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e-fs02.eme.psu.edu\Grads$\maa276\FINAL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EGEE%20520%20math%20modeling\the%20project\FINAL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smoothMarker"/>
        <c:ser>
          <c:idx val="1"/>
          <c:order val="0"/>
          <c:spPr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marker>
          <c:xVal>
            <c:numRef>
              <c:f>Validation!$A$3:$A$14</c:f>
              <c:numCache>
                <c:formatCode>0.00E+00</c:formatCode>
                <c:ptCount val="12"/>
                <c:pt idx="0">
                  <c:v>100000</c:v>
                </c:pt>
                <c:pt idx="1">
                  <c:v>1000000</c:v>
                </c:pt>
                <c:pt idx="2">
                  <c:v>10000000</c:v>
                </c:pt>
                <c:pt idx="3">
                  <c:v>20000000</c:v>
                </c:pt>
                <c:pt idx="4">
                  <c:v>30000000</c:v>
                </c:pt>
                <c:pt idx="5">
                  <c:v>40000000</c:v>
                </c:pt>
                <c:pt idx="6">
                  <c:v>50000000</c:v>
                </c:pt>
                <c:pt idx="7">
                  <c:v>60000000</c:v>
                </c:pt>
                <c:pt idx="8">
                  <c:v>70000000</c:v>
                </c:pt>
                <c:pt idx="9">
                  <c:v>80000000</c:v>
                </c:pt>
                <c:pt idx="10">
                  <c:v>90000000</c:v>
                </c:pt>
                <c:pt idx="11">
                  <c:v>100000000</c:v>
                </c:pt>
              </c:numCache>
            </c:numRef>
          </c:xVal>
          <c:yVal>
            <c:numRef>
              <c:f>Validation!$C$3:$C$14</c:f>
              <c:numCache>
                <c:formatCode>General</c:formatCode>
                <c:ptCount val="12"/>
                <c:pt idx="0">
                  <c:v>0</c:v>
                </c:pt>
                <c:pt idx="1">
                  <c:v>0.90350877192982459</c:v>
                </c:pt>
                <c:pt idx="2">
                  <c:v>9.9122807017543852</c:v>
                </c:pt>
                <c:pt idx="3">
                  <c:v>19.956140350877188</c:v>
                </c:pt>
                <c:pt idx="4">
                  <c:v>30.043859649122801</c:v>
                </c:pt>
                <c:pt idx="5">
                  <c:v>40.131578947368418</c:v>
                </c:pt>
                <c:pt idx="6">
                  <c:v>50</c:v>
                </c:pt>
                <c:pt idx="7">
                  <c:v>60.087719298245602</c:v>
                </c:pt>
                <c:pt idx="8">
                  <c:v>70.175438596491176</c:v>
                </c:pt>
                <c:pt idx="9">
                  <c:v>80.043859649122837</c:v>
                </c:pt>
                <c:pt idx="10">
                  <c:v>89.912280701754383</c:v>
                </c:pt>
                <c:pt idx="11">
                  <c:v>100</c:v>
                </c:pt>
              </c:numCache>
            </c:numRef>
          </c:yVal>
          <c:smooth val="1"/>
        </c:ser>
        <c:axId val="36878208"/>
        <c:axId val="36888960"/>
      </c:scatterChart>
      <c:valAx>
        <c:axId val="36878208"/>
        <c:scaling>
          <c:orientation val="minMax"/>
          <c:max val="110000000.00000001"/>
          <c:min val="1000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Pressure @</a:t>
                </a:r>
                <a:r>
                  <a:rPr lang="en-US" baseline="0"/>
                  <a:t> bottom boundary </a:t>
                </a:r>
                <a:endParaRPr lang="en-US"/>
              </a:p>
            </c:rich>
          </c:tx>
          <c:layout/>
        </c:title>
        <c:numFmt formatCode="0.00E+00" sourceLinked="0"/>
        <c:majorTickMark val="in"/>
        <c:tickLblPos val="low"/>
        <c:txPr>
          <a:bodyPr rot="2700000" vert="horz"/>
          <a:lstStyle/>
          <a:p>
            <a:pPr>
              <a:defRPr/>
            </a:pPr>
            <a:endParaRPr lang="en-US"/>
          </a:p>
        </c:txPr>
        <c:crossAx val="36888960"/>
        <c:crosses val="autoZero"/>
        <c:crossBetween val="midCat"/>
        <c:majorUnit val="20000000"/>
      </c:valAx>
      <c:valAx>
        <c:axId val="36888960"/>
        <c:scaling>
          <c:orientation val="minMax"/>
          <c:max val="100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Normalized Strain %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6878208"/>
        <c:crosses val="autoZero"/>
        <c:crossBetween val="midCat"/>
      </c:valAx>
    </c:plotArea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Displacement with changinging E</a:t>
            </a:r>
          </a:p>
        </c:rich>
      </c:tx>
      <c:layout/>
    </c:title>
    <c:plotArea>
      <c:layout/>
      <c:scatterChart>
        <c:scatterStyle val="smoothMarker"/>
        <c:ser>
          <c:idx val="1"/>
          <c:order val="0"/>
          <c:tx>
            <c:v>E=2e10</c:v>
          </c:tx>
          <c:xVal>
            <c:numRef>
              <c:f>Validation!$M$17:$M$28</c:f>
              <c:numCache>
                <c:formatCode>0.00E+00</c:formatCode>
                <c:ptCount val="12"/>
                <c:pt idx="0">
                  <c:v>100000</c:v>
                </c:pt>
                <c:pt idx="1">
                  <c:v>1000000</c:v>
                </c:pt>
                <c:pt idx="2">
                  <c:v>10000000</c:v>
                </c:pt>
                <c:pt idx="3">
                  <c:v>20000000</c:v>
                </c:pt>
                <c:pt idx="4">
                  <c:v>30000000</c:v>
                </c:pt>
                <c:pt idx="5">
                  <c:v>40000000</c:v>
                </c:pt>
                <c:pt idx="6">
                  <c:v>50000000</c:v>
                </c:pt>
                <c:pt idx="7">
                  <c:v>60000000</c:v>
                </c:pt>
                <c:pt idx="8">
                  <c:v>70000000</c:v>
                </c:pt>
                <c:pt idx="9">
                  <c:v>80000000</c:v>
                </c:pt>
                <c:pt idx="10">
                  <c:v>90000000</c:v>
                </c:pt>
                <c:pt idx="11">
                  <c:v>100000000</c:v>
                </c:pt>
              </c:numCache>
            </c:numRef>
          </c:xVal>
          <c:yVal>
            <c:numRef>
              <c:f>Validation!$O$17:$O$28</c:f>
              <c:numCache>
                <c:formatCode>General</c:formatCode>
                <c:ptCount val="12"/>
                <c:pt idx="0">
                  <c:v>0</c:v>
                </c:pt>
                <c:pt idx="1">
                  <c:v>2.0548E-2</c:v>
                </c:pt>
                <c:pt idx="2">
                  <c:v>0.22462799999999997</c:v>
                </c:pt>
                <c:pt idx="3">
                  <c:v>0.45438000000000034</c:v>
                </c:pt>
                <c:pt idx="4">
                  <c:v>0.68271499999999996</c:v>
                </c:pt>
                <c:pt idx="5">
                  <c:v>0.91390000000000005</c:v>
                </c:pt>
                <c:pt idx="6">
                  <c:v>1.1429639999999999</c:v>
                </c:pt>
                <c:pt idx="7">
                  <c:v>1.3760830000000011</c:v>
                </c:pt>
                <c:pt idx="8">
                  <c:v>1.5964499999999999</c:v>
                </c:pt>
                <c:pt idx="9">
                  <c:v>1.8380099999999999</c:v>
                </c:pt>
                <c:pt idx="10">
                  <c:v>2.0594869999999976</c:v>
                </c:pt>
                <c:pt idx="11">
                  <c:v>2.21896</c:v>
                </c:pt>
              </c:numCache>
            </c:numRef>
          </c:yVal>
          <c:smooth val="1"/>
        </c:ser>
        <c:ser>
          <c:idx val="0"/>
          <c:order val="1"/>
          <c:tx>
            <c:v>E=2e11</c:v>
          </c:tx>
          <c:xVal>
            <c:numRef>
              <c:f>Validation!$M$17:$M$28</c:f>
              <c:numCache>
                <c:formatCode>0.00E+00</c:formatCode>
                <c:ptCount val="12"/>
                <c:pt idx="0">
                  <c:v>100000</c:v>
                </c:pt>
                <c:pt idx="1">
                  <c:v>1000000</c:v>
                </c:pt>
                <c:pt idx="2">
                  <c:v>10000000</c:v>
                </c:pt>
                <c:pt idx="3">
                  <c:v>20000000</c:v>
                </c:pt>
                <c:pt idx="4">
                  <c:v>30000000</c:v>
                </c:pt>
                <c:pt idx="5">
                  <c:v>40000000</c:v>
                </c:pt>
                <c:pt idx="6">
                  <c:v>50000000</c:v>
                </c:pt>
                <c:pt idx="7">
                  <c:v>60000000</c:v>
                </c:pt>
                <c:pt idx="8">
                  <c:v>70000000</c:v>
                </c:pt>
                <c:pt idx="9">
                  <c:v>80000000</c:v>
                </c:pt>
                <c:pt idx="10">
                  <c:v>90000000</c:v>
                </c:pt>
                <c:pt idx="11">
                  <c:v>100000000</c:v>
                </c:pt>
              </c:numCache>
            </c:numRef>
          </c:xVal>
          <c:yVal>
            <c:numRef>
              <c:f>Validation!$N$17:$N$28</c:f>
              <c:numCache>
                <c:formatCode>General</c:formatCode>
                <c:ptCount val="12"/>
                <c:pt idx="0">
                  <c:v>0</c:v>
                </c:pt>
                <c:pt idx="1">
                  <c:v>2.0600000000000002E-3</c:v>
                </c:pt>
                <c:pt idx="2">
                  <c:v>2.2600000000000012E-2</c:v>
                </c:pt>
                <c:pt idx="3">
                  <c:v>4.5500000000000013E-2</c:v>
                </c:pt>
                <c:pt idx="4">
                  <c:v>6.8500000000000019E-2</c:v>
                </c:pt>
                <c:pt idx="5">
                  <c:v>9.1500000000000026E-2</c:v>
                </c:pt>
                <c:pt idx="6">
                  <c:v>0.114</c:v>
                </c:pt>
                <c:pt idx="7">
                  <c:v>0.13700000000000001</c:v>
                </c:pt>
                <c:pt idx="8">
                  <c:v>0.16</c:v>
                </c:pt>
                <c:pt idx="9">
                  <c:v>0.18250000000000013</c:v>
                </c:pt>
                <c:pt idx="10">
                  <c:v>0.20500000000000004</c:v>
                </c:pt>
                <c:pt idx="11">
                  <c:v>0.22800000000000001</c:v>
                </c:pt>
              </c:numCache>
            </c:numRef>
          </c:yVal>
          <c:smooth val="1"/>
        </c:ser>
        <c:ser>
          <c:idx val="2"/>
          <c:order val="2"/>
          <c:tx>
            <c:v>E=2e12</c:v>
          </c:tx>
          <c:xVal>
            <c:numRef>
              <c:f>Validation!$M$17:$M$28</c:f>
              <c:numCache>
                <c:formatCode>0.00E+00</c:formatCode>
                <c:ptCount val="12"/>
                <c:pt idx="0">
                  <c:v>100000</c:v>
                </c:pt>
                <c:pt idx="1">
                  <c:v>1000000</c:v>
                </c:pt>
                <c:pt idx="2">
                  <c:v>10000000</c:v>
                </c:pt>
                <c:pt idx="3">
                  <c:v>20000000</c:v>
                </c:pt>
                <c:pt idx="4">
                  <c:v>30000000</c:v>
                </c:pt>
                <c:pt idx="5">
                  <c:v>40000000</c:v>
                </c:pt>
                <c:pt idx="6">
                  <c:v>50000000</c:v>
                </c:pt>
                <c:pt idx="7">
                  <c:v>60000000</c:v>
                </c:pt>
                <c:pt idx="8">
                  <c:v>70000000</c:v>
                </c:pt>
                <c:pt idx="9">
                  <c:v>80000000</c:v>
                </c:pt>
                <c:pt idx="10">
                  <c:v>90000000</c:v>
                </c:pt>
                <c:pt idx="11">
                  <c:v>100000000</c:v>
                </c:pt>
              </c:numCache>
            </c:numRef>
          </c:xVal>
          <c:yVal>
            <c:numRef>
              <c:f>Validation!$P$17:$P$28</c:f>
              <c:numCache>
                <c:formatCode>General</c:formatCode>
                <c:ptCount val="12"/>
                <c:pt idx="0">
                  <c:v>0</c:v>
                </c:pt>
                <c:pt idx="2">
                  <c:v>2.2600000000000029E-3</c:v>
                </c:pt>
                <c:pt idx="4">
                  <c:v>6.8880000000000044E-3</c:v>
                </c:pt>
                <c:pt idx="6">
                  <c:v>1.1461000000000013E-2</c:v>
                </c:pt>
                <c:pt idx="7">
                  <c:v>1.3717999999999998E-2</c:v>
                </c:pt>
                <c:pt idx="9">
                  <c:v>1.8352E-2</c:v>
                </c:pt>
                <c:pt idx="11">
                  <c:v>2.274000000000001E-2</c:v>
                </c:pt>
              </c:numCache>
            </c:numRef>
          </c:yVal>
          <c:smooth val="1"/>
        </c:ser>
        <c:axId val="36938496"/>
        <c:axId val="36940416"/>
      </c:scatterChart>
      <c:valAx>
        <c:axId val="36938496"/>
        <c:scaling>
          <c:orientation val="minMax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Presuure</a:t>
                </a:r>
                <a:r>
                  <a:rPr lang="en-US" baseline="0"/>
                  <a:t> @ bottom boundary, Pa</a:t>
                </a:r>
                <a:endParaRPr lang="en-US"/>
              </a:p>
            </c:rich>
          </c:tx>
          <c:layout/>
        </c:title>
        <c:numFmt formatCode="0.00E+00" sourceLinked="1"/>
        <c:majorTickMark val="none"/>
        <c:tickLblPos val="nextTo"/>
        <c:crossAx val="36940416"/>
        <c:crosses val="autoZero"/>
        <c:crossBetween val="midCat"/>
      </c:valAx>
      <c:valAx>
        <c:axId val="36940416"/>
        <c:scaling>
          <c:orientation val="minMax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displacement</a:t>
                </a:r>
                <a:r>
                  <a:rPr lang="en-US" baseline="0"/>
                  <a:t>, m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36938496"/>
        <c:crosses val="autoZero"/>
        <c:crossBetween val="midCat"/>
      </c:valAx>
    </c:plotArea>
    <c:legend>
      <c:legendPos val="r"/>
      <c:layout/>
    </c:legend>
    <c:plotVisOnly val="1"/>
  </c:chart>
  <c:spPr>
    <a:ln w="15875">
      <a:solidFill>
        <a:schemeClr val="tx1"/>
      </a:solidFill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1331D-8A98-6047-9905-99F1903065EE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C3C8D-8D12-F34F-AF0A-EB6DCFBEC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1496F-2656-144D-9899-48DD4C54C056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E40D4-F5A1-5849-B260-300D851EE3E1}" type="slidenum">
              <a:rPr lang="en-US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9B00F-3709-4B43-9F27-FB3FA3E76C7D}" type="slidenum">
              <a:rPr lang="en-US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A872A7-1BD9-2149-B0EA-C2F488278B62}" type="slidenum">
              <a:rPr lang="en-US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8BDE24-85F2-9E4F-B9F6-6F966A6655EB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A5403C-CF61-2249-97E7-4B1BD86D1264}" type="slidenum">
              <a:rPr lang="en-US"/>
              <a:pPr/>
              <a:t>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3C6F4-27AC-844E-9A73-D2675FCDC341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9D648-D124-3141-B6D4-B1FCEE6848B3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1E5FD-27E3-654D-AB79-EFD2D09B61B5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8DFD5-174C-F64D-9B18-22AD28C217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C4621-12BF-E840-BA6B-321943D385F7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DE00-DAB7-7D41-BF8A-C77BAFE9C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package" Target="../embeddings/Microsoft_Office_Word_Document2.docx"/><Relationship Id="rId10" Type="http://schemas.openxmlformats.org/officeDocument/2006/relationships/oleObject" Target="../embeddings/oleObject5.bin"/><Relationship Id="rId4" Type="http://schemas.openxmlformats.org/officeDocument/2006/relationships/package" Target="../embeddings/Microsoft_Office_Word_Document1.docx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oleObject" Target="Macintosh%20HD:Users:alabbad:Desktop:Final%20Report.docx!OLE_LINK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87475"/>
            <a:ext cx="8534400" cy="17367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Tarmat Layer </a:t>
            </a:r>
            <a:r>
              <a:rPr lang="en-US" sz="3600" b="1" dirty="0"/>
              <a:t>Geo-mechanical Behavior under Producing Oilfield</a:t>
            </a:r>
            <a:r>
              <a:rPr lang="en-US" sz="3600" dirty="0"/>
              <a:t/>
            </a:r>
            <a:br>
              <a:rPr lang="en-US" sz="3600" dirty="0"/>
            </a:br>
            <a:endParaRPr lang="en-US" altLang="ko-KR" sz="3600" dirty="0">
              <a:ea typeface="굴림" pitchFamily="-65" charset="-127"/>
              <a:cs typeface="굴림" pitchFamily="-65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962400"/>
            <a:ext cx="4419600" cy="1752600"/>
          </a:xfrm>
        </p:spPr>
        <p:txBody>
          <a:bodyPr/>
          <a:lstStyle/>
          <a:p>
            <a:pPr algn="ctr" eaLnBrk="1" hangingPunct="1">
              <a:buFont typeface="Wingdings" pitchFamily="-65" charset="2"/>
              <a:buNone/>
            </a:pPr>
            <a:r>
              <a:rPr lang="en-US" altLang="ko-KR" dirty="0">
                <a:ea typeface="굴림" pitchFamily="-65" charset="-127"/>
                <a:cs typeface="굴림" pitchFamily="-65" charset="-127"/>
              </a:rPr>
              <a:t>EGEE 520</a:t>
            </a: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 </a:t>
            </a:r>
          </a:p>
          <a:p>
            <a:pPr algn="ctr" eaLnBrk="1" hangingPunct="1">
              <a:buFont typeface="Wingdings" pitchFamily="-65" charset="2"/>
              <a:buNone/>
            </a:pP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April 28, 2009</a:t>
            </a:r>
          </a:p>
          <a:p>
            <a:pPr algn="ctr" eaLnBrk="1" hangingPunct="1">
              <a:buFont typeface="Wingdings" pitchFamily="-65" charset="2"/>
              <a:buNone/>
            </a:pPr>
            <a:r>
              <a:rPr lang="en-US" altLang="ko-KR" dirty="0" smtClean="0">
                <a:ea typeface="굴림" pitchFamily="-65" charset="-127"/>
                <a:cs typeface="굴림" pitchFamily="-65" charset="-127"/>
              </a:rPr>
              <a:t>Mohammed AlAbbad</a:t>
            </a:r>
            <a:endParaRPr lang="en-US" altLang="ko-KR" dirty="0">
              <a:ea typeface="굴림" pitchFamily="-65" charset="-127"/>
              <a:cs typeface="굴림" pitchFamily="-65" charset="-127"/>
            </a:endParaRPr>
          </a:p>
        </p:txBody>
      </p:sp>
      <p:pic>
        <p:nvPicPr>
          <p:cNvPr id="4100" name="Picture 4" descr="earth_left2_t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itchFamily="-65" charset="-127"/>
                <a:cs typeface="굴림" pitchFamily="-65" charset="-127"/>
              </a:rPr>
              <a:t>Introduction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7638"/>
            <a:ext cx="8229600" cy="4906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ea typeface="굴림" pitchFamily="-65" charset="-127"/>
                <a:cs typeface="굴림" pitchFamily="-65" charset="-127"/>
              </a:rPr>
              <a:t>Tarmat layers posses their importance since they usually exist at the bottom of oil column reservoirs and hence act as a barrier from the underneath water supporting layer.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ea typeface="굴림" pitchFamily="-65" charset="-127"/>
                <a:cs typeface="굴림" pitchFamily="-65" charset="-127"/>
              </a:rPr>
              <a:t>In oil fields Several attempts were done to either </a:t>
            </a:r>
            <a:r>
              <a:rPr lang="en-US" altLang="ko-KR" sz="2800" dirty="0" err="1" smtClean="0">
                <a:ea typeface="굴림" pitchFamily="-65" charset="-127"/>
                <a:cs typeface="굴림" pitchFamily="-65" charset="-127"/>
              </a:rPr>
              <a:t>frac</a:t>
            </a:r>
            <a:r>
              <a:rPr lang="en-US" altLang="ko-KR" sz="2800" dirty="0" smtClean="0">
                <a:ea typeface="굴림" pitchFamily="-65" charset="-127"/>
                <a:cs typeface="굴림" pitchFamily="-65" charset="-127"/>
              </a:rPr>
              <a:t> this layer, drill several wells to make communication or at least drillings injectors just few foots above this layer.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dirty="0" smtClean="0">
                <a:ea typeface="굴림" pitchFamily="-65" charset="-127"/>
                <a:cs typeface="굴림" pitchFamily="-65" charset="-127"/>
              </a:rPr>
              <a:t>Hence, studying the geomechanical behavior of this layer is important to investigate the degree of the deformation in that layer.  </a:t>
            </a:r>
            <a:endParaRPr lang="en-US" altLang="ko-KR" sz="2800" dirty="0">
              <a:ea typeface="굴림" pitchFamily="-65" charset="-127"/>
              <a:cs typeface="굴림" pitchFamily="-65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Governing Equations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685800" y="1736725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65" charset="2"/>
              <a:buChar char="n"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Fluid flow Equation: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single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phase &amp;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incompressible</a:t>
            </a:r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685800" y="40386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65" charset="2"/>
              <a:buChar char="n"/>
            </a:pPr>
            <a:r>
              <a:rPr lang="en-US" sz="2400" b="1" dirty="0" smtClean="0">
                <a:latin typeface="Tahoma"/>
                <a:cs typeface="Tahoma"/>
              </a:rPr>
              <a:t>The </a:t>
            </a:r>
            <a:r>
              <a:rPr lang="en-US" sz="2400" b="1" dirty="0">
                <a:latin typeface="Tahoma"/>
                <a:cs typeface="Tahoma"/>
              </a:rPr>
              <a:t>mechanical governing </a:t>
            </a:r>
            <a:r>
              <a:rPr lang="en-US" sz="2400" b="1" dirty="0" smtClean="0">
                <a:latin typeface="Tahoma"/>
                <a:cs typeface="Tahoma"/>
              </a:rPr>
              <a:t>equation</a:t>
            </a:r>
            <a:r>
              <a:rPr lang="en-US" sz="2400" b="1" dirty="0">
                <a:latin typeface="Tahoma"/>
                <a:cs typeface="Tahoma"/>
              </a:rPr>
              <a:t>:</a:t>
            </a:r>
            <a:r>
              <a:rPr lang="en-US" sz="2400" b="1" dirty="0" smtClean="0">
                <a:latin typeface="Tahoma"/>
                <a:cs typeface="Tahoma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Tahoma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066800" y="3284538"/>
          <a:ext cx="3017838" cy="754062"/>
        </p:xfrm>
        <a:graphic>
          <a:graphicData uri="http://schemas.openxmlformats.org/presentationml/2006/ole">
            <p:oleObj spid="_x0000_s22537" name="Document" r:id="rId4" imgW="0" imgH="0" progId="Word.Document.12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66799" y="4495800"/>
          <a:ext cx="3023419" cy="762000"/>
        </p:xfrm>
        <a:graphic>
          <a:graphicData uri="http://schemas.openxmlformats.org/presentationml/2006/ole">
            <p:oleObj spid="_x0000_s22541" name="Document" r:id="rId5" imgW="0" imgH="0" progId="Word.Document.12">
              <p:embed/>
            </p:oleObj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452437" y="2947988"/>
          <a:ext cx="1753179" cy="557212"/>
        </p:xfrm>
        <a:graphic>
          <a:graphicData uri="http://schemas.openxmlformats.org/presentationml/2006/ole">
            <p:oleObj spid="_x0000_s22542" name="Equation" r:id="rId6" imgW="812335" imgH="259612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4600" y="294798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Applying Darcy’s Law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810000" y="3094038"/>
            <a:ext cx="6858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4724400" y="2841625"/>
          <a:ext cx="3024978" cy="752694"/>
        </p:xfrm>
        <a:graphic>
          <a:graphicData uri="http://schemas.openxmlformats.org/presentationml/2006/ole">
            <p:oleObj spid="_x0000_s22544" name="Equation" r:id="rId7" imgW="1035076" imgH="262750" progId="Equation.3">
              <p:embed/>
            </p:oleObj>
          </a:graphicData>
        </a:graphic>
      </p:graphicFrame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72016" y="4991100"/>
          <a:ext cx="2133600" cy="533400"/>
        </p:xfrm>
        <a:graphic>
          <a:graphicData uri="http://schemas.openxmlformats.org/presentationml/2006/ole">
            <p:oleObj spid="_x0000_s22546" name="Equation" r:id="rId8" imgW="978010" imgH="246490" progId="Equation.3">
              <p:embed/>
            </p:oleObj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5400000">
            <a:off x="595702" y="4862901"/>
            <a:ext cx="332601" cy="152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2898" y="4495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Total stress tensor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" y="5915799"/>
            <a:ext cx="1604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Average Rock porosity</a:t>
            </a:r>
            <a:endParaRPr lang="en-US" sz="1200" dirty="0"/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rot="5400000" flipH="1" flipV="1">
            <a:off x="814000" y="5662998"/>
            <a:ext cx="505600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2133599" y="4724401"/>
            <a:ext cx="381001" cy="304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48582" y="4419600"/>
            <a:ext cx="226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Solid velocity </a:t>
            </a:r>
            <a:r>
              <a:rPr lang="en-US" sz="1200" dirty="0" err="1" smtClean="0"/>
              <a:t>wrt</a:t>
            </a:r>
            <a:r>
              <a:rPr lang="en-US" sz="1200" dirty="0" smtClean="0"/>
              <a:t> fixed system</a:t>
            </a:r>
            <a:endParaRPr lang="en-US" sz="1200" dirty="0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2895600" y="5105400"/>
          <a:ext cx="1440656" cy="381000"/>
        </p:xfrm>
        <a:graphic>
          <a:graphicData uri="http://schemas.openxmlformats.org/presentationml/2006/ole">
            <p:oleObj spid="_x0000_s22548" name="Equation" r:id="rId9" imgW="729916" imgH="192505" progId="Equation.3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>
          <a:xfrm rot="5400000">
            <a:off x="1957001" y="5482798"/>
            <a:ext cx="14199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5048250" y="5720536"/>
          <a:ext cx="1209675" cy="390525"/>
        </p:xfrm>
        <a:graphic>
          <a:graphicData uri="http://schemas.openxmlformats.org/presentationml/2006/ole">
            <p:oleObj spid="_x0000_s22550" name="Equation" r:id="rId10" imgW="799705" imgH="260957" progId="Equation.3">
              <p:embed/>
            </p:oleObj>
          </a:graphicData>
        </a:graphic>
      </p:graphicFrame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52" name="Object 24"/>
          <p:cNvGraphicFramePr>
            <a:graphicFrameLocks noChangeAspect="1"/>
          </p:cNvGraphicFramePr>
          <p:nvPr/>
        </p:nvGraphicFramePr>
        <p:xfrm>
          <a:off x="5029200" y="4910137"/>
          <a:ext cx="1228725" cy="390525"/>
        </p:xfrm>
        <a:graphic>
          <a:graphicData uri="http://schemas.openxmlformats.org/presentationml/2006/ole">
            <p:oleObj spid="_x0000_s22552" name="Equation" r:id="rId11" imgW="812335" imgH="259612" progId="Equation.3">
              <p:embed/>
            </p:oleObj>
          </a:graphicData>
        </a:graphic>
      </p:graphicFrame>
      <p:cxnSp>
        <p:nvCxnSpPr>
          <p:cNvPr id="36" name="Straight Connector 35"/>
          <p:cNvCxnSpPr/>
          <p:nvPr/>
        </p:nvCxnSpPr>
        <p:spPr>
          <a:xfrm rot="5400000">
            <a:off x="4013607" y="5523706"/>
            <a:ext cx="14199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843995" y="5524481"/>
            <a:ext cx="14199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54" name="Object 26"/>
          <p:cNvGraphicFramePr>
            <a:graphicFrameLocks noChangeAspect="1"/>
          </p:cNvGraphicFramePr>
          <p:nvPr/>
        </p:nvGraphicFramePr>
        <p:xfrm>
          <a:off x="6737689" y="5044262"/>
          <a:ext cx="1734282" cy="375463"/>
        </p:xfrm>
        <a:graphic>
          <a:graphicData uri="http://schemas.openxmlformats.org/presentationml/2006/ole">
            <p:oleObj spid="_x0000_s22554" name="Equation" r:id="rId12" imgW="564940" imgH="123822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875212" y="5386000"/>
            <a:ext cx="1677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infinitesimal strain rate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5029200" y="4635092"/>
            <a:ext cx="13714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infinitesimal strain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543800" cy="990600"/>
          </a:xfrm>
        </p:spPr>
        <p:txBody>
          <a:bodyPr/>
          <a:lstStyle/>
          <a:p>
            <a:pPr eaLnBrk="1" hangingPunct="1"/>
            <a:r>
              <a:rPr lang="en-US" sz="4000" dirty="0"/>
              <a:t>Model Formulation</a:t>
            </a:r>
            <a:endParaRPr lang="en-U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747713" y="1600200"/>
            <a:ext cx="81534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65" charset="2"/>
              <a:buChar char="n"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Chemical Engineering Module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  <a:sym typeface="Wingdings" pitchFamily="-65" charset="2"/>
              </a:rPr>
              <a:t>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  <a:sym typeface="Wingdings" pitchFamily="-65" charset="2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Momentum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balance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  <a:sym typeface="Wingdings" pitchFamily="-65" charset="2"/>
              </a:rPr>
              <a:t>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  <a:sym typeface="Wingdings" pitchFamily="-65" charset="2"/>
              </a:rPr>
              <a:t> </a:t>
            </a:r>
            <a:r>
              <a:rPr lang="en-US" sz="20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Darcy </a:t>
            </a:r>
            <a:r>
              <a:rPr lang="en-US" sz="20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law</a:t>
            </a:r>
            <a:endParaRPr lang="en-US" sz="2000" u="sng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-65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65" charset="2"/>
              <a:buChar char="n"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Structural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Mechanic Module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  <a:sym typeface="Wingdings" pitchFamily="-65" charset="2"/>
              </a:rPr>
              <a:t>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  <a:sym typeface="Wingdings" pitchFamily="-65" charset="2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plain strain</a:t>
            </a:r>
            <a:endParaRPr lang="en-US" sz="2000" u="sng" dirty="0" smtClean="0">
              <a:effectLst>
                <a:outerShdw blurRad="38100" dist="38100" dir="2700000" algn="tl">
                  <a:srgbClr val="000000"/>
                </a:outerShdw>
              </a:effectLst>
              <a:latin typeface="Tahoma" pitchFamily="-65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-65" charset="2"/>
              <a:buChar char="n"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-65" charset="0"/>
            </a:endParaRPr>
          </a:p>
        </p:txBody>
      </p:sp>
      <p:sp>
        <p:nvSpPr>
          <p:cNvPr id="6155" name="Line 23"/>
          <p:cNvSpPr>
            <a:spLocks noChangeShapeType="1"/>
          </p:cNvSpPr>
          <p:nvPr/>
        </p:nvSpPr>
        <p:spPr bwMode="auto">
          <a:xfrm>
            <a:off x="3610399" y="5029200"/>
            <a:ext cx="100584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3483210" y="4624170"/>
            <a:ext cx="11140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3D to 2D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76200" y="3167063"/>
          <a:ext cx="4572000" cy="3048000"/>
        </p:xfrm>
        <a:graphic>
          <a:graphicData uri="http://schemas.openxmlformats.org/presentationml/2006/ole">
            <p:oleObj spid="_x0000_s24578" name="Document" r:id="rId4" imgW="0" imgH="0" progId="Word.Document.12">
              <p:link updateAutomatic="1"/>
            </p:oleObj>
          </a:graphicData>
        </a:graphic>
      </p:graphicFrame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222208" y="3605212"/>
            <a:ext cx="3388191" cy="2490787"/>
            <a:chOff x="2850" y="7551"/>
            <a:chExt cx="6420" cy="2970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2850" y="8766"/>
              <a:ext cx="4785" cy="1755"/>
            </a:xfrm>
            <a:prstGeom prst="cube">
              <a:avLst>
                <a:gd name="adj" fmla="val 52648"/>
              </a:avLst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>
              <a:off x="2850" y="8631"/>
              <a:ext cx="4785" cy="1080"/>
            </a:xfrm>
            <a:prstGeom prst="cube">
              <a:avLst>
                <a:gd name="adj" fmla="val 84931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>
              <a:off x="2850" y="7821"/>
              <a:ext cx="4785" cy="1755"/>
            </a:xfrm>
            <a:prstGeom prst="cube">
              <a:avLst>
                <a:gd name="adj" fmla="val 52648"/>
              </a:avLst>
            </a:prstGeom>
            <a:solidFill>
              <a:srgbClr val="99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V="1">
              <a:off x="2850" y="9711"/>
              <a:ext cx="1" cy="81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 flipV="1">
              <a:off x="5655" y="9711"/>
              <a:ext cx="1" cy="81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 flipV="1">
              <a:off x="4899" y="9711"/>
              <a:ext cx="1" cy="81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V="1">
              <a:off x="6481" y="9509"/>
              <a:ext cx="1" cy="81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V="1">
              <a:off x="4225" y="9711"/>
              <a:ext cx="1" cy="81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 flipV="1">
              <a:off x="3510" y="9711"/>
              <a:ext cx="1" cy="81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 flipV="1">
              <a:off x="6828" y="9305"/>
              <a:ext cx="1" cy="81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 flipV="1">
              <a:off x="7233" y="9051"/>
              <a:ext cx="1" cy="81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 flipV="1">
              <a:off x="7635" y="8766"/>
              <a:ext cx="1" cy="810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 flipV="1">
              <a:off x="5325" y="7551"/>
              <a:ext cx="1" cy="81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7635" y="9643"/>
              <a:ext cx="1394" cy="4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Aquifer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7965" y="8361"/>
              <a:ext cx="1305" cy="2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n-US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Tarmat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 flipH="1">
              <a:off x="7470" y="7956"/>
              <a:ext cx="660" cy="40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 flipH="1">
              <a:off x="7470" y="8699"/>
              <a:ext cx="990" cy="13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H="1">
              <a:off x="7470" y="9441"/>
              <a:ext cx="660" cy="13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921678" y="3699560"/>
            <a:ext cx="862880" cy="2453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HR reservoir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29"/>
          <p:cNvPicPr/>
          <p:nvPr/>
        </p:nvPicPr>
        <p:blipFill>
          <a:blip r:embed="rId5"/>
          <a:srcRect l="6250" t="10000" r="58013" b="8000"/>
          <a:stretch>
            <a:fillRect/>
          </a:stretch>
        </p:blipFill>
        <p:spPr bwMode="auto">
          <a:xfrm>
            <a:off x="4738687" y="2756513"/>
            <a:ext cx="3871913" cy="3849371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itchFamily="-65" charset="-127"/>
                <a:cs typeface="굴림" pitchFamily="-65" charset="-127"/>
              </a:rPr>
              <a:t>COMSOL Solution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304800" y="5486400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Pressure distribution captured</a:t>
            </a:r>
            <a:endParaRPr lang="en-US" b="1" dirty="0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5029200" y="5535057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Effect of </a:t>
            </a:r>
            <a:r>
              <a:rPr lang="en-US" b="1" dirty="0" smtClean="0"/>
              <a:t>pressure differential on </a:t>
            </a:r>
            <a:r>
              <a:rPr lang="en-US" b="1" dirty="0"/>
              <a:t>the rock </a:t>
            </a:r>
            <a:r>
              <a:rPr lang="en-US" b="1" dirty="0" smtClean="0"/>
              <a:t>displacement</a:t>
            </a:r>
            <a:endParaRPr lang="en-US" b="1" dirty="0"/>
          </a:p>
        </p:txBody>
      </p:sp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76400"/>
            <a:ext cx="4191000" cy="350457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676400"/>
            <a:ext cx="3886200" cy="350457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itchFamily="-65" charset="-127"/>
                <a:cs typeface="굴림" pitchFamily="-65" charset="-127"/>
              </a:rPr>
              <a:t>COMSOL Solution</a:t>
            </a:r>
            <a:endParaRPr lang="en-US">
              <a:ea typeface="굴림" pitchFamily="-65" charset="-127"/>
              <a:cs typeface="굴림" pitchFamily="-65" charset="-127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133600" y="5029200"/>
            <a:ext cx="3810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Change of middle layer permeability due to strain effect</a:t>
            </a:r>
            <a:endParaRPr lang="en-US" sz="1200" b="1" dirty="0"/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057400"/>
            <a:ext cx="59436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itchFamily="-65" charset="-127"/>
                <a:cs typeface="굴림" pitchFamily="-65" charset="-127"/>
              </a:rPr>
              <a:t>Model Validation</a:t>
            </a:r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609600" y="5181600"/>
            <a:ext cx="8458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 </a:t>
            </a:r>
            <a:r>
              <a:rPr lang="en-US" b="1" dirty="0">
                <a:solidFill>
                  <a:srgbClr val="CC0000"/>
                </a:solidFill>
              </a:rPr>
              <a:t>(a)</a:t>
            </a:r>
            <a:r>
              <a:rPr lang="en-US" b="1" dirty="0"/>
              <a:t> </a:t>
            </a:r>
            <a:r>
              <a:rPr lang="en-US" b="1" dirty="0" smtClean="0"/>
              <a:t>Surface displacement response at centerline (from </a:t>
            </a:r>
            <a:r>
              <a:rPr lang="en-US" b="1" dirty="0" err="1" smtClean="0"/>
              <a:t>Elsworth</a:t>
            </a:r>
            <a:r>
              <a:rPr lang="en-US" b="1" dirty="0" smtClean="0"/>
              <a:t>) at </a:t>
            </a:r>
            <a:r>
              <a:rPr lang="en-US" b="1" dirty="0"/>
              <a:t>various times</a:t>
            </a:r>
            <a:r>
              <a:rPr lang="en-US" b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 (b)</a:t>
            </a:r>
            <a:r>
              <a:rPr lang="en-US" dirty="0" smtClean="0"/>
              <a:t> </a:t>
            </a:r>
            <a:r>
              <a:rPr lang="en-US" b="1" dirty="0" smtClean="0"/>
              <a:t>COMSOL displacement distribution with changing the pressure difference.</a:t>
            </a:r>
            <a:endParaRPr lang="en-US" b="1" dirty="0"/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762000" y="64770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Elsworth</a:t>
            </a:r>
            <a:r>
              <a:rPr lang="en-US" dirty="0" smtClean="0"/>
              <a:t>, </a:t>
            </a:r>
            <a:r>
              <a:rPr lang="en-US" dirty="0" smtClean="0"/>
              <a:t>Journal of Geotechnical Engineering-ASCE, 1992, 118, (1), 107-124. 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752600"/>
            <a:ext cx="4267200" cy="2695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10"/>
          <p:cNvGraphicFramePr/>
          <p:nvPr/>
        </p:nvGraphicFramePr>
        <p:xfrm>
          <a:off x="4495800" y="1905000"/>
          <a:ext cx="3276600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1066800" y="609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65" charset="0"/>
              </a:rPr>
              <a:t>Parametric Study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828800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Displacement at center layer vs. pressure at bottom layer for different Modulus.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543800" cy="1431925"/>
          </a:xfrm>
        </p:spPr>
        <p:txBody>
          <a:bodyPr/>
          <a:lstStyle/>
          <a:p>
            <a:pPr eaLnBrk="1" hangingPunct="1"/>
            <a:r>
              <a:rPr lang="en-US" altLang="ko-KR">
                <a:ea typeface="굴림" pitchFamily="-65" charset="-127"/>
                <a:cs typeface="굴림" pitchFamily="-65" charset="-127"/>
              </a:rPr>
              <a:t>Conclusions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model developed for this study qualitatively described the behavior of the rock displacement due to fluid flow/mechanical interactions as expected</a:t>
            </a:r>
            <a:endParaRPr lang="en-US" altLang="ko-KR" dirty="0">
              <a:effectLst/>
              <a:ea typeface="굴림" pitchFamily="-65" charset="-127"/>
              <a:cs typeface="굴림" pitchFamily="-65" charset="-127"/>
            </a:endParaRPr>
          </a:p>
          <a:p>
            <a:pPr eaLnBrk="1" hangingPunct="1"/>
            <a:r>
              <a:rPr lang="en-US" altLang="ko-KR" dirty="0">
                <a:effectLst/>
                <a:ea typeface="굴림" pitchFamily="-65" charset="-127"/>
                <a:cs typeface="굴림" pitchFamily="-65" charset="-127"/>
              </a:rPr>
              <a:t>Most of the physical parameters used in this study, although realistic, were chosen arbitrary.</a:t>
            </a:r>
          </a:p>
          <a:p>
            <a:pPr eaLnBrk="1" hangingPunct="1"/>
            <a:r>
              <a:rPr lang="en-US" altLang="ko-KR" dirty="0">
                <a:effectLst/>
                <a:ea typeface="굴림" pitchFamily="-65" charset="-127"/>
                <a:cs typeface="굴림" pitchFamily="-65" charset="-127"/>
              </a:rPr>
              <a:t>It is important to use specific rock parameter in order to access the stability of the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332</Words>
  <Application>Microsoft Macintosh PowerPoint</Application>
  <PresentationFormat>On-screen Show (4:3)</PresentationFormat>
  <Paragraphs>53</Paragraphs>
  <Slides>9</Slides>
  <Notes>9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Macintosh HD:Users:alabbad:Desktop:Final Report.docx!OLE_LINK1</vt:lpstr>
      <vt:lpstr>Document</vt:lpstr>
      <vt:lpstr>Equation</vt:lpstr>
      <vt:lpstr>Tarmat Layer Geo-mechanical Behavior under Producing Oilfield </vt:lpstr>
      <vt:lpstr>Introduction </vt:lpstr>
      <vt:lpstr>Governing Equations</vt:lpstr>
      <vt:lpstr>Model Formulation</vt:lpstr>
      <vt:lpstr>COMSOL Solution</vt:lpstr>
      <vt:lpstr>COMSOL Solution</vt:lpstr>
      <vt:lpstr>Model Validation</vt:lpstr>
      <vt:lpstr>Slide 8</vt:lpstr>
      <vt:lpstr>Conclusions</vt:lpstr>
    </vt:vector>
  </TitlesOfParts>
  <Company>Penn State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Tarmat Layer Geo-mechanical Behavior under Producing Oilfield </dc:title>
  <dc:creator>Mohammed AlAbbad</dc:creator>
  <cp:lastModifiedBy>maa276</cp:lastModifiedBy>
  <cp:revision>8</cp:revision>
  <dcterms:created xsi:type="dcterms:W3CDTF">2009-04-26T15:26:06Z</dcterms:created>
  <dcterms:modified xsi:type="dcterms:W3CDTF">2009-04-29T16:24:13Z</dcterms:modified>
</cp:coreProperties>
</file>