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0"/>
  </p:notesMasterIdLst>
  <p:sldIdLst>
    <p:sldId id="373" r:id="rId2"/>
    <p:sldId id="374" r:id="rId3"/>
    <p:sldId id="375" r:id="rId4"/>
    <p:sldId id="409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424" r:id="rId13"/>
    <p:sldId id="425" r:id="rId14"/>
    <p:sldId id="426" r:id="rId15"/>
    <p:sldId id="427" r:id="rId16"/>
    <p:sldId id="428" r:id="rId17"/>
    <p:sldId id="408" r:id="rId18"/>
    <p:sldId id="392" r:id="rId19"/>
    <p:sldId id="393" r:id="rId20"/>
    <p:sldId id="394" r:id="rId21"/>
    <p:sldId id="395" r:id="rId22"/>
    <p:sldId id="396" r:id="rId23"/>
    <p:sldId id="407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9" r:id="rId47"/>
    <p:sldId id="422" r:id="rId48"/>
    <p:sldId id="42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EEBE2"/>
    <a:srgbClr val="005392"/>
    <a:srgbClr val="C8EB99"/>
    <a:srgbClr val="8D5E1F"/>
    <a:srgbClr val="345616"/>
    <a:srgbClr val="B3780D"/>
    <a:srgbClr val="5B8725"/>
    <a:srgbClr val="FFFF9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7822" autoAdjust="0"/>
  </p:normalViewPr>
  <p:slideViewPr>
    <p:cSldViewPr>
      <p:cViewPr>
        <p:scale>
          <a:sx n="60" d="100"/>
          <a:sy n="60" d="100"/>
        </p:scale>
        <p:origin x="-78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AFB45-1986-4278-B798-85758E2508E7}" type="doc">
      <dgm:prSet loTypeId="urn:microsoft.com/office/officeart/2005/8/layout/hierarchy2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3E39687-E6DB-4856-B97D-5DB16F7E2B0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Gas Separation</a:t>
          </a:r>
          <a:endParaRPr lang="en-US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726E1E2-256A-4A01-AFFC-3BD29EDB15F6}" type="parTrans" cxnId="{01798729-E10E-45E6-B99F-51B0FD038E27}">
      <dgm:prSet/>
      <dgm:spPr/>
      <dgm:t>
        <a:bodyPr/>
        <a:lstStyle/>
        <a:p>
          <a:endParaRPr lang="en-US"/>
        </a:p>
      </dgm:t>
    </dgm:pt>
    <dgm:pt modelId="{83D59529-3329-4D77-B9E9-C8383DF7211E}" type="sibTrans" cxnId="{01798729-E10E-45E6-B99F-51B0FD038E27}">
      <dgm:prSet/>
      <dgm:spPr/>
      <dgm:t>
        <a:bodyPr/>
        <a:lstStyle/>
        <a:p>
          <a:endParaRPr lang="en-US"/>
        </a:p>
      </dgm:t>
    </dgm:pt>
    <dgm:pt modelId="{DF67249F-955D-4386-BDAD-779AA22CCCD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Cryogenic distillation</a:t>
          </a:r>
        </a:p>
      </dgm:t>
    </dgm:pt>
    <dgm:pt modelId="{4A1061F9-E682-4AFE-8946-BEB5917157E3}" type="parTrans" cxnId="{1F39CC2C-E58E-4F5B-89D3-0C4937E57EC4}">
      <dgm:prSet/>
      <dgm:spPr/>
      <dgm:t>
        <a:bodyPr/>
        <a:lstStyle/>
        <a:p>
          <a:endParaRPr lang="en-US"/>
        </a:p>
      </dgm:t>
    </dgm:pt>
    <dgm:pt modelId="{002FDD63-0E9D-4D5E-BD4B-36ABCDD0D2DF}" type="sibTrans" cxnId="{1F39CC2C-E58E-4F5B-89D3-0C4937E57EC4}">
      <dgm:prSet/>
      <dgm:spPr/>
      <dgm:t>
        <a:bodyPr/>
        <a:lstStyle/>
        <a:p>
          <a:endParaRPr lang="en-US"/>
        </a:p>
      </dgm:t>
    </dgm:pt>
    <dgm:pt modelId="{94B6B738-AAD0-4A91-8F37-D9F56D885A51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Air Separation Unit</a:t>
          </a:r>
          <a:endParaRPr lang="en-US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85445B3B-781A-4D27-BEF2-92FED7BC0151}" type="parTrans" cxnId="{FBCB107A-FEDB-4203-BC73-665853595251}">
      <dgm:prSet/>
      <dgm:spPr/>
      <dgm:t>
        <a:bodyPr/>
        <a:lstStyle/>
        <a:p>
          <a:endParaRPr lang="en-US"/>
        </a:p>
      </dgm:t>
    </dgm:pt>
    <dgm:pt modelId="{DBE59BEE-706F-47AA-A92F-07542E7EE3F3}" type="sibTrans" cxnId="{FBCB107A-FEDB-4203-BC73-665853595251}">
      <dgm:prSet/>
      <dgm:spPr/>
      <dgm:t>
        <a:bodyPr/>
        <a:lstStyle/>
        <a:p>
          <a:endParaRPr lang="en-US"/>
        </a:p>
      </dgm:t>
    </dgm:pt>
    <dgm:pt modelId="{7FA1CBA6-CD71-4D59-B6D0-BB5EFBE1B4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Non- Cryogenic distillation</a:t>
          </a:r>
          <a:endParaRPr lang="en-US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F167AA-3A76-4F1E-84C0-227677652E4A}" type="parTrans" cxnId="{A00B31B8-98BB-4BB0-A226-F2DD6AB0F70C}">
      <dgm:prSet/>
      <dgm:spPr/>
      <dgm:t>
        <a:bodyPr/>
        <a:lstStyle/>
        <a:p>
          <a:endParaRPr lang="en-US"/>
        </a:p>
      </dgm:t>
    </dgm:pt>
    <dgm:pt modelId="{E0881FC1-35BA-4D42-87D8-BC46871D95B0}" type="sibTrans" cxnId="{A00B31B8-98BB-4BB0-A226-F2DD6AB0F70C}">
      <dgm:prSet/>
      <dgm:spPr/>
      <dgm:t>
        <a:bodyPr/>
        <a:lstStyle/>
        <a:p>
          <a:endParaRPr lang="en-US"/>
        </a:p>
      </dgm:t>
    </dgm:pt>
    <dgm:pt modelId="{F3BE4696-DED7-428E-8941-32E843303C3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Ion transport Membrane</a:t>
          </a:r>
          <a:endParaRPr lang="en-US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6C8F2678-76A6-45F1-9F95-C72B477003FD}" type="parTrans" cxnId="{D097EC14-13F7-4863-B00B-42E00E3DA667}">
      <dgm:prSet/>
      <dgm:spPr/>
      <dgm:t>
        <a:bodyPr/>
        <a:lstStyle/>
        <a:p>
          <a:endParaRPr lang="en-US"/>
        </a:p>
      </dgm:t>
    </dgm:pt>
    <dgm:pt modelId="{4B0391BE-EA55-4175-ABBE-B1B42CE304EF}" type="sibTrans" cxnId="{D097EC14-13F7-4863-B00B-42E00E3DA667}">
      <dgm:prSet/>
      <dgm:spPr/>
      <dgm:t>
        <a:bodyPr/>
        <a:lstStyle/>
        <a:p>
          <a:endParaRPr lang="en-US"/>
        </a:p>
      </dgm:t>
    </dgm:pt>
    <dgm:pt modelId="{D5E45EA1-EB97-4AD2-A212-9C989D2232ED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Molecular sieve adsorbents</a:t>
          </a:r>
          <a:endParaRPr lang="en-US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3048052-3325-4116-B361-7535F686E92A}" type="parTrans" cxnId="{8F74F1C4-7161-42F2-BC73-5B58F1BE8C6B}">
      <dgm:prSet/>
      <dgm:spPr/>
      <dgm:t>
        <a:bodyPr/>
        <a:lstStyle/>
        <a:p>
          <a:endParaRPr lang="en-US"/>
        </a:p>
      </dgm:t>
    </dgm:pt>
    <dgm:pt modelId="{4F9AB8B6-23C2-42F2-A0C9-09E9778FCDB7}" type="sibTrans" cxnId="{8F74F1C4-7161-42F2-BC73-5B58F1BE8C6B}">
      <dgm:prSet/>
      <dgm:spPr/>
      <dgm:t>
        <a:bodyPr/>
        <a:lstStyle/>
        <a:p>
          <a:endParaRPr lang="en-US"/>
        </a:p>
      </dgm:t>
    </dgm:pt>
    <dgm:pt modelId="{6C6286D2-B299-4A8E-A61D-53995F2528AA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Polymeric</a:t>
          </a:r>
        </a:p>
        <a:p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Membrane</a:t>
          </a:r>
          <a:endParaRPr lang="en-US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E34195B-DAEA-4184-A972-F4F23DF39B1A}" type="parTrans" cxnId="{24CCFB7C-D8F1-4A50-8D57-9C71B7816FC3}">
      <dgm:prSet/>
      <dgm:spPr/>
      <dgm:t>
        <a:bodyPr/>
        <a:lstStyle/>
        <a:p>
          <a:endParaRPr lang="en-US"/>
        </a:p>
      </dgm:t>
    </dgm:pt>
    <dgm:pt modelId="{2AA95096-D3CF-4EE0-A5F7-2E2C6216C500}" type="sibTrans" cxnId="{24CCFB7C-D8F1-4A50-8D57-9C71B7816FC3}">
      <dgm:prSet/>
      <dgm:spPr/>
      <dgm:t>
        <a:bodyPr/>
        <a:lstStyle/>
        <a:p>
          <a:endParaRPr lang="en-US"/>
        </a:p>
      </dgm:t>
    </dgm:pt>
    <dgm:pt modelId="{089639E6-E7D2-4E35-85A9-2031D64052CE}" type="pres">
      <dgm:prSet presAssocID="{C59AFB45-1986-4278-B798-85758E2508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5FE87-0C6E-4611-B8F2-EDE2569F91AE}" type="pres">
      <dgm:prSet presAssocID="{53E39687-E6DB-4856-B97D-5DB16F7E2B0F}" presName="root1" presStyleCnt="0"/>
      <dgm:spPr/>
      <dgm:t>
        <a:bodyPr/>
        <a:lstStyle/>
        <a:p>
          <a:endParaRPr lang="en-US"/>
        </a:p>
      </dgm:t>
    </dgm:pt>
    <dgm:pt modelId="{A7EAACA4-B13C-4327-9531-CD6FE2F95864}" type="pres">
      <dgm:prSet presAssocID="{53E39687-E6DB-4856-B97D-5DB16F7E2B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3D0F9-0D94-4492-8E1B-60201CEED48D}" type="pres">
      <dgm:prSet presAssocID="{53E39687-E6DB-4856-B97D-5DB16F7E2B0F}" presName="level2hierChild" presStyleCnt="0"/>
      <dgm:spPr/>
      <dgm:t>
        <a:bodyPr/>
        <a:lstStyle/>
        <a:p>
          <a:endParaRPr lang="en-US"/>
        </a:p>
      </dgm:t>
    </dgm:pt>
    <dgm:pt modelId="{58C4A862-A8A0-48CB-8F19-D888D3988E1E}" type="pres">
      <dgm:prSet presAssocID="{4A1061F9-E682-4AFE-8946-BEB5917157E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CCC4883-20DC-44CC-BAEE-E5A456558908}" type="pres">
      <dgm:prSet presAssocID="{4A1061F9-E682-4AFE-8946-BEB5917157E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C38D895-DED1-4D93-8404-D012D4A76CC1}" type="pres">
      <dgm:prSet presAssocID="{DF67249F-955D-4386-BDAD-779AA22CCCD4}" presName="root2" presStyleCnt="0"/>
      <dgm:spPr/>
      <dgm:t>
        <a:bodyPr/>
        <a:lstStyle/>
        <a:p>
          <a:endParaRPr lang="en-US"/>
        </a:p>
      </dgm:t>
    </dgm:pt>
    <dgm:pt modelId="{FC63F48E-6AB9-4566-A79F-82C1394DEAA3}" type="pres">
      <dgm:prSet presAssocID="{DF67249F-955D-4386-BDAD-779AA22CCCD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20675-7018-42CA-9218-EBA49681E976}" type="pres">
      <dgm:prSet presAssocID="{DF67249F-955D-4386-BDAD-779AA22CCCD4}" presName="level3hierChild" presStyleCnt="0"/>
      <dgm:spPr/>
      <dgm:t>
        <a:bodyPr/>
        <a:lstStyle/>
        <a:p>
          <a:endParaRPr lang="en-US"/>
        </a:p>
      </dgm:t>
    </dgm:pt>
    <dgm:pt modelId="{7F298419-A026-427B-96CF-6A7C3349EBE1}" type="pres">
      <dgm:prSet presAssocID="{85445B3B-781A-4D27-BEF2-92FED7BC015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824C932D-EE9C-4880-811E-37C291A1F111}" type="pres">
      <dgm:prSet presAssocID="{85445B3B-781A-4D27-BEF2-92FED7BC015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E4BFC71-75FE-448B-9BEC-FB6560426395}" type="pres">
      <dgm:prSet presAssocID="{94B6B738-AAD0-4A91-8F37-D9F56D885A51}" presName="root2" presStyleCnt="0"/>
      <dgm:spPr/>
      <dgm:t>
        <a:bodyPr/>
        <a:lstStyle/>
        <a:p>
          <a:endParaRPr lang="en-US"/>
        </a:p>
      </dgm:t>
    </dgm:pt>
    <dgm:pt modelId="{AC171F3A-B3E3-40CE-8624-1E1B4DE7B672}" type="pres">
      <dgm:prSet presAssocID="{94B6B738-AAD0-4A91-8F37-D9F56D885A5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F71F0-66B3-4951-9010-A2C7F35BEDCB}" type="pres">
      <dgm:prSet presAssocID="{94B6B738-AAD0-4A91-8F37-D9F56D885A51}" presName="level3hierChild" presStyleCnt="0"/>
      <dgm:spPr/>
      <dgm:t>
        <a:bodyPr/>
        <a:lstStyle/>
        <a:p>
          <a:endParaRPr lang="en-US"/>
        </a:p>
      </dgm:t>
    </dgm:pt>
    <dgm:pt modelId="{41950D63-98F9-474C-9393-79DDAB062F90}" type="pres">
      <dgm:prSet presAssocID="{78F167AA-3A76-4F1E-84C0-227677652E4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4CC38B-2538-4C73-A394-1028AE569666}" type="pres">
      <dgm:prSet presAssocID="{78F167AA-3A76-4F1E-84C0-227677652E4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871B03E-17AB-4E7A-A2B2-4198AFE97E40}" type="pres">
      <dgm:prSet presAssocID="{7FA1CBA6-CD71-4D59-B6D0-BB5EFBE1B486}" presName="root2" presStyleCnt="0"/>
      <dgm:spPr/>
      <dgm:t>
        <a:bodyPr/>
        <a:lstStyle/>
        <a:p>
          <a:endParaRPr lang="en-US"/>
        </a:p>
      </dgm:t>
    </dgm:pt>
    <dgm:pt modelId="{6CD8E19C-4FA3-49C9-AF74-C33966B18A60}" type="pres">
      <dgm:prSet presAssocID="{7FA1CBA6-CD71-4D59-B6D0-BB5EFBE1B4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D3793-139F-4A12-ABF8-A653B8076890}" type="pres">
      <dgm:prSet presAssocID="{7FA1CBA6-CD71-4D59-B6D0-BB5EFBE1B486}" presName="level3hierChild" presStyleCnt="0"/>
      <dgm:spPr/>
      <dgm:t>
        <a:bodyPr/>
        <a:lstStyle/>
        <a:p>
          <a:endParaRPr lang="en-US"/>
        </a:p>
      </dgm:t>
    </dgm:pt>
    <dgm:pt modelId="{A7430E08-19BF-4728-B303-F70617E7AC93}" type="pres">
      <dgm:prSet presAssocID="{6C8F2678-76A6-45F1-9F95-C72B477003F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AB5863B-699D-4016-A6E8-3BA7D1E173E4}" type="pres">
      <dgm:prSet presAssocID="{6C8F2678-76A6-45F1-9F95-C72B477003F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206B35F-02AC-4994-AC37-0C1E36259A8E}" type="pres">
      <dgm:prSet presAssocID="{F3BE4696-DED7-428E-8941-32E843303C3F}" presName="root2" presStyleCnt="0"/>
      <dgm:spPr/>
      <dgm:t>
        <a:bodyPr/>
        <a:lstStyle/>
        <a:p>
          <a:endParaRPr lang="en-US"/>
        </a:p>
      </dgm:t>
    </dgm:pt>
    <dgm:pt modelId="{CA42649F-F144-4AAF-8AFD-E7D9E4D1881B}" type="pres">
      <dgm:prSet presAssocID="{F3BE4696-DED7-428E-8941-32E843303C3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BCE45-1051-4298-8A91-A05228AAE529}" type="pres">
      <dgm:prSet presAssocID="{F3BE4696-DED7-428E-8941-32E843303C3F}" presName="level3hierChild" presStyleCnt="0"/>
      <dgm:spPr/>
      <dgm:t>
        <a:bodyPr/>
        <a:lstStyle/>
        <a:p>
          <a:endParaRPr lang="en-US"/>
        </a:p>
      </dgm:t>
    </dgm:pt>
    <dgm:pt modelId="{6EBAC923-99BB-44EE-AB1A-DA719D458E34}" type="pres">
      <dgm:prSet presAssocID="{43048052-3325-4116-B361-7535F686E92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5969B17-0DB0-4CA3-813F-75A28AB5CF1E}" type="pres">
      <dgm:prSet presAssocID="{43048052-3325-4116-B361-7535F686E92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EB6AF6-EEAB-40A4-9BCC-9DCCFB2B7080}" type="pres">
      <dgm:prSet presAssocID="{D5E45EA1-EB97-4AD2-A212-9C989D2232ED}" presName="root2" presStyleCnt="0"/>
      <dgm:spPr/>
      <dgm:t>
        <a:bodyPr/>
        <a:lstStyle/>
        <a:p>
          <a:endParaRPr lang="en-US"/>
        </a:p>
      </dgm:t>
    </dgm:pt>
    <dgm:pt modelId="{2F136BAF-9F4A-48F4-9150-86E53173654E}" type="pres">
      <dgm:prSet presAssocID="{D5E45EA1-EB97-4AD2-A212-9C989D2232E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4D9C8-EFAD-4AFC-93D9-85EC8F071A91}" type="pres">
      <dgm:prSet presAssocID="{D5E45EA1-EB97-4AD2-A212-9C989D2232ED}" presName="level3hierChild" presStyleCnt="0"/>
      <dgm:spPr/>
      <dgm:t>
        <a:bodyPr/>
        <a:lstStyle/>
        <a:p>
          <a:endParaRPr lang="en-US"/>
        </a:p>
      </dgm:t>
    </dgm:pt>
    <dgm:pt modelId="{66B6ECA1-C615-4739-90EE-BA45B3C50046}" type="pres">
      <dgm:prSet presAssocID="{2E34195B-DAEA-4184-A972-F4F23DF39B1A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BBBF447-69AF-4A99-8E44-6DF6AA4BE81A}" type="pres">
      <dgm:prSet presAssocID="{2E34195B-DAEA-4184-A972-F4F23DF39B1A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FCAB9B4-033E-4933-B279-04632A530072}" type="pres">
      <dgm:prSet presAssocID="{6C6286D2-B299-4A8E-A61D-53995F2528AA}" presName="root2" presStyleCnt="0"/>
      <dgm:spPr/>
    </dgm:pt>
    <dgm:pt modelId="{D6397CCA-6570-425A-9A5E-0E070FBCCD44}" type="pres">
      <dgm:prSet presAssocID="{6C6286D2-B299-4A8E-A61D-53995F2528A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C9B03-A9AB-4521-8738-53560335D5C2}" type="pres">
      <dgm:prSet presAssocID="{6C6286D2-B299-4A8E-A61D-53995F2528AA}" presName="level3hierChild" presStyleCnt="0"/>
      <dgm:spPr/>
    </dgm:pt>
  </dgm:ptLst>
  <dgm:cxnLst>
    <dgm:cxn modelId="{A00B31B8-98BB-4BB0-A226-F2DD6AB0F70C}" srcId="{53E39687-E6DB-4856-B97D-5DB16F7E2B0F}" destId="{7FA1CBA6-CD71-4D59-B6D0-BB5EFBE1B486}" srcOrd="1" destOrd="0" parTransId="{78F167AA-3A76-4F1E-84C0-227677652E4A}" sibTransId="{E0881FC1-35BA-4D42-87D8-BC46871D95B0}"/>
    <dgm:cxn modelId="{78EBED22-4C74-4463-B6B0-16062C96BAA5}" type="presOf" srcId="{7FA1CBA6-CD71-4D59-B6D0-BB5EFBE1B486}" destId="{6CD8E19C-4FA3-49C9-AF74-C33966B18A60}" srcOrd="0" destOrd="0" presId="urn:microsoft.com/office/officeart/2005/8/layout/hierarchy2"/>
    <dgm:cxn modelId="{534CBCB6-AD65-42DC-9A5E-F01ABE8EA130}" type="presOf" srcId="{6C8F2678-76A6-45F1-9F95-C72B477003FD}" destId="{A7430E08-19BF-4728-B303-F70617E7AC93}" srcOrd="0" destOrd="0" presId="urn:microsoft.com/office/officeart/2005/8/layout/hierarchy2"/>
    <dgm:cxn modelId="{D097EC14-13F7-4863-B00B-42E00E3DA667}" srcId="{7FA1CBA6-CD71-4D59-B6D0-BB5EFBE1B486}" destId="{F3BE4696-DED7-428E-8941-32E843303C3F}" srcOrd="0" destOrd="0" parTransId="{6C8F2678-76A6-45F1-9F95-C72B477003FD}" sibTransId="{4B0391BE-EA55-4175-ABBE-B1B42CE304EF}"/>
    <dgm:cxn modelId="{732DF14C-386F-4CC4-89D4-916A060BF859}" type="presOf" srcId="{6C6286D2-B299-4A8E-A61D-53995F2528AA}" destId="{D6397CCA-6570-425A-9A5E-0E070FBCCD44}" srcOrd="0" destOrd="0" presId="urn:microsoft.com/office/officeart/2005/8/layout/hierarchy2"/>
    <dgm:cxn modelId="{89075A90-8789-4797-B112-166B7133FA32}" type="presOf" srcId="{43048052-3325-4116-B361-7535F686E92A}" destId="{6EBAC923-99BB-44EE-AB1A-DA719D458E34}" srcOrd="0" destOrd="0" presId="urn:microsoft.com/office/officeart/2005/8/layout/hierarchy2"/>
    <dgm:cxn modelId="{8F74F1C4-7161-42F2-BC73-5B58F1BE8C6B}" srcId="{7FA1CBA6-CD71-4D59-B6D0-BB5EFBE1B486}" destId="{D5E45EA1-EB97-4AD2-A212-9C989D2232ED}" srcOrd="1" destOrd="0" parTransId="{43048052-3325-4116-B361-7535F686E92A}" sibTransId="{4F9AB8B6-23C2-42F2-A0C9-09E9778FCDB7}"/>
    <dgm:cxn modelId="{2DDDFD71-DDF4-440C-B5DC-1CEB0B4BBA3B}" type="presOf" srcId="{C59AFB45-1986-4278-B798-85758E2508E7}" destId="{089639E6-E7D2-4E35-85A9-2031D64052CE}" srcOrd="0" destOrd="0" presId="urn:microsoft.com/office/officeart/2005/8/layout/hierarchy2"/>
    <dgm:cxn modelId="{67DC11F1-CD80-4D21-8917-005384EE316A}" type="presOf" srcId="{78F167AA-3A76-4F1E-84C0-227677652E4A}" destId="{BA4CC38B-2538-4C73-A394-1028AE569666}" srcOrd="1" destOrd="0" presId="urn:microsoft.com/office/officeart/2005/8/layout/hierarchy2"/>
    <dgm:cxn modelId="{719ACC25-63C3-408D-9463-FCD6E653BE93}" type="presOf" srcId="{D5E45EA1-EB97-4AD2-A212-9C989D2232ED}" destId="{2F136BAF-9F4A-48F4-9150-86E53173654E}" srcOrd="0" destOrd="0" presId="urn:microsoft.com/office/officeart/2005/8/layout/hierarchy2"/>
    <dgm:cxn modelId="{52F129D0-1F69-42AC-86D1-97D161C3BEBF}" type="presOf" srcId="{78F167AA-3A76-4F1E-84C0-227677652E4A}" destId="{41950D63-98F9-474C-9393-79DDAB062F90}" srcOrd="0" destOrd="0" presId="urn:microsoft.com/office/officeart/2005/8/layout/hierarchy2"/>
    <dgm:cxn modelId="{4971E718-63CA-4EC6-A9F9-BE72BA8D46AA}" type="presOf" srcId="{53E39687-E6DB-4856-B97D-5DB16F7E2B0F}" destId="{A7EAACA4-B13C-4327-9531-CD6FE2F95864}" srcOrd="0" destOrd="0" presId="urn:microsoft.com/office/officeart/2005/8/layout/hierarchy2"/>
    <dgm:cxn modelId="{B5EE1677-5B2B-4849-8725-E3D8D6834DD9}" type="presOf" srcId="{94B6B738-AAD0-4A91-8F37-D9F56D885A51}" destId="{AC171F3A-B3E3-40CE-8624-1E1B4DE7B672}" srcOrd="0" destOrd="0" presId="urn:microsoft.com/office/officeart/2005/8/layout/hierarchy2"/>
    <dgm:cxn modelId="{4C14F48D-3ACC-4DBC-AC44-62BF24A7A794}" type="presOf" srcId="{2E34195B-DAEA-4184-A972-F4F23DF39B1A}" destId="{DBBBF447-69AF-4A99-8E44-6DF6AA4BE81A}" srcOrd="1" destOrd="0" presId="urn:microsoft.com/office/officeart/2005/8/layout/hierarchy2"/>
    <dgm:cxn modelId="{D9583FCE-AD82-4099-9EF1-CD9C15E2E144}" type="presOf" srcId="{85445B3B-781A-4D27-BEF2-92FED7BC0151}" destId="{7F298419-A026-427B-96CF-6A7C3349EBE1}" srcOrd="0" destOrd="0" presId="urn:microsoft.com/office/officeart/2005/8/layout/hierarchy2"/>
    <dgm:cxn modelId="{3256493B-6AA8-49FF-A362-507AFDB74AE9}" type="presOf" srcId="{43048052-3325-4116-B361-7535F686E92A}" destId="{15969B17-0DB0-4CA3-813F-75A28AB5CF1E}" srcOrd="1" destOrd="0" presId="urn:microsoft.com/office/officeart/2005/8/layout/hierarchy2"/>
    <dgm:cxn modelId="{8D2688A5-1E19-4DB2-BCA3-B25468444AF1}" type="presOf" srcId="{85445B3B-781A-4D27-BEF2-92FED7BC0151}" destId="{824C932D-EE9C-4880-811E-37C291A1F111}" srcOrd="1" destOrd="0" presId="urn:microsoft.com/office/officeart/2005/8/layout/hierarchy2"/>
    <dgm:cxn modelId="{1AE91FE7-4919-450D-861C-4F7E822977AD}" type="presOf" srcId="{F3BE4696-DED7-428E-8941-32E843303C3F}" destId="{CA42649F-F144-4AAF-8AFD-E7D9E4D1881B}" srcOrd="0" destOrd="0" presId="urn:microsoft.com/office/officeart/2005/8/layout/hierarchy2"/>
    <dgm:cxn modelId="{FBCB107A-FEDB-4203-BC73-665853595251}" srcId="{DF67249F-955D-4386-BDAD-779AA22CCCD4}" destId="{94B6B738-AAD0-4A91-8F37-D9F56D885A51}" srcOrd="0" destOrd="0" parTransId="{85445B3B-781A-4D27-BEF2-92FED7BC0151}" sibTransId="{DBE59BEE-706F-47AA-A92F-07542E7EE3F3}"/>
    <dgm:cxn modelId="{1F39CC2C-E58E-4F5B-89D3-0C4937E57EC4}" srcId="{53E39687-E6DB-4856-B97D-5DB16F7E2B0F}" destId="{DF67249F-955D-4386-BDAD-779AA22CCCD4}" srcOrd="0" destOrd="0" parTransId="{4A1061F9-E682-4AFE-8946-BEB5917157E3}" sibTransId="{002FDD63-0E9D-4D5E-BD4B-36ABCDD0D2DF}"/>
    <dgm:cxn modelId="{01798729-E10E-45E6-B99F-51B0FD038E27}" srcId="{C59AFB45-1986-4278-B798-85758E2508E7}" destId="{53E39687-E6DB-4856-B97D-5DB16F7E2B0F}" srcOrd="0" destOrd="0" parTransId="{9726E1E2-256A-4A01-AFFC-3BD29EDB15F6}" sibTransId="{83D59529-3329-4D77-B9E9-C8383DF7211E}"/>
    <dgm:cxn modelId="{525D4CEE-674A-4C60-B462-DDAA3A74DB9D}" type="presOf" srcId="{4A1061F9-E682-4AFE-8946-BEB5917157E3}" destId="{58C4A862-A8A0-48CB-8F19-D888D3988E1E}" srcOrd="0" destOrd="0" presId="urn:microsoft.com/office/officeart/2005/8/layout/hierarchy2"/>
    <dgm:cxn modelId="{24CCFB7C-D8F1-4A50-8D57-9C71B7816FC3}" srcId="{7FA1CBA6-CD71-4D59-B6D0-BB5EFBE1B486}" destId="{6C6286D2-B299-4A8E-A61D-53995F2528AA}" srcOrd="2" destOrd="0" parTransId="{2E34195B-DAEA-4184-A972-F4F23DF39B1A}" sibTransId="{2AA95096-D3CF-4EE0-A5F7-2E2C6216C500}"/>
    <dgm:cxn modelId="{18C158EA-25BE-41EC-938C-4A253BBE7748}" type="presOf" srcId="{6C8F2678-76A6-45F1-9F95-C72B477003FD}" destId="{FAB5863B-699D-4016-A6E8-3BA7D1E173E4}" srcOrd="1" destOrd="0" presId="urn:microsoft.com/office/officeart/2005/8/layout/hierarchy2"/>
    <dgm:cxn modelId="{320C1CAE-5920-47A7-BFB2-5FBB15AAD76F}" type="presOf" srcId="{4A1061F9-E682-4AFE-8946-BEB5917157E3}" destId="{0CCC4883-20DC-44CC-BAEE-E5A456558908}" srcOrd="1" destOrd="0" presId="urn:microsoft.com/office/officeart/2005/8/layout/hierarchy2"/>
    <dgm:cxn modelId="{B7007C2C-69B6-4E59-B079-473C4DF64932}" type="presOf" srcId="{DF67249F-955D-4386-BDAD-779AA22CCCD4}" destId="{FC63F48E-6AB9-4566-A79F-82C1394DEAA3}" srcOrd="0" destOrd="0" presId="urn:microsoft.com/office/officeart/2005/8/layout/hierarchy2"/>
    <dgm:cxn modelId="{491B8126-BF96-461F-B532-0BB111F04A8C}" type="presOf" srcId="{2E34195B-DAEA-4184-A972-F4F23DF39B1A}" destId="{66B6ECA1-C615-4739-90EE-BA45B3C50046}" srcOrd="0" destOrd="0" presId="urn:microsoft.com/office/officeart/2005/8/layout/hierarchy2"/>
    <dgm:cxn modelId="{AF08819B-ABEA-4483-B0F9-AC7431F20068}" type="presParOf" srcId="{089639E6-E7D2-4E35-85A9-2031D64052CE}" destId="{5655FE87-0C6E-4611-B8F2-EDE2569F91AE}" srcOrd="0" destOrd="0" presId="urn:microsoft.com/office/officeart/2005/8/layout/hierarchy2"/>
    <dgm:cxn modelId="{0FA0B51C-94B8-448F-8B23-31141794E8CD}" type="presParOf" srcId="{5655FE87-0C6E-4611-B8F2-EDE2569F91AE}" destId="{A7EAACA4-B13C-4327-9531-CD6FE2F95864}" srcOrd="0" destOrd="0" presId="urn:microsoft.com/office/officeart/2005/8/layout/hierarchy2"/>
    <dgm:cxn modelId="{20D9620A-9AE4-4C47-8C2D-AEE2E962F96B}" type="presParOf" srcId="{5655FE87-0C6E-4611-B8F2-EDE2569F91AE}" destId="{5073D0F9-0D94-4492-8E1B-60201CEED48D}" srcOrd="1" destOrd="0" presId="urn:microsoft.com/office/officeart/2005/8/layout/hierarchy2"/>
    <dgm:cxn modelId="{777D0D66-32BE-4694-9407-304B6A4949E9}" type="presParOf" srcId="{5073D0F9-0D94-4492-8E1B-60201CEED48D}" destId="{58C4A862-A8A0-48CB-8F19-D888D3988E1E}" srcOrd="0" destOrd="0" presId="urn:microsoft.com/office/officeart/2005/8/layout/hierarchy2"/>
    <dgm:cxn modelId="{B1D0D5ED-0B99-4385-882E-FF16CA210160}" type="presParOf" srcId="{58C4A862-A8A0-48CB-8F19-D888D3988E1E}" destId="{0CCC4883-20DC-44CC-BAEE-E5A456558908}" srcOrd="0" destOrd="0" presId="urn:microsoft.com/office/officeart/2005/8/layout/hierarchy2"/>
    <dgm:cxn modelId="{4DEBBB89-890C-4E37-B806-547BB41FCB0E}" type="presParOf" srcId="{5073D0F9-0D94-4492-8E1B-60201CEED48D}" destId="{CC38D895-DED1-4D93-8404-D012D4A76CC1}" srcOrd="1" destOrd="0" presId="urn:microsoft.com/office/officeart/2005/8/layout/hierarchy2"/>
    <dgm:cxn modelId="{259FE8D9-1B4E-4442-82FF-E12FA694C0A2}" type="presParOf" srcId="{CC38D895-DED1-4D93-8404-D012D4A76CC1}" destId="{FC63F48E-6AB9-4566-A79F-82C1394DEAA3}" srcOrd="0" destOrd="0" presId="urn:microsoft.com/office/officeart/2005/8/layout/hierarchy2"/>
    <dgm:cxn modelId="{1660869A-61B4-403D-AFD3-404753FAB206}" type="presParOf" srcId="{CC38D895-DED1-4D93-8404-D012D4A76CC1}" destId="{D5120675-7018-42CA-9218-EBA49681E976}" srcOrd="1" destOrd="0" presId="urn:microsoft.com/office/officeart/2005/8/layout/hierarchy2"/>
    <dgm:cxn modelId="{5BD3EA89-2B74-4252-A9DA-D6775358D98A}" type="presParOf" srcId="{D5120675-7018-42CA-9218-EBA49681E976}" destId="{7F298419-A026-427B-96CF-6A7C3349EBE1}" srcOrd="0" destOrd="0" presId="urn:microsoft.com/office/officeart/2005/8/layout/hierarchy2"/>
    <dgm:cxn modelId="{EB1695AA-6563-4F3E-9698-50822D386F20}" type="presParOf" srcId="{7F298419-A026-427B-96CF-6A7C3349EBE1}" destId="{824C932D-EE9C-4880-811E-37C291A1F111}" srcOrd="0" destOrd="0" presId="urn:microsoft.com/office/officeart/2005/8/layout/hierarchy2"/>
    <dgm:cxn modelId="{6F7962AD-71FD-48D5-9B1B-F94910A5882C}" type="presParOf" srcId="{D5120675-7018-42CA-9218-EBA49681E976}" destId="{8E4BFC71-75FE-448B-9BEC-FB6560426395}" srcOrd="1" destOrd="0" presId="urn:microsoft.com/office/officeart/2005/8/layout/hierarchy2"/>
    <dgm:cxn modelId="{A6782EC3-3ACD-4A72-8341-2CE462AAEFC8}" type="presParOf" srcId="{8E4BFC71-75FE-448B-9BEC-FB6560426395}" destId="{AC171F3A-B3E3-40CE-8624-1E1B4DE7B672}" srcOrd="0" destOrd="0" presId="urn:microsoft.com/office/officeart/2005/8/layout/hierarchy2"/>
    <dgm:cxn modelId="{1E275A7E-4AF9-48C4-9FB1-C1373FFD8E09}" type="presParOf" srcId="{8E4BFC71-75FE-448B-9BEC-FB6560426395}" destId="{33EF71F0-66B3-4951-9010-A2C7F35BEDCB}" srcOrd="1" destOrd="0" presId="urn:microsoft.com/office/officeart/2005/8/layout/hierarchy2"/>
    <dgm:cxn modelId="{9581EBD9-88A1-462F-8C3C-5761519D38F9}" type="presParOf" srcId="{5073D0F9-0D94-4492-8E1B-60201CEED48D}" destId="{41950D63-98F9-474C-9393-79DDAB062F90}" srcOrd="2" destOrd="0" presId="urn:microsoft.com/office/officeart/2005/8/layout/hierarchy2"/>
    <dgm:cxn modelId="{73683CE1-CF0C-435F-BDF9-A6D7719C2935}" type="presParOf" srcId="{41950D63-98F9-474C-9393-79DDAB062F90}" destId="{BA4CC38B-2538-4C73-A394-1028AE569666}" srcOrd="0" destOrd="0" presId="urn:microsoft.com/office/officeart/2005/8/layout/hierarchy2"/>
    <dgm:cxn modelId="{2FB684A4-14EA-437B-A8FF-7EE26B953A49}" type="presParOf" srcId="{5073D0F9-0D94-4492-8E1B-60201CEED48D}" destId="{3871B03E-17AB-4E7A-A2B2-4198AFE97E40}" srcOrd="3" destOrd="0" presId="urn:microsoft.com/office/officeart/2005/8/layout/hierarchy2"/>
    <dgm:cxn modelId="{DE9E269C-76FE-4F89-916E-1D75780332CD}" type="presParOf" srcId="{3871B03E-17AB-4E7A-A2B2-4198AFE97E40}" destId="{6CD8E19C-4FA3-49C9-AF74-C33966B18A60}" srcOrd="0" destOrd="0" presId="urn:microsoft.com/office/officeart/2005/8/layout/hierarchy2"/>
    <dgm:cxn modelId="{6824612B-B891-4EDD-9949-4DA36B69FA1F}" type="presParOf" srcId="{3871B03E-17AB-4E7A-A2B2-4198AFE97E40}" destId="{D29D3793-139F-4A12-ABF8-A653B8076890}" srcOrd="1" destOrd="0" presId="urn:microsoft.com/office/officeart/2005/8/layout/hierarchy2"/>
    <dgm:cxn modelId="{B0BE215D-7196-4CAE-AF73-5EFB5320AF3F}" type="presParOf" srcId="{D29D3793-139F-4A12-ABF8-A653B8076890}" destId="{A7430E08-19BF-4728-B303-F70617E7AC93}" srcOrd="0" destOrd="0" presId="urn:microsoft.com/office/officeart/2005/8/layout/hierarchy2"/>
    <dgm:cxn modelId="{660100FF-66AC-4435-ADEF-B921E30C8F6C}" type="presParOf" srcId="{A7430E08-19BF-4728-B303-F70617E7AC93}" destId="{FAB5863B-699D-4016-A6E8-3BA7D1E173E4}" srcOrd="0" destOrd="0" presId="urn:microsoft.com/office/officeart/2005/8/layout/hierarchy2"/>
    <dgm:cxn modelId="{80F5162B-F00A-4543-A086-E73525FE3648}" type="presParOf" srcId="{D29D3793-139F-4A12-ABF8-A653B8076890}" destId="{E206B35F-02AC-4994-AC37-0C1E36259A8E}" srcOrd="1" destOrd="0" presId="urn:microsoft.com/office/officeart/2005/8/layout/hierarchy2"/>
    <dgm:cxn modelId="{E6F20C55-642B-4D0D-B6EA-734A7A3C5E5A}" type="presParOf" srcId="{E206B35F-02AC-4994-AC37-0C1E36259A8E}" destId="{CA42649F-F144-4AAF-8AFD-E7D9E4D1881B}" srcOrd="0" destOrd="0" presId="urn:microsoft.com/office/officeart/2005/8/layout/hierarchy2"/>
    <dgm:cxn modelId="{E75EDB03-5054-44B5-B1CC-D8F611080259}" type="presParOf" srcId="{E206B35F-02AC-4994-AC37-0C1E36259A8E}" destId="{C10BCE45-1051-4298-8A91-A05228AAE529}" srcOrd="1" destOrd="0" presId="urn:microsoft.com/office/officeart/2005/8/layout/hierarchy2"/>
    <dgm:cxn modelId="{90778DFD-8142-4F63-80BD-0B05F6C4E3F7}" type="presParOf" srcId="{D29D3793-139F-4A12-ABF8-A653B8076890}" destId="{6EBAC923-99BB-44EE-AB1A-DA719D458E34}" srcOrd="2" destOrd="0" presId="urn:microsoft.com/office/officeart/2005/8/layout/hierarchy2"/>
    <dgm:cxn modelId="{A92EF3E6-204E-4887-B7ED-2C9A718A8F8C}" type="presParOf" srcId="{6EBAC923-99BB-44EE-AB1A-DA719D458E34}" destId="{15969B17-0DB0-4CA3-813F-75A28AB5CF1E}" srcOrd="0" destOrd="0" presId="urn:microsoft.com/office/officeart/2005/8/layout/hierarchy2"/>
    <dgm:cxn modelId="{1A25180C-FBB7-493D-9203-EC2532AC0063}" type="presParOf" srcId="{D29D3793-139F-4A12-ABF8-A653B8076890}" destId="{93EB6AF6-EEAB-40A4-9BCC-9DCCFB2B7080}" srcOrd="3" destOrd="0" presId="urn:microsoft.com/office/officeart/2005/8/layout/hierarchy2"/>
    <dgm:cxn modelId="{5A55BC50-B34F-49FA-B5FB-3EA108C0A1FD}" type="presParOf" srcId="{93EB6AF6-EEAB-40A4-9BCC-9DCCFB2B7080}" destId="{2F136BAF-9F4A-48F4-9150-86E53173654E}" srcOrd="0" destOrd="0" presId="urn:microsoft.com/office/officeart/2005/8/layout/hierarchy2"/>
    <dgm:cxn modelId="{234E70B6-BF4A-4603-8DC7-006ED31844E8}" type="presParOf" srcId="{93EB6AF6-EEAB-40A4-9BCC-9DCCFB2B7080}" destId="{A014D9C8-EFAD-4AFC-93D9-85EC8F071A91}" srcOrd="1" destOrd="0" presId="urn:microsoft.com/office/officeart/2005/8/layout/hierarchy2"/>
    <dgm:cxn modelId="{474ACFEA-43B1-4DC4-9C5B-FDF0222AFE3E}" type="presParOf" srcId="{D29D3793-139F-4A12-ABF8-A653B8076890}" destId="{66B6ECA1-C615-4739-90EE-BA45B3C50046}" srcOrd="4" destOrd="0" presId="urn:microsoft.com/office/officeart/2005/8/layout/hierarchy2"/>
    <dgm:cxn modelId="{BFCA7F15-D347-46AE-97BE-F255C3EE4EB2}" type="presParOf" srcId="{66B6ECA1-C615-4739-90EE-BA45B3C50046}" destId="{DBBBF447-69AF-4A99-8E44-6DF6AA4BE81A}" srcOrd="0" destOrd="0" presId="urn:microsoft.com/office/officeart/2005/8/layout/hierarchy2"/>
    <dgm:cxn modelId="{67C20EA9-9E81-4268-B921-93439A8F3856}" type="presParOf" srcId="{D29D3793-139F-4A12-ABF8-A653B8076890}" destId="{9FCAB9B4-033E-4933-B279-04632A530072}" srcOrd="5" destOrd="0" presId="urn:microsoft.com/office/officeart/2005/8/layout/hierarchy2"/>
    <dgm:cxn modelId="{120E478B-10AE-4165-BE29-3A52F5F8B54F}" type="presParOf" srcId="{9FCAB9B4-033E-4933-B279-04632A530072}" destId="{D6397CCA-6570-425A-9A5E-0E070FBCCD44}" srcOrd="0" destOrd="0" presId="urn:microsoft.com/office/officeart/2005/8/layout/hierarchy2"/>
    <dgm:cxn modelId="{909F1218-D10E-4AAA-B99C-7A518E7F5FE7}" type="presParOf" srcId="{9FCAB9B4-033E-4933-B279-04632A530072}" destId="{72CC9B03-A9AB-4521-8738-53560335D5C2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AACA4-B13C-4327-9531-CD6FE2F95864}">
      <dsp:nvSpPr>
        <dsp:cNvPr id="0" name=""/>
        <dsp:cNvSpPr/>
      </dsp:nvSpPr>
      <dsp:spPr>
        <a:xfrm>
          <a:off x="1451" y="1355968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Gas Separation</a:t>
          </a:r>
          <a:endParaRPr lang="en-US" sz="24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451" y="1355968"/>
        <a:ext cx="2084709" cy="1042354"/>
      </dsp:txXfrm>
    </dsp:sp>
    <dsp:sp modelId="{58C4A862-A8A0-48CB-8F19-D888D3988E1E}">
      <dsp:nvSpPr>
        <dsp:cNvPr id="0" name=""/>
        <dsp:cNvSpPr/>
      </dsp:nvSpPr>
      <dsp:spPr>
        <a:xfrm rot="18289469">
          <a:off x="1772989" y="1258851"/>
          <a:ext cx="146022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60227" y="1894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2466597" y="1241286"/>
        <a:ext cx="73011" cy="73011"/>
      </dsp:txXfrm>
    </dsp:sp>
    <dsp:sp modelId="{FC63F48E-6AB9-4566-A79F-82C1394DEAA3}">
      <dsp:nvSpPr>
        <dsp:cNvPr id="0" name=""/>
        <dsp:cNvSpPr/>
      </dsp:nvSpPr>
      <dsp:spPr>
        <a:xfrm>
          <a:off x="2920045" y="157260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99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Cryogenic distillation</a:t>
          </a:r>
        </a:p>
      </dsp:txBody>
      <dsp:txXfrm>
        <a:off x="2920045" y="157260"/>
        <a:ext cx="2084709" cy="1042354"/>
      </dsp:txXfrm>
    </dsp:sp>
    <dsp:sp modelId="{7F298419-A026-427B-96CF-6A7C3349EBE1}">
      <dsp:nvSpPr>
        <dsp:cNvPr id="0" name=""/>
        <dsp:cNvSpPr/>
      </dsp:nvSpPr>
      <dsp:spPr>
        <a:xfrm>
          <a:off x="5004754" y="659497"/>
          <a:ext cx="83388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833883" y="18940"/>
              </a:lnTo>
            </a:path>
          </a:pathLst>
        </a:custGeom>
        <a:noFill/>
        <a:ln w="1905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0849" y="657590"/>
        <a:ext cx="41694" cy="41694"/>
      </dsp:txXfrm>
    </dsp:sp>
    <dsp:sp modelId="{AC171F3A-B3E3-40CE-8624-1E1B4DE7B672}">
      <dsp:nvSpPr>
        <dsp:cNvPr id="0" name=""/>
        <dsp:cNvSpPr/>
      </dsp:nvSpPr>
      <dsp:spPr>
        <a:xfrm>
          <a:off x="5838638" y="157260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Air Separation Unit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5838638" y="157260"/>
        <a:ext cx="2084709" cy="1042354"/>
      </dsp:txXfrm>
    </dsp:sp>
    <dsp:sp modelId="{41950D63-98F9-474C-9393-79DDAB062F90}">
      <dsp:nvSpPr>
        <dsp:cNvPr id="0" name=""/>
        <dsp:cNvSpPr/>
      </dsp:nvSpPr>
      <dsp:spPr>
        <a:xfrm rot="3310531">
          <a:off x="1772989" y="2457559"/>
          <a:ext cx="146022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60227" y="1894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2466597" y="2439994"/>
        <a:ext cx="73011" cy="73011"/>
      </dsp:txXfrm>
    </dsp:sp>
    <dsp:sp modelId="{6CD8E19C-4FA3-49C9-AF74-C33966B18A60}">
      <dsp:nvSpPr>
        <dsp:cNvPr id="0" name=""/>
        <dsp:cNvSpPr/>
      </dsp:nvSpPr>
      <dsp:spPr>
        <a:xfrm>
          <a:off x="2920045" y="2554676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99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Non- Cryogenic distillation</a:t>
          </a:r>
          <a:endParaRPr lang="en-US" sz="24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20045" y="2554676"/>
        <a:ext cx="2084709" cy="1042354"/>
      </dsp:txXfrm>
    </dsp:sp>
    <dsp:sp modelId="{A7430E08-19BF-4728-B303-F70617E7AC93}">
      <dsp:nvSpPr>
        <dsp:cNvPr id="0" name=""/>
        <dsp:cNvSpPr/>
      </dsp:nvSpPr>
      <dsp:spPr>
        <a:xfrm rot="18289469">
          <a:off x="4691583" y="2457559"/>
          <a:ext cx="146022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60227" y="18940"/>
              </a:lnTo>
            </a:path>
          </a:pathLst>
        </a:custGeom>
        <a:noFill/>
        <a:ln w="1905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5385191" y="2439994"/>
        <a:ext cx="73011" cy="73011"/>
      </dsp:txXfrm>
    </dsp:sp>
    <dsp:sp modelId="{CA42649F-F144-4AAF-8AFD-E7D9E4D1881B}">
      <dsp:nvSpPr>
        <dsp:cNvPr id="0" name=""/>
        <dsp:cNvSpPr/>
      </dsp:nvSpPr>
      <dsp:spPr>
        <a:xfrm>
          <a:off x="5838638" y="1355968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Ion transport Membrane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5838638" y="1355968"/>
        <a:ext cx="2084709" cy="1042354"/>
      </dsp:txXfrm>
    </dsp:sp>
    <dsp:sp modelId="{6EBAC923-99BB-44EE-AB1A-DA719D458E34}">
      <dsp:nvSpPr>
        <dsp:cNvPr id="0" name=""/>
        <dsp:cNvSpPr/>
      </dsp:nvSpPr>
      <dsp:spPr>
        <a:xfrm>
          <a:off x="5004754" y="3056913"/>
          <a:ext cx="83388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833883" y="18940"/>
              </a:lnTo>
            </a:path>
          </a:pathLst>
        </a:custGeom>
        <a:noFill/>
        <a:ln w="1905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0849" y="3055007"/>
        <a:ext cx="41694" cy="41694"/>
      </dsp:txXfrm>
    </dsp:sp>
    <dsp:sp modelId="{2F136BAF-9F4A-48F4-9150-86E53173654E}">
      <dsp:nvSpPr>
        <dsp:cNvPr id="0" name=""/>
        <dsp:cNvSpPr/>
      </dsp:nvSpPr>
      <dsp:spPr>
        <a:xfrm>
          <a:off x="5838638" y="2554676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Molecular sieve adsorbents</a:t>
          </a:r>
          <a:endParaRPr lang="en-US" sz="24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38638" y="2554676"/>
        <a:ext cx="2084709" cy="1042354"/>
      </dsp:txXfrm>
    </dsp:sp>
    <dsp:sp modelId="{66B6ECA1-C615-4739-90EE-BA45B3C50046}">
      <dsp:nvSpPr>
        <dsp:cNvPr id="0" name=""/>
        <dsp:cNvSpPr/>
      </dsp:nvSpPr>
      <dsp:spPr>
        <a:xfrm rot="3310531">
          <a:off x="4691583" y="3656267"/>
          <a:ext cx="1460227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60227" y="18940"/>
              </a:lnTo>
            </a:path>
          </a:pathLst>
        </a:custGeom>
        <a:noFill/>
        <a:ln w="1905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5385191" y="3638702"/>
        <a:ext cx="73011" cy="73011"/>
      </dsp:txXfrm>
    </dsp:sp>
    <dsp:sp modelId="{D6397CCA-6570-425A-9A5E-0E070FBCCD44}">
      <dsp:nvSpPr>
        <dsp:cNvPr id="0" name=""/>
        <dsp:cNvSpPr/>
      </dsp:nvSpPr>
      <dsp:spPr>
        <a:xfrm>
          <a:off x="5838638" y="3753384"/>
          <a:ext cx="2084709" cy="1042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tint val="8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Polymeric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Membrane</a:t>
          </a:r>
          <a:endParaRPr lang="en-US" sz="24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38638" y="3753384"/>
        <a:ext cx="2084709" cy="104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05E2-D9C0-40D1-82DE-B9D539E324C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F225-0270-4597-BABA-56A2504D0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45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81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54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54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8DC93-6904-4BFF-9D96-E468BB4BF2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countercurrent accompanies O2 anion transport- no need external </a:t>
            </a:r>
            <a:r>
              <a:rPr lang="en-US" dirty="0" err="1" smtClean="0"/>
              <a:t>circiut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http://www.fas.org/sgp/crs/misc/RL34621.pdf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97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DF225-0270-4597-BABA-56A2504D05C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53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C55D0B-7629-4765-9A77-CF97673B95A4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FB7F-5507-4000-8F8E-7FFE57F2AC21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F835-67F1-42C4-83A7-F46823EBD756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2E49-9540-456A-934E-CB7634701B3A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E827-7AD4-4143-863D-8EC4A17487A4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5C7F-57BB-4C4C-87AD-BF3316BD0B63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741BD-428A-492A-A39B-18BDA97EB2C8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CA205D-F014-4F10-841A-C53F5D5072A5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F31C-B0C9-4DCD-B1D6-C6B4BE6E359B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D0D-BD44-428A-B2D2-A37122BE6F7F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9CB6-DAB4-4BAF-B5CB-9596F1F4F0B3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24F3EB-098D-4C26-B550-AA74DE175487}" type="datetime1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395560-B2D7-4B7F-A924-9C47AEC97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629400" cy="2743200"/>
          </a:xfrm>
        </p:spPr>
        <p:txBody>
          <a:bodyPr>
            <a:normAutofit/>
          </a:bodyPr>
          <a:lstStyle/>
          <a:p>
            <a:pPr algn="thaiDist">
              <a:defRPr/>
            </a:pP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Coal Conversion and    </a:t>
            </a:r>
            <a:b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  Utilization for Reducing C    CO</a:t>
            </a:r>
            <a:r>
              <a:rPr lang="en-US" altLang="zh-CN" baseline="-25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Emission</a:t>
            </a:r>
            <a:endParaRPr lang="zh-CN" altLang="en-US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1555">
            <a:off x="212043" y="112138"/>
            <a:ext cx="2185095" cy="316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95800"/>
            <a:ext cx="4953000" cy="17526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Chenxi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Sun</a:t>
            </a:r>
            <a:endParaRPr lang="en-US" altLang="zh-CN" sz="3200" dirty="0">
              <a:solidFill>
                <a:schemeClr val="tx1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  <a:p>
            <a:r>
              <a:rPr lang="en-US" altLang="zh-CN" dirty="0" err="1">
                <a:latin typeface="Arial" pitchFamily="34" charset="0"/>
                <a:cs typeface="Arial" pitchFamily="34" charset="0"/>
              </a:rPr>
              <a:t>Ruthut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>
                <a:latin typeface="Arial" pitchFamily="34" charset="0"/>
                <a:cs typeface="Arial" pitchFamily="34" charset="0"/>
              </a:rPr>
              <a:t>Lapudomlert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err="1">
                <a:latin typeface="Arial" pitchFamily="34" charset="0"/>
                <a:cs typeface="Arial" pitchFamily="34" charset="0"/>
              </a:rPr>
              <a:t>Sukanya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Thepwatee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2080" flipH="1">
            <a:off x="1432324" y="2037093"/>
            <a:ext cx="1653273" cy="145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3181">
            <a:off x="2182161" y="2839933"/>
            <a:ext cx="1261597" cy="84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altLang="zh-CN" dirty="0" err="1" smtClean="0"/>
              <a:t>Gasifier</a:t>
            </a:r>
            <a:r>
              <a:rPr lang="en-US" altLang="zh-CN" dirty="0" smtClean="0"/>
              <a:t>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Volatilization is the decomposition of coal/biomass into volatiles and char:</a:t>
            </a:r>
          </a:p>
          <a:p>
            <a:pPr algn="ctr">
              <a:buNone/>
            </a:pPr>
            <a:r>
              <a:rPr lang="en-US" altLang="zh-CN" sz="2400" dirty="0" err="1" smtClean="0">
                <a:solidFill>
                  <a:srgbClr val="0070C0"/>
                </a:solidFill>
              </a:rPr>
              <a:t>CH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hf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O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of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N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nf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sf</a:t>
            </a:r>
            <a:r>
              <a:rPr lang="en-US" altLang="zh-CN" sz="2400" dirty="0" smtClean="0">
                <a:solidFill>
                  <a:srgbClr val="0070C0"/>
                </a:solidFill>
              </a:rPr>
              <a:t>(H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400" dirty="0" smtClean="0">
                <a:solidFill>
                  <a:srgbClr val="0070C0"/>
                </a:solidFill>
              </a:rPr>
              <a:t>O)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w</a:t>
            </a:r>
            <a:r>
              <a:rPr lang="en-US" altLang="zh-CN" sz="2400" dirty="0" smtClean="0">
                <a:solidFill>
                  <a:srgbClr val="0070C0"/>
                </a:solidFill>
              </a:rPr>
              <a:t>Z→CH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h</a:t>
            </a:r>
            <a:r>
              <a:rPr lang="en-US" altLang="zh-CN" sz="2400" dirty="0" smtClean="0">
                <a:solidFill>
                  <a:srgbClr val="0070C0"/>
                </a:solidFill>
              </a:rPr>
              <a:t>O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o</a:t>
            </a:r>
            <a:r>
              <a:rPr lang="en-US" altLang="zh-CN" sz="2400" dirty="0" smtClean="0">
                <a:solidFill>
                  <a:srgbClr val="0070C0"/>
                </a:solidFill>
              </a:rPr>
              <a:t>N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n</a:t>
            </a:r>
            <a:r>
              <a:rPr lang="en-US" altLang="zh-CN" sz="2400" dirty="0" smtClean="0">
                <a:solidFill>
                  <a:srgbClr val="0070C0"/>
                </a:solidFill>
              </a:rPr>
              <a:t>S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s</a:t>
            </a:r>
            <a:r>
              <a:rPr lang="en-US" altLang="zh-CN" sz="2400" dirty="0" smtClean="0">
                <a:solidFill>
                  <a:srgbClr val="0070C0"/>
                </a:solidFill>
              </a:rPr>
              <a:t>Z+V+wH</a:t>
            </a:r>
            <a:r>
              <a:rPr lang="en-US" altLang="zh-CN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400" dirty="0" smtClean="0">
                <a:solidFill>
                  <a:srgbClr val="0070C0"/>
                </a:solidFill>
              </a:rPr>
              <a:t>O</a:t>
            </a:r>
          </a:p>
          <a:p>
            <a:r>
              <a:rPr lang="en-US" altLang="zh-CN" dirty="0" smtClean="0"/>
              <a:t>Char particles react with gas:</a:t>
            </a:r>
          </a:p>
          <a:p>
            <a:pPr lvl="1"/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</a:rPr>
              <a:t>Combustion</a:t>
            </a:r>
          </a:p>
          <a:p>
            <a:pPr lvl="1" algn="ctr">
              <a:buNone/>
            </a:pPr>
            <a:r>
              <a:rPr lang="en-US" altLang="zh-CN" sz="2200" dirty="0" smtClean="0">
                <a:solidFill>
                  <a:srgbClr val="0070C0"/>
                </a:solidFill>
              </a:rPr>
              <a:t>Char+aO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→bCO+cCO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+dH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O+eH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S+fN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 err="1" smtClean="0">
                <a:solidFill>
                  <a:schemeClr val="tx2">
                    <a:lumMod val="75000"/>
                  </a:schemeClr>
                </a:solidFill>
              </a:rPr>
              <a:t>Boudouard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</a:rPr>
              <a:t>  reaction</a:t>
            </a:r>
          </a:p>
          <a:p>
            <a:pPr lvl="1" algn="ctr">
              <a:buNone/>
            </a:pPr>
            <a:r>
              <a:rPr lang="en-US" altLang="zh-CN" sz="2200" dirty="0" smtClean="0">
                <a:solidFill>
                  <a:srgbClr val="0070C0"/>
                </a:solidFill>
              </a:rPr>
              <a:t>Char+CO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→2CO+(o/2)H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O+(h/2-s-o)H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+sH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S+(n/2)N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</a:rPr>
              <a:t>Steam gasification</a:t>
            </a:r>
          </a:p>
          <a:p>
            <a:pPr lvl="1" algn="ctr">
              <a:buNone/>
            </a:pPr>
            <a:r>
              <a:rPr lang="en-US" altLang="zh-CN" sz="2200" dirty="0" smtClean="0">
                <a:solidFill>
                  <a:srgbClr val="0070C0"/>
                </a:solidFill>
              </a:rPr>
              <a:t>Char+(1+o)H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O→CO+(1-o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+</a:t>
            </a:r>
            <a:r>
              <a:rPr lang="en-US" altLang="zh-CN" sz="2200" dirty="0" smtClean="0">
                <a:solidFill>
                  <a:srgbClr val="0070C0"/>
                </a:solidFill>
              </a:rPr>
              <a:t>h/2-s)H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+sH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S+(n/2)N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</a:rPr>
              <a:t>Methane reforming</a:t>
            </a:r>
          </a:p>
          <a:p>
            <a:pPr algn="ctr">
              <a:buNone/>
            </a:pPr>
            <a:r>
              <a:rPr lang="en-US" altLang="zh-CN" sz="2200" dirty="0" smtClean="0">
                <a:solidFill>
                  <a:srgbClr val="0070C0"/>
                </a:solidFill>
              </a:rPr>
              <a:t>Char+(2+o+s-h/2)H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→CH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4</a:t>
            </a:r>
            <a:r>
              <a:rPr lang="en-US" altLang="zh-CN" sz="2200" dirty="0" smtClean="0">
                <a:solidFill>
                  <a:srgbClr val="0070C0"/>
                </a:solidFill>
              </a:rPr>
              <a:t>+oH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O+sH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200" dirty="0" smtClean="0">
                <a:solidFill>
                  <a:srgbClr val="0070C0"/>
                </a:solidFill>
              </a:rPr>
              <a:t>S+(n/2)N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2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374"/>
            <a:ext cx="8229600" cy="1066800"/>
          </a:xfrm>
        </p:spPr>
        <p:txBody>
          <a:bodyPr/>
          <a:lstStyle/>
          <a:p>
            <a:r>
              <a:rPr lang="en-US" dirty="0" smtClean="0"/>
              <a:t>Oxy-co-gasification modeling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28596" y="2500306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16"/>
                <a:gridCol w="1571636"/>
                <a:gridCol w="1928826"/>
                <a:gridCol w="190022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10%Biomass (wt%)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20%Biomass (wt%)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Combustion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LHV (KJ/Kg)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29005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27601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Oxygen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mole/100kg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6.4208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5.9983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5.5942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Gasification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Oxygen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mole/Kg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24.737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22.3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19.971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Equivalence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2.5956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2.6898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2.8011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Gasification Efficiency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0.6968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0.6968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0.6982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Temperature (</a:t>
                      </a:r>
                      <a:r>
                        <a:rPr lang="en-US" sz="1600" b="0" i="0" u="none" strike="noStrike" baseline="30000" dirty="0" err="1">
                          <a:solidFill>
                            <a:srgbClr val="000000"/>
                          </a:solidFill>
                          <a:latin typeface="宋体"/>
                        </a:rPr>
                        <a:t>o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1100.27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885.12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652.72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Need For Feedstock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宋体"/>
                        </a:rPr>
                        <a:t> for a 122MWe Power Plant (Energy efficiency 40%)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Coal/Biomass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宋体"/>
                        </a:rPr>
                        <a:t> (TPD)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818/91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764/191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64305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Equivalence ratio for gasification, oxygen needed for per 100kg feedstock, gasification efficiency and temperature.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760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2813" y="550863"/>
          <a:ext cx="4090987" cy="3379787"/>
        </p:xfrm>
        <a:graphic>
          <a:graphicData uri="http://schemas.openxmlformats.org/presentationml/2006/ole">
            <p:oleObj spid="_x0000_s34818" name="Graph" r:id="rId3" imgW="4091040" imgH="3379680" progId="Origin50.Grap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57763" y="785813"/>
          <a:ext cx="4187825" cy="3154362"/>
        </p:xfrm>
        <a:graphic>
          <a:graphicData uri="http://schemas.openxmlformats.org/presentationml/2006/ole">
            <p:oleObj spid="_x0000_s34819" name="Graph" r:id="rId4" imgW="4187520" imgH="3155040" progId="Origin50.Graph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12813" y="3475038"/>
          <a:ext cx="4090987" cy="3379787"/>
        </p:xfrm>
        <a:graphic>
          <a:graphicData uri="http://schemas.openxmlformats.org/presentationml/2006/ole">
            <p:oleObj spid="_x0000_s34820" name="Graph" r:id="rId5" imgW="4091040" imgH="3379680" progId="Origin50.Graph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957763" y="3703638"/>
          <a:ext cx="4187825" cy="3154362"/>
        </p:xfrm>
        <a:graphic>
          <a:graphicData uri="http://schemas.openxmlformats.org/presentationml/2006/ole">
            <p:oleObj spid="_x0000_s34821" name="Graph" r:id="rId6" imgW="4187520" imgH="315504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28604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10%Biomass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0438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42860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CO2 concentration  0%-50%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28604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10%Biomass 10%CO2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5762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10%Biomass 20%CO2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5000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Effect of different steam/coal ratio</a:t>
            </a:r>
            <a:endParaRPr lang="zh-CN" altLang="en-US" b="1" dirty="0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214414" y="1054105"/>
          <a:ext cx="4025900" cy="3160713"/>
        </p:xfrm>
        <a:graphic>
          <a:graphicData uri="http://schemas.openxmlformats.org/presentationml/2006/ole">
            <p:oleObj spid="_x0000_s35842" name="Graph" r:id="rId3" imgW="4026240" imgH="3160800" progId="Origin50.Graph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286412" y="1071546"/>
          <a:ext cx="3714750" cy="3194050"/>
        </p:xfrm>
        <a:graphic>
          <a:graphicData uri="http://schemas.openxmlformats.org/presentationml/2006/ole">
            <p:oleObj spid="_x0000_s35843" name="Graph" r:id="rId4" imgW="3715200" imgH="3193920" progId="Origin50.Graph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260480" y="3840188"/>
          <a:ext cx="4025900" cy="3160712"/>
        </p:xfrm>
        <a:graphic>
          <a:graphicData uri="http://schemas.openxmlformats.org/presentationml/2006/ole">
            <p:oleObj spid="_x0000_s35844" name="Graph" r:id="rId5" imgW="4026240" imgH="3160800" progId="Origin50.Graph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286380" y="3806850"/>
          <a:ext cx="3714750" cy="3194050"/>
        </p:xfrm>
        <a:graphic>
          <a:graphicData uri="http://schemas.openxmlformats.org/presentationml/2006/ole">
            <p:oleObj spid="_x0000_s35845" name="Graph" r:id="rId6" imgW="3715200" imgH="31939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85912" y="1033468"/>
          <a:ext cx="4008438" cy="3181350"/>
        </p:xfrm>
        <a:graphic>
          <a:graphicData uri="http://schemas.openxmlformats.org/presentationml/2006/ole">
            <p:oleObj spid="_x0000_s36866" name="Graph" r:id="rId3" imgW="4008960" imgH="3180960" progId="Origin50.Grap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86406" y="1020768"/>
          <a:ext cx="3714750" cy="3194050"/>
        </p:xfrm>
        <a:graphic>
          <a:graphicData uri="http://schemas.openxmlformats.org/presentationml/2006/ole">
            <p:oleObj spid="_x0000_s36867" name="Graph" r:id="rId4" imgW="3715200" imgH="3193920" progId="Origin50.Graph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357290" y="3786190"/>
          <a:ext cx="4008438" cy="3181350"/>
        </p:xfrm>
        <a:graphic>
          <a:graphicData uri="http://schemas.openxmlformats.org/presentationml/2006/ole">
            <p:oleObj spid="_x0000_s36868" name="Graph" r:id="rId5" imgW="4008960" imgH="3180960" progId="Origin50.Graph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286380" y="3786190"/>
          <a:ext cx="3714750" cy="3194050"/>
        </p:xfrm>
        <a:graphic>
          <a:graphicData uri="http://schemas.openxmlformats.org/presentationml/2006/ole">
            <p:oleObj spid="_x0000_s36869" name="Graph" r:id="rId6" imgW="3715200" imgH="319392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28604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10%CO2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57628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20%CO2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5000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Effect of different steam/coal ratio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14414" y="3744937"/>
          <a:ext cx="3979863" cy="3181350"/>
        </p:xfrm>
        <a:graphic>
          <a:graphicData uri="http://schemas.openxmlformats.org/presentationml/2006/ole">
            <p:oleObj spid="_x0000_s37890" name="Graph" r:id="rId3" imgW="3980160" imgH="3180960" progId="Origin50.Graph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995863" y="3744937"/>
          <a:ext cx="4148137" cy="3184525"/>
        </p:xfrm>
        <a:graphic>
          <a:graphicData uri="http://schemas.openxmlformats.org/presentationml/2006/ole">
            <p:oleObj spid="_x0000_s37891" name="Graph" r:id="rId4" imgW="4148640" imgH="3183840" progId="Origin50.Graph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214414" y="857232"/>
          <a:ext cx="3979863" cy="3181350"/>
        </p:xfrm>
        <a:graphic>
          <a:graphicData uri="http://schemas.openxmlformats.org/presentationml/2006/ole">
            <p:oleObj spid="_x0000_s37892" name="Graph" r:id="rId5" imgW="3980160" imgH="3180960" progId="Origin50.Graph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995863" y="857232"/>
          <a:ext cx="4148137" cy="3184525"/>
        </p:xfrm>
        <a:graphic>
          <a:graphicData uri="http://schemas.openxmlformats.org/presentationml/2006/ole">
            <p:oleObj spid="_x0000_s37893" name="Graph" r:id="rId6" imgW="4148640" imgH="318384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68091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10%CO2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25677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20%CO2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42860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Gasifier</a:t>
            </a:r>
            <a:r>
              <a:rPr lang="en-US" altLang="zh-CN" b="1" dirty="0" smtClean="0"/>
              <a:t> Pressure 1-30bar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210175" y="3705249"/>
          <a:ext cx="3933825" cy="3224213"/>
        </p:xfrm>
        <a:graphic>
          <a:graphicData uri="http://schemas.openxmlformats.org/presentationml/2006/ole">
            <p:oleObj spid="_x0000_s38914" name="Graph" r:id="rId3" imgW="3934080" imgH="3224160" progId="Origin50.Graph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357313" y="3738563"/>
          <a:ext cx="3989387" cy="3181350"/>
        </p:xfrm>
        <a:graphic>
          <a:graphicData uri="http://schemas.openxmlformats.org/presentationml/2006/ole">
            <p:oleObj spid="_x0000_s38915" name="Graph" r:id="rId4" imgW="3988800" imgH="3180960" progId="Origin50.Graph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368431" y="857232"/>
          <a:ext cx="3989387" cy="3181350"/>
        </p:xfrm>
        <a:graphic>
          <a:graphicData uri="http://schemas.openxmlformats.org/presentationml/2006/ole">
            <p:oleObj spid="_x0000_s38916" name="Graph" r:id="rId5" imgW="3988800" imgH="3180960" progId="Origin50.Graph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172107" y="857232"/>
          <a:ext cx="4043363" cy="3175000"/>
        </p:xfrm>
        <a:graphic>
          <a:graphicData uri="http://schemas.openxmlformats.org/presentationml/2006/ole">
            <p:oleObj spid="_x0000_s38917" name="Graph" r:id="rId6" imgW="4043520" imgH="3175200" progId="Origin50.Graph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68091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10%CO2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925677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20%Biomass 20%CO2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5000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Gasifier</a:t>
            </a:r>
            <a:r>
              <a:rPr lang="en-US" altLang="zh-CN" b="1" dirty="0" smtClean="0"/>
              <a:t> Temperature 750-1300 ℃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Gas Separation- ITM (Ion Transport Membrane)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7" t="17910" r="20062"/>
          <a:stretch/>
        </p:blipFill>
        <p:spPr bwMode="auto">
          <a:xfrm>
            <a:off x="838200" y="1219200"/>
            <a:ext cx="7391400" cy="530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Goals for Oxygen supply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3200400" y="1219200"/>
            <a:ext cx="5105400" cy="5181600"/>
            <a:chOff x="3200400" y="1219200"/>
            <a:chExt cx="5105400" cy="5181600"/>
          </a:xfrm>
        </p:grpSpPr>
        <p:sp>
          <p:nvSpPr>
            <p:cNvPr id="10" name="Rectangle 9"/>
            <p:cNvSpPr/>
            <p:nvPr/>
          </p:nvSpPr>
          <p:spPr>
            <a:xfrm>
              <a:off x="3200400" y="1219200"/>
              <a:ext cx="5105400" cy="25908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3810000"/>
              <a:ext cx="3352800" cy="25908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581400" y="3886200"/>
            <a:ext cx="11430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715000" cy="2133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Supply large amount of Oxygen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purity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gasifier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production cost (gas separation)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6504801"/>
            <a:ext cx="6592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://www.fossil.energy.gov/programs/powersystems/gasification/howgasificationworks.html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103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Gas Separation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4461" y="6581001"/>
            <a:ext cx="4703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Renewable and Sustainable Energy Reviews 15 (2011) 1284-1293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Problem statement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/>
          </a:bodyPr>
          <a:lstStyle/>
          <a:p>
            <a:pPr marL="109728" indent="0" algn="thaiDist">
              <a:buNone/>
            </a:pP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This project will examine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oxy-co-gasification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method and 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Ion Transport Membrane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for an Integrated Gasification Combined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Cycle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(IGCC) 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power plant incorporates the highest potential technology for </a:t>
            </a:r>
            <a:r>
              <a:rPr lang="en-US" altLang="zh-CN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capture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thaiDi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200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7442404"/>
              </p:ext>
            </p:extLst>
          </p:nvPr>
        </p:nvGraphicFramePr>
        <p:xfrm>
          <a:off x="457200" y="4267200"/>
          <a:ext cx="82296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977543">
                <a:tc>
                  <a:txBody>
                    <a:bodyPr/>
                    <a:lstStyle/>
                    <a:p>
                      <a:pPr marL="342900" marR="0" lvl="0" indent="-34290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Enhance power generation and reduce CO</a:t>
                      </a:r>
                      <a:r>
                        <a:rPr lang="en-US" sz="2000" b="1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emissions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 IGCC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power plant using co- gasification  of coal and biomass.</a:t>
                      </a:r>
                    </a:p>
                    <a:p>
                      <a:pPr marL="342900" marR="0" lvl="0" indent="-34290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Reduce production cost by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introducing 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new gas separation technology (Ion Transport Membrane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342900" marR="0" lvl="0" indent="-342900" algn="thaiDi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Reduce pollutant emissions using CO</a:t>
                      </a:r>
                      <a:r>
                        <a:rPr kumimoji="0" lang="en-US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and H</a:t>
                      </a:r>
                      <a:r>
                        <a:rPr kumimoji="0" lang="en-US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 co-capture.</a:t>
                      </a:r>
                      <a:endParaRPr lang="en-US" sz="20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5806589"/>
            <a:ext cx="65532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Non-Cryogenic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77720"/>
          <a:ext cx="8229600" cy="348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Ion transport Membrane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Molecular sieve adsorbents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Polymeric</a:t>
                      </a:r>
                    </a:p>
                    <a:p>
                      <a:pPr lv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Membrane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Production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Large , up to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3000 Tons per day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Less than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150 Tons per day (small plant)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Less than 20 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Tons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per day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Purity  (vol.%)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99+ - 100%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93-95%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approx.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40%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developing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semi-mature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Semi-mature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operate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at high temperature i.e. 800-900 ºc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bed volume control capital cost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poor chemical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resistance, limited temperature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6324600"/>
            <a:ext cx="717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Fuel Processing Technology 70(2001) 115-134</a:t>
            </a:r>
          </a:p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Membrane Technology No. 110, Mixed conducting ceramic membranes for gas separation and reaction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Candidates: ASU VS ITM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ASU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Maturity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produce tonnage of O2, high purity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Consume large fraction of the plant internal energy  ie.15% of IGCC capital cost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Few possibilities to provide step-change cost reduction</a:t>
            </a:r>
          </a:p>
          <a:p>
            <a:pPr lvl="1"/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ITM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25-30% reduction in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requirements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 conventional cryogenic oxygen plants e.g. cooling cost.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30% reduction in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 cost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oxygen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35-60% reduction in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 consumption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be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high-temperature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processes to produce electrical power and/or steam from air</a:t>
            </a:r>
          </a:p>
          <a:p>
            <a:pPr lvl="1"/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Compact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design</a:t>
            </a:r>
          </a:p>
          <a:p>
            <a:pPr lvl="1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5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How ITM works?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3967" t="44791" r="34993" b="33333"/>
          <a:stretch>
            <a:fillRect/>
          </a:stretch>
        </p:blipFill>
        <p:spPr bwMode="auto">
          <a:xfrm>
            <a:off x="1524000" y="1676400"/>
            <a:ext cx="59617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533400"/>
            <a:ext cx="2518638" cy="923330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Solid state diffusion of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Oxygen anion through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Mixed conductors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8610600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O2 from air feed adsorbs onto the surface, where it dissociates and ionizes by electron transfer from membrane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fill vacancies in the lattice structure, diffuse through the membrane under O2 chemical- potential gradient (applied by maintaining difference in O2 partial pressure on opposite sides)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release electrons, recombine, and desorbs from surface  as O2 molecule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86200" y="6504801"/>
            <a:ext cx="508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Cryogenics&amp; Ceramic Membrane, 4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European Gasification Conference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0284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O2 flux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(1/L)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&gt;&gt; Thin film</a:t>
            </a:r>
          </a:p>
        </p:txBody>
      </p:sp>
    </p:spTree>
    <p:extLst>
      <p:ext uri="{BB962C8B-B14F-4D97-AF65-F5344CB8AC3E}">
        <p14:creationId xmlns="" xmlns:p14="http://schemas.microsoft.com/office/powerpoint/2010/main" val="33826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Integrated: ITM + IGCC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41664" r="36083" b="20641"/>
          <a:stretch>
            <a:fillRect/>
          </a:stretch>
        </p:blipFill>
        <p:spPr bwMode="auto">
          <a:xfrm>
            <a:off x="1371600" y="1154133"/>
            <a:ext cx="6223925" cy="425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321968" y="3886200"/>
            <a:ext cx="2088232" cy="1905000"/>
          </a:xfrm>
          <a:prstGeom prst="roundRect">
            <a:avLst/>
          </a:prstGeom>
          <a:solidFill>
            <a:srgbClr val="FFFF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477000"/>
            <a:ext cx="2589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Solid State Ionics 134 (2000) 21-33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787569"/>
            <a:ext cx="381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75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Thermal activated: heating air feed from gas turbine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189274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Hot air from combustion turbine (800-900 ˚C) is fed to ITM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high purity O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Gasifier.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Non-permeated gas from ITM is heated before being transported into the turbine unit.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2282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Supplemented air compressor adds sufficient air to replace the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removed by this process cycle.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4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ITM Design- Membrane type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Mixed conducting ceramic membrane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Doped compound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Different in electronic and ionic conductivity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Classified based on the following oxide</a:t>
            </a:r>
          </a:p>
          <a:p>
            <a:pPr lvl="1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Co,Fe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)O3−δ (SCFO) </a:t>
            </a:r>
          </a:p>
          <a:p>
            <a:pPr lvl="1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High Oxygen ionic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conductivity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and oxygen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permeability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La(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Co,Fe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)O3−δ(LCFO)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high oxygen ionic conductivity and but low oxygen permeability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LaGaO3(LGO) 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low electronic conductivity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3152" y="6350913"/>
            <a:ext cx="4538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Ceramic Membranes for Separation and Reaction, Kang Li, Chapter 6</a:t>
            </a:r>
          </a:p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Journal of the European Ceramic Society 29 (2009) 2815- 2822</a:t>
            </a:r>
          </a:p>
        </p:txBody>
      </p:sp>
    </p:spTree>
    <p:extLst>
      <p:ext uri="{BB962C8B-B14F-4D97-AF65-F5344CB8AC3E}">
        <p14:creationId xmlns:p14="http://schemas.microsoft.com/office/powerpoint/2010/main" xmlns="" val="41205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5359" t="66667" r="44729" b="11458"/>
          <a:stretch>
            <a:fillRect/>
          </a:stretch>
        </p:blipFill>
        <p:spPr bwMode="auto">
          <a:xfrm>
            <a:off x="2819400" y="40386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ITM 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7948" t="46792" r="17153" b="35541"/>
          <a:stretch>
            <a:fillRect/>
          </a:stretch>
        </p:blipFill>
        <p:spPr bwMode="auto">
          <a:xfrm>
            <a:off x="838200" y="4343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26" y="6088559"/>
            <a:ext cx="2590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NETL, The Energy Lab</a:t>
            </a:r>
          </a:p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AIChE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Journal, July 2002 Vol. 48,No.7</a:t>
            </a:r>
          </a:p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Jiangsu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Jiuwu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Hitech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CO.,LTD</a:t>
            </a:r>
          </a:p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CEPAratiom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partners in filtration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0908" t="33333" r="18009" b="43750"/>
          <a:stretch>
            <a:fillRect/>
          </a:stretch>
        </p:blipFill>
        <p:spPr bwMode="auto">
          <a:xfrm>
            <a:off x="6629400" y="4343400"/>
            <a:ext cx="1981200" cy="12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539240"/>
          <a:ext cx="7848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Disk- shaped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membrane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Hollow-fiber ceramic membrane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Easy to fabricate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More complicate technique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e.g. sintering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Provide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limited area of O2 permeation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Large membrane area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per unit volume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High electrochemical transport resistance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Less membrane resistance to oxygen transfer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410" t="38542" r="42606" b="35416"/>
          <a:stretch>
            <a:fillRect/>
          </a:stretch>
        </p:blipFill>
        <p:spPr bwMode="auto">
          <a:xfrm>
            <a:off x="4267200" y="4724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26354" t="35417" r="61933" b="46875"/>
          <a:stretch>
            <a:fillRect/>
          </a:stretch>
        </p:blipFill>
        <p:spPr bwMode="auto">
          <a:xfrm>
            <a:off x="2743200" y="5334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7000" y="1154668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SrCo0.9Sc0.1O3-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Effect of flow patterns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At same temperature, co-current flow exhibits higher oxygen productivity compared to countercurrent flow pattern when the vacuum pressure is less than 0.05 atm.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824" t="30208" r="39678" b="48959"/>
          <a:stretch>
            <a:fillRect/>
          </a:stretch>
        </p:blipFill>
        <p:spPr bwMode="auto">
          <a:xfrm>
            <a:off x="1981200" y="3657600"/>
            <a:ext cx="5200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27" y="6553200"/>
            <a:ext cx="25907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AIChE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Journal, July 2002 Vol. 48,No.7</a:t>
            </a:r>
          </a:p>
        </p:txBody>
      </p:sp>
    </p:spTree>
    <p:extLst>
      <p:ext uri="{BB962C8B-B14F-4D97-AF65-F5344CB8AC3E}">
        <p14:creationId xmlns:p14="http://schemas.microsoft.com/office/powerpoint/2010/main" xmlns="" val="22249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ITM-Design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Flow Pattern : Co-Current flow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Material balance</a:t>
            </a:r>
          </a:p>
          <a:p>
            <a:pPr lvl="1" algn="r"/>
            <a:r>
              <a:rPr lang="en-US" dirty="0" smtClean="0"/>
              <a:t>Overall: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= N</a:t>
            </a:r>
            <a:r>
              <a:rPr lang="en-US" baseline="-25000" dirty="0" smtClean="0"/>
              <a:t>O2</a:t>
            </a:r>
            <a:r>
              <a:rPr lang="en-US" dirty="0" smtClean="0"/>
              <a:t>+ N</a:t>
            </a:r>
            <a:r>
              <a:rPr lang="en-US" baseline="-25000" dirty="0" smtClean="0"/>
              <a:t>R</a:t>
            </a:r>
          </a:p>
          <a:p>
            <a:pPr lvl="1" algn="r"/>
            <a:r>
              <a:rPr lang="en-US" dirty="0" smtClean="0"/>
              <a:t>Oxygen: 0.21N</a:t>
            </a:r>
            <a:r>
              <a:rPr lang="en-US" baseline="-25000" dirty="0" smtClean="0"/>
              <a:t>f</a:t>
            </a:r>
            <a:r>
              <a:rPr lang="en-US" dirty="0" smtClean="0"/>
              <a:t> = N</a:t>
            </a:r>
            <a:r>
              <a:rPr lang="en-US" baseline="-25000" dirty="0" smtClean="0"/>
              <a:t>O2</a:t>
            </a:r>
            <a:r>
              <a:rPr lang="en-US" dirty="0" smtClean="0"/>
              <a:t>[p’</a:t>
            </a:r>
            <a:r>
              <a:rPr lang="en-US" baseline="-25000" dirty="0" smtClean="0"/>
              <a:t>o2</a:t>
            </a:r>
            <a:r>
              <a:rPr lang="en-US" dirty="0" smtClean="0"/>
              <a:t>/P]+ N</a:t>
            </a:r>
            <a:r>
              <a:rPr lang="en-US" baseline="-25000" dirty="0" smtClean="0"/>
              <a:t>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43750" r="16252" b="21875"/>
          <a:stretch>
            <a:fillRect/>
          </a:stretch>
        </p:blipFill>
        <p:spPr bwMode="auto">
          <a:xfrm>
            <a:off x="1066800" y="20574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53152" y="6350913"/>
            <a:ext cx="4538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Ceramic Membranes for Separation and Reaction, Kang Li, Chapter 6</a:t>
            </a:r>
          </a:p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AIChE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Journal, July 2002 Vol. 48,No.7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247" t="49516" r="71669" b="35417"/>
          <a:stretch>
            <a:fillRect/>
          </a:stretch>
        </p:blipFill>
        <p:spPr bwMode="auto">
          <a:xfrm>
            <a:off x="914400" y="4495800"/>
            <a:ext cx="3291840" cy="132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ITM-Design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Oxygen flux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>
              <a:buNone/>
            </a:pPr>
            <a:r>
              <a:rPr lang="en-US" dirty="0" smtClean="0"/>
              <a:t>   Where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127" t="66667" r="52562" b="18418"/>
          <a:stretch>
            <a:fillRect/>
          </a:stretch>
        </p:blipFill>
        <p:spPr bwMode="auto">
          <a:xfrm>
            <a:off x="1071880" y="2057400"/>
            <a:ext cx="69291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1127" t="22917" r="57248" b="65625"/>
          <a:stretch>
            <a:fillRect/>
          </a:stretch>
        </p:blipFill>
        <p:spPr bwMode="auto">
          <a:xfrm>
            <a:off x="2209800" y="4419600"/>
            <a:ext cx="44888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1347" t="40625" r="57613" b="48958"/>
          <a:stretch>
            <a:fillRect/>
          </a:stretch>
        </p:blipFill>
        <p:spPr bwMode="auto">
          <a:xfrm>
            <a:off x="2110740" y="5181600"/>
            <a:ext cx="4442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0176" t="58333" r="70497" b="35417"/>
          <a:stretch>
            <a:fillRect/>
          </a:stretch>
        </p:blipFill>
        <p:spPr bwMode="auto">
          <a:xfrm>
            <a:off x="1600200" y="609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 l="26932" t="85011" r="58036" b="11806"/>
          <a:stretch>
            <a:fillRect/>
          </a:stretch>
        </p:blipFill>
        <p:spPr bwMode="auto">
          <a:xfrm>
            <a:off x="2819400" y="39624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10176" t="63541" r="65812" b="30209"/>
          <a:stretch>
            <a:fillRect/>
          </a:stretch>
        </p:blipFill>
        <p:spPr bwMode="auto">
          <a:xfrm>
            <a:off x="4191000" y="6096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05578" y="6427113"/>
            <a:ext cx="45384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Ceramic Membranes for Separation and Reaction, Kang Li, Chapter 6</a:t>
            </a:r>
          </a:p>
          <a:p>
            <a:pPr algn="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AIChE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Journal, July 2002 Vol. 48,No.7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ITM- Design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800"/>
          <a:ext cx="84582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Design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(˚C)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T= 900  (exhibit</a:t>
                      </a:r>
                      <a:r>
                        <a:rPr lang="en-US" baseline="0" dirty="0" smtClean="0"/>
                        <a:t> high stability)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0.62 (thin,</a:t>
                      </a:r>
                      <a:r>
                        <a:rPr lang="en-US" baseline="0" dirty="0" smtClean="0"/>
                        <a:t> high flux)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radius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</a:t>
                      </a:r>
                      <a:r>
                        <a:rPr lang="en-US" baseline="0" dirty="0" smtClean="0"/>
                        <a:t> =</a:t>
                      </a:r>
                      <a:r>
                        <a:rPr lang="en-US" dirty="0" smtClean="0"/>
                        <a:t>2.35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Inner</a:t>
                      </a:r>
                      <a:r>
                        <a:rPr lang="en-US" baseline="0" dirty="0" smtClean="0"/>
                        <a:t> radius (mm)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0" dirty="0" err="1" smtClean="0"/>
                        <a:t>in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1.73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Length</a:t>
                      </a:r>
                      <a:r>
                        <a:rPr lang="en-US" baseline="0" dirty="0" smtClean="0"/>
                        <a:t> (cm)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=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feed flow rate (mol/s)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= 200 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Pressure at shell side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 =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at lumen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 = 0.01 </a:t>
                      </a:r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Diffusivity of oxygen</a:t>
                      </a:r>
                      <a:r>
                        <a:rPr lang="en-US" baseline="0" dirty="0" smtClean="0"/>
                        <a:t> vacancy (cm^2/s)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Dv</a:t>
                      </a:r>
                      <a:r>
                        <a:rPr lang="en-US" dirty="0" smtClean="0"/>
                        <a:t> = 1.58x10^-2 exp(-8852.5/T)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reaction</a:t>
                      </a:r>
                      <a:r>
                        <a:rPr lang="en-US" baseline="0" dirty="0" smtClean="0"/>
                        <a:t> rate constant (cm/atm^0.5*s)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kf</a:t>
                      </a:r>
                      <a:r>
                        <a:rPr lang="en-US" dirty="0" smtClean="0"/>
                        <a:t> = 5.9x10^6</a:t>
                      </a:r>
                      <a:r>
                        <a:rPr lang="en-US" baseline="0" dirty="0" smtClean="0"/>
                        <a:t> exp(-27291/T)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Reverse</a:t>
                      </a:r>
                      <a:r>
                        <a:rPr lang="en-US" baseline="0" dirty="0" smtClean="0"/>
                        <a:t> reaction rate constant (mol/cm^2*s)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Kr =  2.07x10^4 exp(-29023/T)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Oxygen flux (ml/cm^2*min)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Jo2 = 4.41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5333" y="6396335"/>
            <a:ext cx="449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itchFamily="34" charset="0"/>
                <a:cs typeface="Arial" pitchFamily="34" charset="0"/>
              </a:rPr>
              <a:t>Journal of the European Ceramic Society 29 (2009) 2815-2822</a:t>
            </a:r>
          </a:p>
          <a:p>
            <a:pPr algn="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AIChE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Journal, July 2002 Vol. 48,No.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71"/>
          <a:stretch/>
        </p:blipFill>
        <p:spPr bwMode="auto">
          <a:xfrm>
            <a:off x="467544" y="1412776"/>
            <a:ext cx="6766520" cy="454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" t="95384" r="79283" b="962"/>
          <a:stretch/>
        </p:blipFill>
        <p:spPr bwMode="auto">
          <a:xfrm>
            <a:off x="6003004" y="6366547"/>
            <a:ext cx="2897465" cy="4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533400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Plant location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539552" y="5594176"/>
            <a:ext cx="2898990" cy="1219200"/>
            <a:chOff x="6245010" y="1905000"/>
            <a:chExt cx="2898990" cy="1219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63" t="82753" r="47196"/>
            <a:stretch/>
          </p:blipFill>
          <p:spPr bwMode="auto">
            <a:xfrm>
              <a:off x="6245010" y="1905000"/>
              <a:ext cx="2898990" cy="119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53200" y="2754868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98% (64 million ton/y)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491880" y="5589240"/>
            <a:ext cx="2651756" cy="1219476"/>
            <a:chOff x="6707188" y="3225759"/>
            <a:chExt cx="2651756" cy="12194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541" t="82753" r="21282"/>
            <a:stretch/>
          </p:blipFill>
          <p:spPr bwMode="auto">
            <a:xfrm>
              <a:off x="6707188" y="3225759"/>
              <a:ext cx="1916828" cy="1219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730836" y="4056775"/>
              <a:ext cx="26281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2% (1.6 million ton/y)</a:t>
              </a:r>
              <a:endPara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2280" y="2348880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 Location</a:t>
            </a:r>
            <a:r>
              <a:rPr lang="en-US" dirty="0" smtClean="0"/>
              <a:t>: Pittsburgh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Plant size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122 Mwe.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Coal usage</a:t>
            </a:r>
            <a:r>
              <a:rPr lang="en-US" dirty="0" smtClean="0"/>
              <a:t>:</a:t>
            </a:r>
          </a:p>
          <a:p>
            <a:r>
              <a:rPr lang="en-US" dirty="0" smtClean="0"/>
              <a:t>Bituminous</a:t>
            </a:r>
          </a:p>
          <a:p>
            <a:r>
              <a:rPr lang="en-US" dirty="0" smtClean="0"/>
              <a:t>764 TPD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5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ITM-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JO2 = </a:t>
            </a:r>
            <a:r>
              <a:rPr lang="en-US" b="1" u="sng" dirty="0" smtClean="0"/>
              <a:t>3.28x10^-6 mol/cm^2*s </a:t>
            </a:r>
            <a:r>
              <a:rPr lang="en-US" sz="2000" dirty="0"/>
              <a:t> </a:t>
            </a:r>
            <a:r>
              <a:rPr lang="en-US" sz="2000" dirty="0" smtClean="0"/>
              <a:t>(D=1.429 g/L, MW =32)</a:t>
            </a:r>
            <a:endParaRPr lang="en-US" b="1" u="sng" dirty="0" smtClean="0"/>
          </a:p>
          <a:p>
            <a:r>
              <a:rPr lang="en-US" dirty="0" smtClean="0"/>
              <a:t>Calculate oxygen amount per day</a:t>
            </a:r>
          </a:p>
          <a:p>
            <a:pPr lvl="1"/>
            <a:r>
              <a:rPr lang="en-US" sz="2400" b="1" u="sng" dirty="0" smtClean="0"/>
              <a:t>O2 = 90685.44 g/ m^2 per day</a:t>
            </a:r>
            <a:endParaRPr lang="en-US" sz="2400" b="1" u="sng" dirty="0"/>
          </a:p>
          <a:p>
            <a:r>
              <a:rPr lang="en-US" dirty="0" smtClean="0"/>
              <a:t>Total membrane area to produce 700 TPD O2</a:t>
            </a:r>
          </a:p>
          <a:p>
            <a:pPr lvl="1"/>
            <a:r>
              <a:rPr lang="en-US" sz="2400" dirty="0" smtClean="0"/>
              <a:t>(700x1000000)/90685.44 = </a:t>
            </a:r>
            <a:r>
              <a:rPr lang="en-US" sz="2400" b="1" u="sng" dirty="0" smtClean="0"/>
              <a:t>7718.9 m^2</a:t>
            </a:r>
          </a:p>
          <a:p>
            <a:r>
              <a:rPr lang="en-US" dirty="0" smtClean="0"/>
              <a:t>Ceramic membrane cost is $1000/m^2</a:t>
            </a:r>
          </a:p>
          <a:p>
            <a:pPr lvl="1"/>
            <a:r>
              <a:rPr lang="en-US" sz="2400" dirty="0" smtClean="0"/>
              <a:t>Total membrane cost = </a:t>
            </a:r>
            <a:r>
              <a:rPr lang="en-US" sz="2400" b="1" u="sng" dirty="0" smtClean="0"/>
              <a:t>$7,718,900 </a:t>
            </a:r>
          </a:p>
          <a:p>
            <a:r>
              <a:rPr lang="en-US" dirty="0" smtClean="0"/>
              <a:t>Number of fiber tube </a:t>
            </a:r>
            <a:r>
              <a:rPr lang="en-US" sz="2000" dirty="0" smtClean="0"/>
              <a:t>( 0.00427 m^2/unit)</a:t>
            </a:r>
          </a:p>
          <a:p>
            <a:pPr lvl="1"/>
            <a:r>
              <a:rPr lang="en-US" sz="2400" dirty="0" smtClean="0"/>
              <a:t>N = 7718.9/0.00427 = </a:t>
            </a:r>
            <a:r>
              <a:rPr lang="en-US" sz="2400" b="1" u="sng" dirty="0" smtClean="0"/>
              <a:t>1807704.92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0" y="228600"/>
          <a:ext cx="4114800" cy="133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88"/>
                <a:gridCol w="1775012"/>
              </a:tblGrid>
              <a:tr h="4439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Plant size (Mwe)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Feed stock (TPD)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800-900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39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Oxygen (TPD)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6504801"/>
            <a:ext cx="406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http://www.usbr.gov/pmts/water/media/pdfs/report040.pdf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ITM – Economic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Using Linear extrapolation from reported data set we get: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ITM Cost per kW</a:t>
            </a:r>
          </a:p>
          <a:p>
            <a:pPr lvl="1"/>
            <a:r>
              <a:rPr lang="en-US" dirty="0" smtClean="0"/>
              <a:t>Cost = 15437800/(122x1000) = 127 $/kW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5545" y="6477000"/>
            <a:ext cx="402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Air separation unit integration for alternative fuel projects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895600"/>
          <a:ext cx="7696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700 TPD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2,624,426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7,718,900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r>
                        <a:rPr lang="en-US" baseline="0" dirty="0" smtClean="0"/>
                        <a:t> 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5,094,474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ITM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15,437,800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ITM VS ASU in IGCC Power Plant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6477000"/>
            <a:ext cx="2589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Solid State Ionics 134 (2000) 21-33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81200"/>
          <a:ext cx="82296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752600"/>
                <a:gridCol w="1600200"/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ITM-O2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Illinios#6 Coal (TPD)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Oxygen (TPD)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2565 (95%)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2420 (99+%)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 production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plant capital investment</a:t>
                      </a:r>
                      <a:r>
                        <a:rPr lang="en-US" baseline="0" dirty="0" smtClean="0"/>
                        <a:t> ($/kW)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 separation capital investment ($million)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Gas separation capital investment ($/</a:t>
                      </a:r>
                      <a:r>
                        <a:rPr lang="en-US" b="1" dirty="0" err="1" smtClean="0"/>
                        <a:t>kw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147.2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99.1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92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l"/>
            <a:r>
              <a:rPr lang="en-US" dirty="0" smtClean="0"/>
              <a:t>ITM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Economics</a:t>
            </a:r>
            <a:r>
              <a:rPr lang="en-US" dirty="0" smtClean="0"/>
              <a:t> and Concerns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7474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project by Air Products/ U.S. Department of Energy/ </a:t>
            </a:r>
            <a:r>
              <a:rPr lang="en-US" dirty="0" err="1" smtClean="0"/>
              <a:t>Ceramatec</a:t>
            </a:r>
            <a:r>
              <a:rPr lang="en-US" dirty="0"/>
              <a:t> </a:t>
            </a:r>
            <a:r>
              <a:rPr lang="en-US" dirty="0" smtClean="0"/>
              <a:t>Inc.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58876"/>
            <a:ext cx="40386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Phase1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 Construction of oxygen  technology development unit for process </a:t>
            </a:r>
            <a:r>
              <a:rPr lang="en-US" b="1" dirty="0" smtClean="0"/>
              <a:t>concept validation test </a:t>
            </a:r>
          </a:p>
          <a:p>
            <a:r>
              <a:rPr lang="en-US" dirty="0" smtClean="0"/>
              <a:t>- re-confirm </a:t>
            </a:r>
            <a:r>
              <a:rPr lang="en-US" b="1" dirty="0" smtClean="0"/>
              <a:t>expected commercial economics</a:t>
            </a:r>
            <a:r>
              <a:rPr lang="en-US" dirty="0" smtClean="0"/>
              <a:t> to address market requirements.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007275"/>
            <a:ext cx="3200400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Phase2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Demonstrate </a:t>
            </a:r>
            <a:r>
              <a:rPr lang="en-US" b="1" dirty="0" smtClean="0"/>
              <a:t>scale-up</a:t>
            </a:r>
            <a:r>
              <a:rPr lang="en-US" dirty="0" smtClean="0"/>
              <a:t> to commercial scale.</a:t>
            </a:r>
          </a:p>
          <a:p>
            <a:pPr>
              <a:buFontTx/>
              <a:buChar char="-"/>
            </a:pPr>
            <a:r>
              <a:rPr lang="en-US" dirty="0" smtClean="0"/>
              <a:t>Expected : 1000 TPD to be available to the market near the end of the decade.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521875"/>
            <a:ext cx="3810000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Concerns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Size of ITM unit to supply  sufficient O2 to the system.</a:t>
            </a:r>
          </a:p>
          <a:p>
            <a:pPr lvl="1">
              <a:buFontTx/>
              <a:buChar char="-"/>
            </a:pPr>
            <a:r>
              <a:rPr lang="en-US" dirty="0" smtClean="0"/>
              <a:t>e.g. 458 Mw Power Plant size need 3200 TPD of O2</a:t>
            </a:r>
          </a:p>
          <a:p>
            <a:r>
              <a:rPr lang="en-US" dirty="0" smtClean="0"/>
              <a:t>- Compression cost for pressurized air.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9200" y="4145280"/>
          <a:ext cx="35052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1872"/>
                <a:gridCol w="2243328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O2</a:t>
                      </a:r>
                      <a:r>
                        <a:rPr lang="en-US" baseline="0" dirty="0" smtClean="0"/>
                        <a:t> Production (TPD)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2006-2008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5-50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2008-2009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2009-201x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CO</a:t>
            </a:r>
            <a:r>
              <a:rPr lang="en-US" sz="5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5400" b="1" dirty="0" smtClean="0">
                <a:solidFill>
                  <a:schemeClr val="tx1"/>
                </a:solidFill>
              </a:rPr>
              <a:t> capture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0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138" y="2552342"/>
            <a:ext cx="3927738" cy="56566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capture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06354" y="4182070"/>
            <a:ext cx="2275046" cy="2111992"/>
            <a:chOff x="1306354" y="4182070"/>
            <a:chExt cx="2275046" cy="2111992"/>
          </a:xfrm>
        </p:grpSpPr>
        <p:sp>
          <p:nvSpPr>
            <p:cNvPr id="47" name="Rectangle 46"/>
            <p:cNvSpPr/>
            <p:nvPr/>
          </p:nvSpPr>
          <p:spPr>
            <a:xfrm>
              <a:off x="1307389" y="4182070"/>
              <a:ext cx="2258461" cy="2111992"/>
            </a:xfrm>
            <a:prstGeom prst="rect">
              <a:avLst/>
            </a:prstGeom>
            <a:solidFill>
              <a:srgbClr val="FEEB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6354" y="4304942"/>
              <a:ext cx="2275046" cy="189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Post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-combustion</a:t>
              </a:r>
            </a:p>
            <a:p>
              <a:pPr algn="r">
                <a:lnSpc>
                  <a:spcPct val="150000"/>
                </a:lnSpc>
              </a:pP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Oxyfue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-combustion</a:t>
              </a:r>
            </a:p>
            <a:p>
              <a:pPr algn="r">
                <a:lnSpc>
                  <a:spcPct val="150000"/>
                </a:lnSpc>
              </a:pPr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Pre-combustion</a:t>
              </a:r>
            </a:p>
            <a:p>
              <a:pPr algn="r"/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Elbow Connector 8"/>
          <p:cNvCxnSpPr>
            <a:stCxn id="2" idx="1"/>
            <a:endCxn id="47" idx="0"/>
          </p:cNvCxnSpPr>
          <p:nvPr/>
        </p:nvCxnSpPr>
        <p:spPr>
          <a:xfrm rot="10800000" flipV="1">
            <a:off x="2436620" y="2835174"/>
            <a:ext cx="486518" cy="134689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657600" y="4191000"/>
            <a:ext cx="2743200" cy="2103062"/>
            <a:chOff x="3657600" y="4191000"/>
            <a:chExt cx="2743200" cy="2103062"/>
          </a:xfrm>
        </p:grpSpPr>
        <p:sp>
          <p:nvSpPr>
            <p:cNvPr id="56" name="Rectangle 55"/>
            <p:cNvSpPr/>
            <p:nvPr/>
          </p:nvSpPr>
          <p:spPr>
            <a:xfrm>
              <a:off x="3657600" y="4191000"/>
              <a:ext cx="2743200" cy="2103062"/>
            </a:xfrm>
            <a:prstGeom prst="rect">
              <a:avLst/>
            </a:prstGeom>
            <a:solidFill>
              <a:srgbClr val="FEEB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7600" y="4267200"/>
              <a:ext cx="1295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Chemical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absorption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799" y="4267201"/>
              <a:ext cx="1308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Physical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absorption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62399" y="5370732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MEA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18" idx="2"/>
              <a:endCxn id="67" idx="0"/>
            </p:cNvCxnSpPr>
            <p:nvPr/>
          </p:nvCxnSpPr>
          <p:spPr>
            <a:xfrm>
              <a:off x="4305300" y="4913531"/>
              <a:ext cx="9920" cy="45720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855870" y="5370732"/>
              <a:ext cx="12747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Selexol</a:t>
              </a:r>
              <a:endPara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Ionic liquid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5410199" y="4913531"/>
              <a:ext cx="1" cy="45720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Elbow Connector 77"/>
          <p:cNvCxnSpPr>
            <a:stCxn id="2" idx="3"/>
            <a:endCxn id="59" idx="0"/>
          </p:cNvCxnSpPr>
          <p:nvPr/>
        </p:nvCxnSpPr>
        <p:spPr>
          <a:xfrm>
            <a:off x="6850876" y="2835175"/>
            <a:ext cx="392515" cy="13649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47800" y="829270"/>
            <a:ext cx="6252547" cy="1246495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Coal plant performance targets include</a:t>
            </a:r>
            <a:r>
              <a:rPr lang="en-US" sz="2400" b="1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100" b="1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90% CO</a:t>
            </a:r>
            <a:r>
              <a:rPr lang="en-US" sz="2000" baseline="-25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capture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10% increase in IGCC COE with </a:t>
            </a: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CCS</a:t>
            </a:r>
            <a:endParaRPr lang="en-US" sz="2000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15100" y="4200168"/>
            <a:ext cx="1505136" cy="2111992"/>
            <a:chOff x="6515100" y="4200168"/>
            <a:chExt cx="1505136" cy="2111992"/>
          </a:xfrm>
        </p:grpSpPr>
        <p:sp>
          <p:nvSpPr>
            <p:cNvPr id="59" name="Rectangle 58"/>
            <p:cNvSpPr/>
            <p:nvPr/>
          </p:nvSpPr>
          <p:spPr>
            <a:xfrm>
              <a:off x="6515100" y="4200168"/>
              <a:ext cx="1456581" cy="2111992"/>
            </a:xfrm>
            <a:prstGeom prst="rect">
              <a:avLst/>
            </a:prstGeom>
            <a:solidFill>
              <a:srgbClr val="FEEB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288" y="4258270"/>
              <a:ext cx="1402948" cy="184665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o-capture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S/CO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endParaRPr lang="en-U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pPr algn="ctr"/>
              <a:endParaRPr lang="en-US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Separated</a:t>
              </a:r>
            </a:p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capture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4913019" y="3106102"/>
            <a:ext cx="0" cy="1075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01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762000" y="1905000"/>
            <a:ext cx="7620000" cy="2514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4433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Post-combustion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1242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Air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Fuel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1562" y="2950519"/>
            <a:ext cx="8899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Boiler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1974" y="3436203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Flue gas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(70%)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(3-15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%)</a:t>
            </a:r>
            <a:endParaRPr lang="en-US" sz="16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797" y="3089018"/>
            <a:ext cx="95410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5869" y="3242907"/>
            <a:ext cx="5677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1107" y="2414886"/>
            <a:ext cx="4074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9800" y="3276600"/>
            <a:ext cx="2971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3531549" y="3412184"/>
            <a:ext cx="17962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  <a:endCxn id="13" idx="2"/>
          </p:cNvCxnSpPr>
          <p:nvPr/>
        </p:nvCxnSpPr>
        <p:spPr>
          <a:xfrm flipH="1" flipV="1">
            <a:off x="5804849" y="2753440"/>
            <a:ext cx="2" cy="335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3"/>
            <a:endCxn id="12" idx="1"/>
          </p:cNvCxnSpPr>
          <p:nvPr/>
        </p:nvCxnSpPr>
        <p:spPr>
          <a:xfrm>
            <a:off x="6281904" y="3412184"/>
            <a:ext cx="77396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304944" y="4820979"/>
            <a:ext cx="668163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apture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from the exhaust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Monoethanolamine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MEA</a:t>
            </a:r>
            <a:r>
              <a:rPr lang="en-US" dirty="0">
                <a:latin typeface="Arial" pitchFamily="34" charset="0"/>
                <a:cs typeface="Arial" pitchFamily="34" charset="0"/>
              </a:rPr>
              <a:t>): a wildly used capture technology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Allow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retrofit</a:t>
            </a:r>
            <a:r>
              <a:rPr lang="en-US" dirty="0">
                <a:latin typeface="Arial" pitchFamily="34" charset="0"/>
                <a:cs typeface="Arial" pitchFamily="34" charset="0"/>
              </a:rPr>
              <a:t> at existing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facilities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209800" y="3571477"/>
            <a:ext cx="2971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90800" y="1981200"/>
            <a:ext cx="10054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Steam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urbines</a:t>
            </a:r>
          </a:p>
        </p:txBody>
      </p:sp>
      <p:cxnSp>
        <p:nvCxnSpPr>
          <p:cNvPr id="74" name="Straight Arrow Connector 73"/>
          <p:cNvCxnSpPr>
            <a:stCxn id="8" idx="0"/>
            <a:endCxn id="73" idx="2"/>
          </p:cNvCxnSpPr>
          <p:nvPr/>
        </p:nvCxnSpPr>
        <p:spPr>
          <a:xfrm flipV="1">
            <a:off x="3086556" y="2627531"/>
            <a:ext cx="6946" cy="322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947882" y="2229824"/>
            <a:ext cx="149081" cy="1490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3" idx="3"/>
            <a:endCxn id="79" idx="2"/>
          </p:cNvCxnSpPr>
          <p:nvPr/>
        </p:nvCxnSpPr>
        <p:spPr>
          <a:xfrm flipV="1">
            <a:off x="3596204" y="2304365"/>
            <a:ext cx="35167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096963" y="213168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Power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35042" y="3045925"/>
            <a:ext cx="156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200 ˚C,15 psi</a:t>
            </a:r>
            <a:endParaRPr lang="en-US" sz="16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763" y="923925"/>
            <a:ext cx="315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Oxyfuel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-combustion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24442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ir</a:t>
            </a:r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>
          <a:xfrm>
            <a:off x="1304994" y="2628900"/>
            <a:ext cx="3424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47443" y="2305734"/>
            <a:ext cx="12618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Air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separation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2278385" y="2952065"/>
            <a:ext cx="1" cy="357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81481" y="3288268"/>
            <a:ext cx="4363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0560" y="1447800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uel</a:t>
            </a:r>
          </a:p>
        </p:txBody>
      </p:sp>
      <p:cxnSp>
        <p:nvCxnSpPr>
          <p:cNvPr id="45" name="Straight Arrow Connector 44"/>
          <p:cNvCxnSpPr>
            <a:stCxn id="36" idx="3"/>
            <a:endCxn id="40" idx="1"/>
          </p:cNvCxnSpPr>
          <p:nvPr/>
        </p:nvCxnSpPr>
        <p:spPr>
          <a:xfrm>
            <a:off x="2909328" y="2628900"/>
            <a:ext cx="7645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2"/>
            <a:endCxn id="40" idx="0"/>
          </p:cNvCxnSpPr>
          <p:nvPr/>
        </p:nvCxnSpPr>
        <p:spPr>
          <a:xfrm>
            <a:off x="4277314" y="1817132"/>
            <a:ext cx="0" cy="380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98262" y="2238283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6800" y="2238283"/>
            <a:ext cx="107112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</a:t>
            </a:r>
          </a:p>
        </p:txBody>
      </p:sp>
      <p:cxnSp>
        <p:nvCxnSpPr>
          <p:cNvPr id="53" name="Straight Arrow Connector 52"/>
          <p:cNvCxnSpPr>
            <a:stCxn id="40" idx="3"/>
            <a:endCxn id="55" idx="1"/>
          </p:cNvCxnSpPr>
          <p:nvPr/>
        </p:nvCxnSpPr>
        <p:spPr>
          <a:xfrm>
            <a:off x="4880717" y="2628900"/>
            <a:ext cx="10450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25790" y="2198013"/>
            <a:ext cx="160813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Condensation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>
            <a:stCxn id="55" idx="3"/>
            <a:endCxn id="58" idx="1"/>
          </p:cNvCxnSpPr>
          <p:nvPr/>
        </p:nvCxnSpPr>
        <p:spPr>
          <a:xfrm>
            <a:off x="7533923" y="2628900"/>
            <a:ext cx="508266" cy="8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42189" y="2460460"/>
            <a:ext cx="5677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2000" y="1371600"/>
            <a:ext cx="7924800" cy="2514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4267200"/>
            <a:ext cx="7010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instead of air for fuel combustion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Flue gas is mainly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and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which is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readily captured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CO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content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(&gt; 80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%) flue gas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Power consumption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air separation unit is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which impact on the overall efficiency of the power plant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3911" y="2198013"/>
            <a:ext cx="1206806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Boiler</a:t>
            </a:r>
          </a:p>
          <a:p>
            <a:pPr algn="ctr"/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>
            <a:stCxn id="55" idx="2"/>
            <a:endCxn id="51" idx="0"/>
          </p:cNvCxnSpPr>
          <p:nvPr/>
        </p:nvCxnSpPr>
        <p:spPr>
          <a:xfrm>
            <a:off x="6729857" y="3059787"/>
            <a:ext cx="12404" cy="3046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34324" y="3364468"/>
            <a:ext cx="6158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20413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75753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Pre-combustion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176" y="21658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ir</a:t>
            </a:r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>
          <a:xfrm>
            <a:off x="626970" y="2350474"/>
            <a:ext cx="287430" cy="14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4400" y="2028736"/>
            <a:ext cx="1261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Air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separation</a:t>
            </a:r>
          </a:p>
        </p:txBody>
      </p:sp>
      <p:cxnSp>
        <p:nvCxnSpPr>
          <p:cNvPr id="37" name="Straight Arrow Connector 36"/>
          <p:cNvCxnSpPr>
            <a:stCxn id="36" idx="0"/>
            <a:endCxn id="42" idx="2"/>
          </p:cNvCxnSpPr>
          <p:nvPr/>
        </p:nvCxnSpPr>
        <p:spPr>
          <a:xfrm flipH="1" flipV="1">
            <a:off x="1545342" y="1690181"/>
            <a:ext cx="1" cy="3385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27173" y="1320849"/>
            <a:ext cx="4363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3392" y="2362200"/>
            <a:ext cx="97975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Gasifier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/shift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176285" y="2511543"/>
            <a:ext cx="517107" cy="30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10940" y="2743200"/>
            <a:ext cx="6335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Fuel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10557" y="2140982"/>
            <a:ext cx="42030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7" name="Straight Arrow Connector 56"/>
          <p:cNvCxnSpPr>
            <a:stCxn id="43" idx="3"/>
            <a:endCxn id="58" idx="1"/>
          </p:cNvCxnSpPr>
          <p:nvPr/>
        </p:nvCxnSpPr>
        <p:spPr>
          <a:xfrm>
            <a:off x="3673147" y="2685366"/>
            <a:ext cx="12232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896379" y="2392978"/>
            <a:ext cx="86914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capture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2695" y="1363651"/>
            <a:ext cx="6158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5" name="Straight Arrow Connector 24"/>
          <p:cNvCxnSpPr>
            <a:stCxn id="58" idx="3"/>
            <a:endCxn id="26" idx="1"/>
          </p:cNvCxnSpPr>
          <p:nvPr/>
        </p:nvCxnSpPr>
        <p:spPr>
          <a:xfrm flipV="1">
            <a:off x="5765528" y="2685364"/>
            <a:ext cx="43915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04678" y="2392976"/>
            <a:ext cx="12779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Combustion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turbine</a:t>
            </a:r>
          </a:p>
        </p:txBody>
      </p:sp>
      <p:cxnSp>
        <p:nvCxnSpPr>
          <p:cNvPr id="9" name="Straight Arrow Connector 8"/>
          <p:cNvCxnSpPr>
            <a:stCxn id="58" idx="0"/>
            <a:endCxn id="22" idx="2"/>
          </p:cNvCxnSpPr>
          <p:nvPr/>
        </p:nvCxnSpPr>
        <p:spPr>
          <a:xfrm flipV="1">
            <a:off x="5330954" y="1732983"/>
            <a:ext cx="9678" cy="6599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1400" y="3115284"/>
            <a:ext cx="777777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Steam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cycle</a:t>
            </a:r>
          </a:p>
        </p:txBody>
      </p:sp>
      <p:cxnSp>
        <p:nvCxnSpPr>
          <p:cNvPr id="11" name="Elbow Connector 10"/>
          <p:cNvCxnSpPr>
            <a:stCxn id="26" idx="2"/>
            <a:endCxn id="33" idx="1"/>
          </p:cNvCxnSpPr>
          <p:nvPr/>
        </p:nvCxnSpPr>
        <p:spPr>
          <a:xfrm rot="16200000" flipH="1">
            <a:off x="6902557" y="2918828"/>
            <a:ext cx="429921" cy="547765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15000" y="2342266"/>
            <a:ext cx="4074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1880" y="2419211"/>
            <a:ext cx="128112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Syn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gas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(40%)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400" y="1219200"/>
            <a:ext cx="8763000" cy="26670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676401" y="4038600"/>
            <a:ext cx="7170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Fuel is reacted w/ either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steam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Water-gas-shift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reactor is used to convert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 to CO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which is readily captures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Physical absorption: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Selexol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Relevant for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IGCC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industrial-scale technology</a:t>
            </a:r>
          </a:p>
        </p:txBody>
      </p:sp>
      <p:cxnSp>
        <p:nvCxnSpPr>
          <p:cNvPr id="77" name="Straight Arrow Connector 76"/>
          <p:cNvCxnSpPr>
            <a:stCxn id="49" idx="3"/>
          </p:cNvCxnSpPr>
          <p:nvPr/>
        </p:nvCxnSpPr>
        <p:spPr>
          <a:xfrm>
            <a:off x="2344447" y="2927866"/>
            <a:ext cx="3441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61409" y="209029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400 ˚C,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950 psi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05400" y="319742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Air</a:t>
            </a:r>
          </a:p>
        </p:txBody>
      </p:sp>
      <p:cxnSp>
        <p:nvCxnSpPr>
          <p:cNvPr id="95" name="Elbow Connector 94"/>
          <p:cNvCxnSpPr/>
          <p:nvPr/>
        </p:nvCxnSpPr>
        <p:spPr>
          <a:xfrm flipV="1">
            <a:off x="5543366" y="2841592"/>
            <a:ext cx="661312" cy="54738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553200" y="3364468"/>
            <a:ext cx="6719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Heat</a:t>
            </a:r>
          </a:p>
        </p:txBody>
      </p:sp>
      <p:cxnSp>
        <p:nvCxnSpPr>
          <p:cNvPr id="100" name="Straight Connector 99"/>
          <p:cNvCxnSpPr>
            <a:stCxn id="26" idx="3"/>
            <a:endCxn id="138" idx="2"/>
          </p:cNvCxnSpPr>
          <p:nvPr/>
        </p:nvCxnSpPr>
        <p:spPr>
          <a:xfrm>
            <a:off x="7482592" y="2685364"/>
            <a:ext cx="518408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7772400" y="2685366"/>
            <a:ext cx="1" cy="4299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8001000" y="2610825"/>
            <a:ext cx="149081" cy="1490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108607" y="249615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Power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4595736"/>
              </p:ext>
            </p:extLst>
          </p:nvPr>
        </p:nvGraphicFramePr>
        <p:xfrm>
          <a:off x="1143000" y="2404348"/>
          <a:ext cx="6858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 construction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Retrofit*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Post-combustion (MEA)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60-70%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220-250%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Pre-combustion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(IGCC)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22-25%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Not applicable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Oxy-fuel combustion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170-206%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21027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000" dirty="0" smtClean="0">
                <a:latin typeface="Arial" pitchFamily="34" charset="0"/>
                <a:cs typeface="Arial" pitchFamily="34" charset="0"/>
              </a:rPr>
              <a:t>MIT estimates 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additional costs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selected carbon capture technology (percent increase in electric generating costs 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levelized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basis).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149" y="5212318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Assumes capital costs have been fully amortized.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16" y="6520249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CRS report for congress, 2008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Why IGCC?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427113"/>
            <a:ext cx="4753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Ref.: Coal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oil, John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Tabak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2009. pg. 66,  2).Clean Air Task Force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http://www.eia.doe.gov/oiaf/aeo/assumption/pdf/electricity.pdf#page=3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proven lowest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SOx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particulate matter and hazardous air pollutants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Less water consumption and waste 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cost electricity for economic growth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150275"/>
            <a:ext cx="80010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 barrier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Currently higher capital and operating costs relative to supercritical boilers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(2400- 3000+ $/kW)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Standard designs and guarantee packages not yet fully developed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4496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“Official US government figures give more optimistic estimates of </a:t>
            </a:r>
            <a:r>
              <a:rPr lang="en-US" b="1" i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$1,491/kW </a:t>
            </a:r>
            <a:r>
              <a:rPr lang="en-US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 a conventional clean coal facility”</a:t>
            </a:r>
            <a:endParaRPr lang="en-US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4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515100" y="4200168"/>
            <a:ext cx="1456581" cy="211199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57600" y="4191000"/>
            <a:ext cx="2743200" cy="210306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07389" y="4182070"/>
            <a:ext cx="2258461" cy="211199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138" y="2552342"/>
            <a:ext cx="3927738" cy="56566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capture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7390" y="430494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-combustion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639" y="475845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Oxyfue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-combustion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832" y="521565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Pre-combustion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>
            <a:stCxn id="2" idx="1"/>
            <a:endCxn id="47" idx="0"/>
          </p:cNvCxnSpPr>
          <p:nvPr/>
        </p:nvCxnSpPr>
        <p:spPr>
          <a:xfrm rot="10800000" flipV="1">
            <a:off x="2436620" y="2835174"/>
            <a:ext cx="486518" cy="134689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42672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Chemical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absorption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799" y="4267201"/>
            <a:ext cx="130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absorption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62399" y="53707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68"/>
          <p:cNvCxnSpPr>
            <a:stCxn id="18" idx="2"/>
            <a:endCxn id="67" idx="0"/>
          </p:cNvCxnSpPr>
          <p:nvPr/>
        </p:nvCxnSpPr>
        <p:spPr>
          <a:xfrm>
            <a:off x="4305300" y="4913531"/>
            <a:ext cx="9920" cy="4572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55870" y="5370732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Selexol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Ionic liquid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410199" y="4913531"/>
            <a:ext cx="1" cy="4572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" idx="3"/>
            <a:endCxn id="59" idx="0"/>
          </p:cNvCxnSpPr>
          <p:nvPr/>
        </p:nvCxnSpPr>
        <p:spPr>
          <a:xfrm>
            <a:off x="6850876" y="2835175"/>
            <a:ext cx="392515" cy="13649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47800" y="829270"/>
            <a:ext cx="6252547" cy="1246495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Coal plant performance targets include</a:t>
            </a:r>
            <a:r>
              <a:rPr lang="en-US" sz="2400" b="1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100" b="1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90% CO</a:t>
            </a:r>
            <a:r>
              <a:rPr lang="en-US" sz="2000" baseline="-25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capture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10% increase in IGCC COE with </a:t>
            </a: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CCS</a:t>
            </a:r>
            <a:endParaRPr lang="en-US" sz="2000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6524" y="4258270"/>
            <a:ext cx="1364476" cy="18466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co-capture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S/CO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Separated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capture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913019" y="3106102"/>
            <a:ext cx="0" cy="1075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7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775" y="685800"/>
            <a:ext cx="720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Chemical absorption: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monoethanolamine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(MEA)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438400"/>
            <a:ext cx="7162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Applicable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low-CO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partial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pressures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Recovery </a:t>
            </a:r>
            <a:r>
              <a:rPr lang="en-US" dirty="0">
                <a:latin typeface="Arial" pitchFamily="34" charset="0"/>
                <a:cs typeface="Arial" pitchFamily="34" charset="0"/>
              </a:rPr>
              <a:t>rates of up to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98%</a:t>
            </a:r>
            <a:r>
              <a:rPr lang="en-US" dirty="0">
                <a:latin typeface="Arial" pitchFamily="34" charset="0"/>
                <a:cs typeface="Arial" pitchFamily="34" charset="0"/>
              </a:rPr>
              <a:t> and product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purity &gt;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dirty="0">
                <a:latin typeface="Arial" pitchFamily="34" charset="0"/>
                <a:cs typeface="Arial" pitchFamily="34" charset="0"/>
              </a:rPr>
              <a:t>can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achieved.</a:t>
            </a:r>
          </a:p>
          <a:p>
            <a:pPr>
              <a:lnSpc>
                <a:spcPct val="150000"/>
              </a:lnSpc>
            </a:pPr>
            <a:endParaRPr lang="en-US" sz="7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Process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consumes considerable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Solvent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and equipment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corrosion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occur 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presence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Concentrations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gas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stream combine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 </a:t>
            </a:r>
            <a:r>
              <a:rPr lang="en-US" dirty="0">
                <a:latin typeface="Arial" pitchFamily="34" charset="0"/>
                <a:cs typeface="Arial" pitchFamily="34" charset="0"/>
              </a:rPr>
              <a:t>to form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nonregenerable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heat-stable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490"/>
          <a:stretch/>
        </p:blipFill>
        <p:spPr bwMode="auto">
          <a:xfrm>
            <a:off x="838200" y="1284767"/>
            <a:ext cx="7479873" cy="107743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9051" y="191083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7771" y="200608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234" y="200608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carbamate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7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576" y="685800"/>
            <a:ext cx="55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Physical absorption: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Selexol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(glycol)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0492" y="1487269"/>
            <a:ext cx="7396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mixture of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dimethyl ethers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polyethylene glycol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formulation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latin typeface="Arial" pitchFamily="34" charset="0"/>
                <a:cs typeface="Arial" pitchFamily="34" charset="0"/>
              </a:rPr>
              <a:t>, where 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between </a:t>
            </a:r>
            <a:r>
              <a:rPr lang="en-US" dirty="0">
                <a:latin typeface="Arial" pitchFamily="34" charset="0"/>
                <a:cs typeface="Arial" pitchFamily="34" charset="0"/>
              </a:rPr>
              <a:t>3 and 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3" t="20463" r="31532" b="5895"/>
          <a:stretch/>
        </p:blipFill>
        <p:spPr bwMode="auto">
          <a:xfrm>
            <a:off x="152400" y="3536608"/>
            <a:ext cx="2971800" cy="230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418" y="3013389"/>
            <a:ext cx="266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Comparison of physical solvent </a:t>
            </a:r>
          </a:p>
          <a:p>
            <a:r>
              <a:rPr lang="en-US" sz="1400" dirty="0" smtClean="0"/>
              <a:t>vs. chemical solvent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4903" y="4471723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Chemical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solvents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665" y="38621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solvents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866579"/>
            <a:ext cx="5257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Selexol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capacity </a:t>
            </a:r>
            <a:r>
              <a:rPr lang="en-US" dirty="0">
                <a:latin typeface="Arial" pitchFamily="34" charset="0"/>
                <a:cs typeface="Arial" pitchFamily="34" charset="0"/>
              </a:rPr>
              <a:t>to absorb gases than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amines</a:t>
            </a:r>
          </a:p>
          <a:p>
            <a:pPr marL="285750" indent="-28575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Solvent is allowed to be regenerated by pressure reduction</a:t>
            </a:r>
          </a:p>
          <a:p>
            <a:pPr marL="285750" indent="-28575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Selexol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can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 H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organic sulfur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compounds</a:t>
            </a:r>
          </a:p>
          <a:p>
            <a:pPr marL="285750" indent="-285750" algn="thaiDi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utility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34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576" y="685800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Physical absorption: Ionic liquid (IL)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576" y="1295400"/>
            <a:ext cx="625555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promising future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membrane:	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Non-volatility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		  - Thermal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stability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			  - Tunable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chemistry</a:t>
            </a:r>
          </a:p>
          <a:p>
            <a:pPr lvl="1"/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55320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Arial" pitchFamily="34" charset="0"/>
                <a:cs typeface="Arial" pitchFamily="34" charset="0"/>
              </a:rPr>
              <a:t>Bara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J. E.; Camper, D. E.; Gin, D. L.; Noble, R. 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Accounts of Chemical Research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2009,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43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(1), 152-159.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1553963"/>
              </p:ext>
            </p:extLst>
          </p:nvPr>
        </p:nvGraphicFramePr>
        <p:xfrm>
          <a:off x="350676" y="2362200"/>
          <a:ext cx="8533783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858"/>
                <a:gridCol w="2411721"/>
                <a:gridCol w="22262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Post-combustion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MEA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capacity ( metric tons/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yr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47,100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46,900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recovery (%)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91.4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91.3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purity (%)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95.3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98.7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Equipment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cost ($1,000)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1,623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1,192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63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 investment ($1,000)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18,133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16,200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Cost for CO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capture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($/metric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ton CO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aseline="-25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 Not optimized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yet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(Next goal is 33)</a:t>
                      </a:r>
                      <a:endParaRPr lang="en-US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0342" y="6141482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ILs : need more research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2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515100" y="4200168"/>
            <a:ext cx="1456581" cy="211199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57600" y="4191000"/>
            <a:ext cx="2743200" cy="210306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07389" y="4182070"/>
            <a:ext cx="2258461" cy="2111992"/>
          </a:xfrm>
          <a:prstGeom prst="rect">
            <a:avLst/>
          </a:prstGeom>
          <a:solidFill>
            <a:srgbClr val="FE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138" y="2552342"/>
            <a:ext cx="3927738" cy="56566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capture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7390" y="430494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Post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-combustion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639" y="475845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Oxyfue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-combustion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832" y="521565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Pre-combustion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>
            <a:stCxn id="2" idx="1"/>
            <a:endCxn id="47" idx="0"/>
          </p:cNvCxnSpPr>
          <p:nvPr/>
        </p:nvCxnSpPr>
        <p:spPr>
          <a:xfrm rot="10800000" flipV="1">
            <a:off x="2436620" y="2835174"/>
            <a:ext cx="486518" cy="134689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42672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Chemical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absorption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799" y="4267201"/>
            <a:ext cx="130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absorption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62399" y="53707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68"/>
          <p:cNvCxnSpPr>
            <a:stCxn id="18" idx="2"/>
            <a:endCxn id="67" idx="0"/>
          </p:cNvCxnSpPr>
          <p:nvPr/>
        </p:nvCxnSpPr>
        <p:spPr>
          <a:xfrm>
            <a:off x="4305300" y="4913531"/>
            <a:ext cx="9920" cy="4572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55870" y="5370732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Selexol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Ionic liquid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410199" y="4913531"/>
            <a:ext cx="1" cy="4572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" idx="3"/>
            <a:endCxn id="59" idx="0"/>
          </p:cNvCxnSpPr>
          <p:nvPr/>
        </p:nvCxnSpPr>
        <p:spPr>
          <a:xfrm>
            <a:off x="6850876" y="2835175"/>
            <a:ext cx="392515" cy="136499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47800" y="829270"/>
            <a:ext cx="6252547" cy="1246495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Coal plant performance targets include</a:t>
            </a:r>
            <a:r>
              <a:rPr lang="en-US" sz="2400" b="1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100" b="1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90% CO</a:t>
            </a:r>
            <a:r>
              <a:rPr lang="en-US" sz="2000" baseline="-25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 capture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10% increase in IGCC COE with </a:t>
            </a:r>
            <a:r>
              <a:rPr lang="en-US" sz="2000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CCS</a:t>
            </a:r>
            <a:endParaRPr lang="en-US" sz="2000" dirty="0">
              <a:solidFill>
                <a:srgbClr val="0053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6524" y="4258270"/>
            <a:ext cx="1364476" cy="184665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co-capture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S/CO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Separated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capture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913019" y="3106102"/>
            <a:ext cx="0" cy="1075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7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768697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Economic: Co-capture,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Selexol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6373809"/>
              </p:ext>
            </p:extLst>
          </p:nvPr>
        </p:nvGraphicFramePr>
        <p:xfrm>
          <a:off x="152400" y="1397000"/>
          <a:ext cx="88392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97395"/>
                <a:gridCol w="2222205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IGCC 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 Capture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IGCC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Separated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captures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(3)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IGCC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Co-capture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8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 emission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(g/kWh)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744 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24% to PC)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193 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74%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193 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74%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Capital investment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(US$/kW)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2176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2916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34%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2308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6%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Net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capital cost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+20 million$</a:t>
                      </a:r>
                    </a:p>
                  </a:txBody>
                  <a:tcPr/>
                </a:tc>
              </a:tr>
              <a:tr h="143256">
                <a:tc>
                  <a:txBody>
                    <a:bodyPr/>
                    <a:lstStyle/>
                    <a:p>
                      <a:pPr algn="thaiDist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mitigation cost</a:t>
                      </a:r>
                    </a:p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(US$/ton CO</a:t>
                      </a:r>
                      <a:r>
                        <a:rPr lang="en-US" sz="18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avoided)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25.45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COE </a:t>
                      </a:r>
                    </a:p>
                    <a:p>
                      <a:pPr algn="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(US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¢/kWh)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5.09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6.67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31%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5.48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    7.7%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667000" y="27432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091029" y="27432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V="1">
            <a:off x="4876800" y="33528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flipV="1">
            <a:off x="7125141" y="33528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4876800" y="52578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flipV="1">
            <a:off x="7091029" y="5257800"/>
            <a:ext cx="762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5715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 National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Energy Technology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Laboratory (NETL)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shows that CO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capture and compression using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Selexol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raises the cost of electricity from a newly built IGCC power plant by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30 percent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from an average of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7.8 ¢/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kWh to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10.2 ¢/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kWh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IGCC power plant parameters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403183"/>
              </p:ext>
            </p:extLst>
          </p:nvPr>
        </p:nvGraphicFramePr>
        <p:xfrm>
          <a:off x="457200" y="224948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1714512"/>
                <a:gridCol w="2428892"/>
                <a:gridCol w="161447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Gasifier</a:t>
                      </a: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 temperature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1000 ℃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Plant size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122MWe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Gasifier</a:t>
                      </a: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 pressure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20 bar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Life cycle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30 years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Coal feed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per day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764 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Capacity factor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Biomass feed per day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191 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Energy efficiency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40% (LHV)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Oxygen per day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611ton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Coal conversion ratio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99.8%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turbine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GE MS6101FA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Steam/coal ratio</a:t>
                      </a:r>
                      <a:endParaRPr lang="zh-CN" alt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turbine output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82.1 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Steam turbine output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55.1 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Internal consumption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15.2 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Net system output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122 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7688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Economics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47933"/>
              </p:ext>
            </p:extLst>
          </p:nvPr>
        </p:nvGraphicFramePr>
        <p:xfrm>
          <a:off x="457200" y="1931688"/>
          <a:ext cx="82296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857388"/>
                <a:gridCol w="2214578"/>
                <a:gridCol w="1900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Capital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$/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kWe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Variable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Feedstock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handling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Coal 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(Pitts 8#)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42/ton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Feedstock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drying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Biomass (wood)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30/ton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Gasifier</a:t>
                      </a: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 (CFBG)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Transportation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12/ton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9868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HRSG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WGS catalyst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2.4/ton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Turbine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217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O&amp;M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120Mill/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kWe-yr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Steam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Turbine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ITM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Price for electricity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$40/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MWh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altLang="zh-CN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 capture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142 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-Capital</a:t>
                      </a:r>
                      <a:r>
                        <a:rPr lang="en-US" altLang="zh-CN" baseline="0" dirty="0" smtClean="0">
                          <a:latin typeface="Arial" pitchFamily="34" charset="0"/>
                          <a:cs typeface="Arial" pitchFamily="34" charset="0"/>
                        </a:rPr>
                        <a:t>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$6.6/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MWh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Construction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382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-O&amp;M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$13.7/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MWh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048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1393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-Fuel cost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itchFamily="34" charset="0"/>
                          <a:cs typeface="Arial" pitchFamily="34" charset="0"/>
                        </a:rPr>
                        <a:t>$19.6/</a:t>
                      </a:r>
                      <a:r>
                        <a:rPr lang="en-US" altLang="zh-CN" dirty="0" err="1" smtClean="0">
                          <a:latin typeface="Arial" pitchFamily="34" charset="0"/>
                          <a:cs typeface="Arial" pitchFamily="34" charset="0"/>
                        </a:rPr>
                        <a:t>MWh</a:t>
                      </a:r>
                      <a:endParaRPr lang="zh-CN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12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8000"/>
            <a:ext cx="8229600" cy="1066800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>
                <a:latin typeface="Arial" pitchFamily="34" charset="0"/>
                <a:cs typeface="Arial" pitchFamily="34" charset="0"/>
              </a:rPr>
              <a:t>THANK YOU</a:t>
            </a:r>
            <a:br>
              <a:rPr lang="en-US" sz="80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for your attention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an 192"/>
          <p:cNvSpPr/>
          <p:nvPr/>
        </p:nvSpPr>
        <p:spPr>
          <a:xfrm>
            <a:off x="2272973" y="1898937"/>
            <a:ext cx="84449" cy="1458625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-32" y="1066800"/>
            <a:ext cx="9104077" cy="5699345"/>
            <a:chOff x="53977" y="1066800"/>
            <a:chExt cx="9104077" cy="5699345"/>
          </a:xfrm>
        </p:grpSpPr>
        <p:sp>
          <p:nvSpPr>
            <p:cNvPr id="194" name="Can 193"/>
            <p:cNvSpPr/>
            <p:nvPr/>
          </p:nvSpPr>
          <p:spPr>
            <a:xfrm rot="5400000">
              <a:off x="2472351" y="3204168"/>
              <a:ext cx="76864" cy="229924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Can 116"/>
            <p:cNvSpPr/>
            <p:nvPr/>
          </p:nvSpPr>
          <p:spPr>
            <a:xfrm rot="5400000">
              <a:off x="2233404" y="1822212"/>
              <a:ext cx="83905" cy="272149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4183690" y="3160339"/>
              <a:ext cx="1715863" cy="1053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5128" y="2638440"/>
              <a:ext cx="1715863" cy="1174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01372" y="3796545"/>
              <a:ext cx="1858539" cy="2912032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C000"/>
                </a:gs>
                <a:gs pos="100000">
                  <a:srgbClr val="EDAC37"/>
                </a:gs>
              </a:gsLst>
              <a:lin ang="162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5823127" y="5336003"/>
              <a:ext cx="1503838" cy="0"/>
            </a:xfrm>
            <a:prstGeom prst="straightConnector1">
              <a:avLst/>
            </a:prstGeom>
            <a:ln w="28575">
              <a:solidFill>
                <a:srgbClr val="0202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671" b="23372"/>
            <a:stretch/>
          </p:blipFill>
          <p:spPr bwMode="auto">
            <a:xfrm>
              <a:off x="8039476" y="2294621"/>
              <a:ext cx="788892" cy="38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62" name="Group 2061"/>
            <p:cNvGrpSpPr/>
            <p:nvPr/>
          </p:nvGrpSpPr>
          <p:grpSpPr>
            <a:xfrm>
              <a:off x="1458788" y="5278335"/>
              <a:ext cx="273930" cy="150814"/>
              <a:chOff x="750122" y="6602680"/>
              <a:chExt cx="265385" cy="102920"/>
            </a:xfrm>
            <a:solidFill>
              <a:srgbClr val="9966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850243" y="6602680"/>
                <a:ext cx="100940" cy="102919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55" name="Straight Connector 2054"/>
              <p:cNvCxnSpPr/>
              <p:nvPr/>
            </p:nvCxnSpPr>
            <p:spPr>
              <a:xfrm>
                <a:off x="750122" y="6705600"/>
                <a:ext cx="26538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Can 55"/>
            <p:cNvSpPr/>
            <p:nvPr/>
          </p:nvSpPr>
          <p:spPr>
            <a:xfrm rot="5400000">
              <a:off x="1916044" y="4820453"/>
              <a:ext cx="69405" cy="364515"/>
            </a:xfrm>
            <a:prstGeom prst="can">
              <a:avLst/>
            </a:prstGeom>
            <a:solidFill>
              <a:srgbClr val="2745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n 19"/>
            <p:cNvSpPr/>
            <p:nvPr/>
          </p:nvSpPr>
          <p:spPr>
            <a:xfrm rot="5400000">
              <a:off x="1916040" y="4616512"/>
              <a:ext cx="71393" cy="366494"/>
            </a:xfrm>
            <a:prstGeom prst="can">
              <a:avLst/>
            </a:prstGeom>
            <a:solidFill>
              <a:srgbClr val="2745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146102" y="1752600"/>
              <a:ext cx="622387" cy="3525736"/>
            </a:xfrm>
            <a:prstGeom prst="roundRect">
              <a:avLst/>
            </a:prstGeom>
            <a:gradFill flip="none" rotWithShape="1">
              <a:gsLst>
                <a:gs pos="18000">
                  <a:srgbClr val="2C4D0B">
                    <a:alpha val="74902"/>
                  </a:srgbClr>
                </a:gs>
                <a:gs pos="50000">
                  <a:srgbClr val="88D620"/>
                </a:gs>
                <a:gs pos="81000">
                  <a:srgbClr val="274517"/>
                </a:gs>
              </a:gsLst>
              <a:lin ang="0" scaled="0"/>
              <a:tileRect/>
            </a:gra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74832" y="1634491"/>
              <a:ext cx="1561041" cy="747929"/>
            </a:xfrm>
            <a:prstGeom prst="roundRect">
              <a:avLst/>
            </a:prstGeom>
            <a:gradFill flip="none" rotWithShape="1">
              <a:gsLst>
                <a:gs pos="15000">
                  <a:schemeClr val="accent6">
                    <a:lumMod val="50000"/>
                  </a:schemeClr>
                </a:gs>
                <a:gs pos="49000">
                  <a:schemeClr val="accent2">
                    <a:lumMod val="75000"/>
                  </a:schemeClr>
                </a:gs>
                <a:gs pos="83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 and CO</a:t>
              </a:r>
              <a:r>
                <a:rPr lang="en-US" sz="12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Co- capture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25242" y="4495800"/>
              <a:ext cx="452452" cy="659782"/>
            </a:xfrm>
            <a:prstGeom prst="roundRect">
              <a:avLst/>
            </a:prstGeom>
            <a:gradFill>
              <a:gsLst>
                <a:gs pos="18000">
                  <a:srgbClr val="27570D"/>
                </a:gs>
                <a:gs pos="50000">
                  <a:srgbClr val="88D620"/>
                </a:gs>
                <a:gs pos="81000">
                  <a:srgbClr val="345616"/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TM</a:t>
              </a:r>
              <a:endPara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67" name="Group 2066"/>
            <p:cNvGrpSpPr/>
            <p:nvPr/>
          </p:nvGrpSpPr>
          <p:grpSpPr>
            <a:xfrm>
              <a:off x="4782033" y="4960764"/>
              <a:ext cx="1051726" cy="493326"/>
              <a:chOff x="5007525" y="3886199"/>
              <a:chExt cx="1091332" cy="6858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165" t="18774" r="43428" b="19837"/>
              <a:stretch/>
            </p:blipFill>
            <p:spPr bwMode="auto">
              <a:xfrm>
                <a:off x="5007525" y="3886199"/>
                <a:ext cx="1091332" cy="6858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59" name="Straight Connector 2058"/>
              <p:cNvCxnSpPr/>
              <p:nvPr/>
            </p:nvCxnSpPr>
            <p:spPr>
              <a:xfrm>
                <a:off x="5964023" y="4213549"/>
                <a:ext cx="134833" cy="199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3" name="Teardrop 2062"/>
            <p:cNvSpPr/>
            <p:nvPr/>
          </p:nvSpPr>
          <p:spPr>
            <a:xfrm rot="18900000">
              <a:off x="1235264" y="4058430"/>
              <a:ext cx="347577" cy="340458"/>
            </a:xfrm>
            <a:prstGeom prst="teardrop">
              <a:avLst>
                <a:gd name="adj" fmla="val 162446"/>
              </a:avLst>
            </a:prstGeom>
            <a:gradFill flip="none" rotWithShape="1">
              <a:gsLst>
                <a:gs pos="40000">
                  <a:srgbClr val="FFFF00"/>
                </a:gs>
                <a:gs pos="86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72" name="Straight Arrow Connector 2071"/>
            <p:cNvCxnSpPr/>
            <p:nvPr/>
          </p:nvCxnSpPr>
          <p:spPr>
            <a:xfrm>
              <a:off x="1597911" y="4905458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453428" y="4927230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297069" y="4913374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633537" y="4704483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522726" y="4727475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381802" y="4728383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252537" y="4727401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Arrow Connector 2074"/>
            <p:cNvCxnSpPr/>
            <p:nvPr/>
          </p:nvCxnSpPr>
          <p:spPr>
            <a:xfrm flipV="1">
              <a:off x="1184935" y="3747340"/>
              <a:ext cx="73569" cy="18475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1520721" y="3771048"/>
              <a:ext cx="126678" cy="1825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486048" y="3277016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329690" y="327503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1586036" y="320337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1252537" y="3221850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509681" y="2656853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1353323" y="2654874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1609669" y="251757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276170" y="2536050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201745" y="2148504"/>
              <a:ext cx="148849" cy="2841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1396700" y="2030611"/>
              <a:ext cx="141581" cy="20732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1536987" y="2008456"/>
              <a:ext cx="127517" cy="1830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an 120"/>
            <p:cNvSpPr/>
            <p:nvPr/>
          </p:nvSpPr>
          <p:spPr>
            <a:xfrm>
              <a:off x="4245009" y="2362200"/>
              <a:ext cx="71561" cy="575341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Can 124"/>
            <p:cNvSpPr/>
            <p:nvPr/>
          </p:nvSpPr>
          <p:spPr>
            <a:xfrm>
              <a:off x="5529263" y="1879402"/>
              <a:ext cx="84449" cy="439145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Can 123"/>
            <p:cNvSpPr/>
            <p:nvPr/>
          </p:nvSpPr>
          <p:spPr>
            <a:xfrm rot="5400000">
              <a:off x="5634718" y="1134860"/>
              <a:ext cx="74262" cy="1457899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6" name="Straight Arrow Connector 125"/>
            <p:cNvCxnSpPr>
              <a:stCxn id="125" idx="3"/>
            </p:cNvCxnSpPr>
            <p:nvPr/>
          </p:nvCxnSpPr>
          <p:spPr>
            <a:xfrm flipH="1">
              <a:off x="5561388" y="2318547"/>
              <a:ext cx="10100" cy="65623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4272162" y="2429271"/>
              <a:ext cx="13799" cy="16152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5126168" y="1861118"/>
              <a:ext cx="272545" cy="269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5581295" y="2099980"/>
              <a:ext cx="3547" cy="11632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56" idx="1"/>
            </p:cNvCxnSpPr>
            <p:nvPr/>
          </p:nvCxnSpPr>
          <p:spPr>
            <a:xfrm rot="10800000" flipV="1">
              <a:off x="2133005" y="5000635"/>
              <a:ext cx="992807" cy="207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124201" y="5001374"/>
              <a:ext cx="1136" cy="64040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125337" y="5641777"/>
              <a:ext cx="171605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854609" y="5354941"/>
              <a:ext cx="0" cy="750533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Arrow Connector 2068"/>
            <p:cNvCxnSpPr/>
            <p:nvPr/>
          </p:nvCxnSpPr>
          <p:spPr>
            <a:xfrm>
              <a:off x="5588057" y="6328782"/>
              <a:ext cx="2539535" cy="9829"/>
            </a:xfrm>
            <a:prstGeom prst="straightConnector1">
              <a:avLst/>
            </a:prstGeom>
            <a:ln w="28575">
              <a:solidFill>
                <a:srgbClr val="0202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5689737" y="4292076"/>
              <a:ext cx="2387463" cy="0"/>
            </a:xfrm>
            <a:prstGeom prst="straightConnector1">
              <a:avLst/>
            </a:prstGeom>
            <a:ln w="28575">
              <a:solidFill>
                <a:srgbClr val="0202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6018622" y="2454798"/>
              <a:ext cx="1955486" cy="0"/>
            </a:xfrm>
            <a:prstGeom prst="straightConnector1">
              <a:avLst/>
            </a:prstGeom>
            <a:ln w="28575">
              <a:solidFill>
                <a:srgbClr val="0202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4" name="Group 2073"/>
            <p:cNvGrpSpPr/>
            <p:nvPr/>
          </p:nvGrpSpPr>
          <p:grpSpPr>
            <a:xfrm>
              <a:off x="7190432" y="2313207"/>
              <a:ext cx="439698" cy="310433"/>
              <a:chOff x="5893041" y="3889972"/>
              <a:chExt cx="439698" cy="310433"/>
            </a:xfrm>
          </p:grpSpPr>
          <p:sp>
            <p:nvSpPr>
              <p:cNvPr id="2071" name="Flowchart: Delay 2070"/>
              <p:cNvSpPr/>
              <p:nvPr/>
            </p:nvSpPr>
            <p:spPr>
              <a:xfrm rot="16200000">
                <a:off x="5998487" y="3858171"/>
                <a:ext cx="224827" cy="288430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3" name="Rectangle 2072"/>
              <p:cNvSpPr/>
              <p:nvPr/>
            </p:nvSpPr>
            <p:spPr>
              <a:xfrm>
                <a:off x="5893041" y="4059558"/>
                <a:ext cx="439698" cy="1408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>
              <a:off x="6019800" y="3140272"/>
              <a:ext cx="1981200" cy="0"/>
            </a:xfrm>
            <a:prstGeom prst="straightConnector1">
              <a:avLst/>
            </a:prstGeom>
            <a:ln w="28575">
              <a:solidFill>
                <a:srgbClr val="0202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7192085" y="2991819"/>
              <a:ext cx="439698" cy="309367"/>
              <a:chOff x="5892704" y="3889972"/>
              <a:chExt cx="439698" cy="309367"/>
            </a:xfrm>
          </p:grpSpPr>
          <p:sp>
            <p:nvSpPr>
              <p:cNvPr id="129" name="Flowchart: Delay 128"/>
              <p:cNvSpPr/>
              <p:nvPr/>
            </p:nvSpPr>
            <p:spPr>
              <a:xfrm rot="16200000">
                <a:off x="5998487" y="3858171"/>
                <a:ext cx="224827" cy="288430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92704" y="4058492"/>
                <a:ext cx="439698" cy="1408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3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30" b="4905"/>
            <a:stretch/>
          </p:blipFill>
          <p:spPr bwMode="auto">
            <a:xfrm>
              <a:off x="8175888" y="2902453"/>
              <a:ext cx="434711" cy="5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78" name="Straight Connector 2077"/>
            <p:cNvCxnSpPr/>
            <p:nvPr/>
          </p:nvCxnSpPr>
          <p:spPr>
            <a:xfrm flipH="1">
              <a:off x="7389345" y="1856625"/>
              <a:ext cx="30461" cy="1814524"/>
            </a:xfrm>
            <a:prstGeom prst="line">
              <a:avLst/>
            </a:prstGeom>
            <a:ln w="28575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036024" y="4518111"/>
              <a:ext cx="5598" cy="12104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>
              <a:off x="3891868" y="4620910"/>
              <a:ext cx="114415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5474868" y="4516488"/>
              <a:ext cx="0" cy="451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30" b="4905"/>
            <a:stretch/>
          </p:blipFill>
          <p:spPr bwMode="auto">
            <a:xfrm>
              <a:off x="8257244" y="6020312"/>
              <a:ext cx="353355" cy="44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5" name="Straight Arrow Connector 154"/>
            <p:cNvCxnSpPr/>
            <p:nvPr/>
          </p:nvCxnSpPr>
          <p:spPr>
            <a:xfrm flipH="1">
              <a:off x="5833760" y="5203883"/>
              <a:ext cx="94887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>
              <a:off x="5881563" y="4057672"/>
              <a:ext cx="489834" cy="10088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685545" y="4044554"/>
              <a:ext cx="1006843" cy="476123"/>
              <a:chOff x="3908095" y="5349836"/>
              <a:chExt cx="1567734" cy="1045679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3908095" y="5349836"/>
                <a:ext cx="1567734" cy="1045679"/>
              </a:xfrm>
              <a:prstGeom prst="roundRect">
                <a:avLst/>
              </a:prstGeom>
              <a:solidFill>
                <a:srgbClr val="95D4E3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52" name="Group 2051"/>
              <p:cNvGrpSpPr/>
              <p:nvPr/>
            </p:nvGrpSpPr>
            <p:grpSpPr>
              <a:xfrm>
                <a:off x="3962400" y="5410633"/>
                <a:ext cx="1447800" cy="909599"/>
                <a:chOff x="4343400" y="5159682"/>
                <a:chExt cx="999817" cy="90959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343400" y="5576628"/>
                  <a:ext cx="999817" cy="62172"/>
                  <a:chOff x="4343400" y="5576628"/>
                  <a:chExt cx="999817" cy="62172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4343401" y="5576628"/>
                    <a:ext cx="999816" cy="252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4343400" y="5613564"/>
                    <a:ext cx="999816" cy="252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4343401" y="5184918"/>
                  <a:ext cx="423707" cy="884363"/>
                  <a:chOff x="4343401" y="5184918"/>
                  <a:chExt cx="423707" cy="884363"/>
                </a:xfrm>
                <a:gradFill>
                  <a:gsLst>
                    <a:gs pos="7000">
                      <a:srgbClr val="002060"/>
                    </a:gs>
                    <a:gs pos="91000">
                      <a:srgbClr val="002060"/>
                    </a:gs>
                    <a:gs pos="80000">
                      <a:srgbClr val="0070C0">
                        <a:lumMod val="55000"/>
                        <a:lumOff val="45000"/>
                      </a:srgbClr>
                    </a:gs>
                    <a:gs pos="69000">
                      <a:srgbClr val="002060"/>
                    </a:gs>
                    <a:gs pos="58000">
                      <a:srgbClr val="0070C0">
                        <a:lumMod val="53000"/>
                        <a:lumOff val="47000"/>
                      </a:srgbClr>
                    </a:gs>
                    <a:gs pos="37000">
                      <a:srgbClr val="0070C0">
                        <a:lumMod val="72000"/>
                        <a:lumOff val="28000"/>
                      </a:srgbClr>
                    </a:gs>
                    <a:gs pos="17000">
                      <a:srgbClr val="0070C0">
                        <a:lumMod val="61000"/>
                        <a:lumOff val="39000"/>
                      </a:srgbClr>
                    </a:gs>
                    <a:gs pos="47000">
                      <a:srgbClr val="002060"/>
                    </a:gs>
                    <a:gs pos="27000">
                      <a:srgbClr val="002060"/>
                    </a:gs>
                  </a:gsLst>
                  <a:lin ang="0" scaled="0"/>
                </a:gradFill>
              </p:grpSpPr>
              <p:sp>
                <p:nvSpPr>
                  <p:cNvPr id="17" name="Flowchart: Manual Operation 16"/>
                  <p:cNvSpPr/>
                  <p:nvPr/>
                </p:nvSpPr>
                <p:spPr>
                  <a:xfrm rot="16200000">
                    <a:off x="4284548" y="5563340"/>
                    <a:ext cx="556146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Flowchart: Manual Operation 20"/>
                  <p:cNvSpPr/>
                  <p:nvPr/>
                </p:nvSpPr>
                <p:spPr>
                  <a:xfrm rot="16200000">
                    <a:off x="4535957" y="5573584"/>
                    <a:ext cx="367145" cy="95157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Flowchart: Manual Operation 21"/>
                  <p:cNvSpPr/>
                  <p:nvPr/>
                </p:nvSpPr>
                <p:spPr>
                  <a:xfrm rot="16200000">
                    <a:off x="3960075" y="5568244"/>
                    <a:ext cx="884363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 rot="10800000">
                  <a:off x="4919509" y="5159682"/>
                  <a:ext cx="423707" cy="884363"/>
                  <a:chOff x="4343401" y="5184918"/>
                  <a:chExt cx="423707" cy="884363"/>
                </a:xfrm>
                <a:gradFill>
                  <a:gsLst>
                    <a:gs pos="7000">
                      <a:srgbClr val="002060"/>
                    </a:gs>
                    <a:gs pos="91000">
                      <a:srgbClr val="002060"/>
                    </a:gs>
                    <a:gs pos="80000">
                      <a:srgbClr val="0070C0">
                        <a:lumMod val="55000"/>
                        <a:lumOff val="45000"/>
                      </a:srgbClr>
                    </a:gs>
                    <a:gs pos="69000">
                      <a:srgbClr val="002060"/>
                    </a:gs>
                    <a:gs pos="58000">
                      <a:srgbClr val="0070C0">
                        <a:lumMod val="53000"/>
                        <a:lumOff val="47000"/>
                      </a:srgbClr>
                    </a:gs>
                    <a:gs pos="37000">
                      <a:srgbClr val="0070C0">
                        <a:lumMod val="72000"/>
                        <a:lumOff val="28000"/>
                      </a:srgbClr>
                    </a:gs>
                    <a:gs pos="17000">
                      <a:srgbClr val="0070C0">
                        <a:lumMod val="61000"/>
                        <a:lumOff val="39000"/>
                      </a:srgbClr>
                    </a:gs>
                    <a:gs pos="47000">
                      <a:srgbClr val="002060"/>
                    </a:gs>
                    <a:gs pos="27000">
                      <a:srgbClr val="002060"/>
                    </a:gs>
                  </a:gsLst>
                  <a:lin ang="0" scaled="0"/>
                </a:gradFill>
              </p:grpSpPr>
              <p:sp>
                <p:nvSpPr>
                  <p:cNvPr id="25" name="Flowchart: Manual Operation 24"/>
                  <p:cNvSpPr/>
                  <p:nvPr/>
                </p:nvSpPr>
                <p:spPr>
                  <a:xfrm rot="16200000">
                    <a:off x="4284548" y="5563340"/>
                    <a:ext cx="556146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Flowchart: Manual Operation 25"/>
                  <p:cNvSpPr/>
                  <p:nvPr/>
                </p:nvSpPr>
                <p:spPr>
                  <a:xfrm rot="16200000">
                    <a:off x="4535957" y="5573584"/>
                    <a:ext cx="367145" cy="95157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lowchart: Manual Operation 26"/>
                  <p:cNvSpPr/>
                  <p:nvPr/>
                </p:nvSpPr>
                <p:spPr>
                  <a:xfrm rot="16200000">
                    <a:off x="3960075" y="5568244"/>
                    <a:ext cx="884363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69" name="TextBox 68"/>
            <p:cNvSpPr txBox="1"/>
            <p:nvPr/>
          </p:nvSpPr>
          <p:spPr>
            <a:xfrm>
              <a:off x="814477" y="1066800"/>
              <a:ext cx="1373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  <a:cs typeface="Arial" pitchFamily="34" charset="0"/>
                </a:rPr>
                <a:t>circulating fluidized-bed </a:t>
              </a:r>
              <a:r>
                <a:rPr lang="en-US" altLang="zh-CN" sz="1400" dirty="0" err="1">
                  <a:latin typeface="Arial" pitchFamily="34" charset="0"/>
                  <a:cs typeface="Arial" pitchFamily="34" charset="0"/>
                </a:rPr>
                <a:t>gasifier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Arrow Connector 72"/>
            <p:cNvCxnSpPr>
              <a:stCxn id="23" idx="2"/>
            </p:cNvCxnSpPr>
            <p:nvPr/>
          </p:nvCxnSpPr>
          <p:spPr>
            <a:xfrm flipH="1">
              <a:off x="1611835" y="5429148"/>
              <a:ext cx="2392" cy="21994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054109" y="4422577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Solids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89981" y="2895600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Gases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92209" y="5638800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Marketable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solid byproducts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248015" y="5359139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Steam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971800" y="4484137"/>
              <a:ext cx="391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3735531" y="4149191"/>
              <a:ext cx="95001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3905657" y="388917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Air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961373" y="458497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Air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572000" y="465298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Exhaust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72200" y="4949480"/>
              <a:ext cx="676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Water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178121" y="530020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Exhaust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561764" y="2593777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38951" y="2974777"/>
              <a:ext cx="880849" cy="349462"/>
            </a:xfrm>
            <a:prstGeom prst="rect">
              <a:avLst/>
            </a:prstGeom>
            <a:gradFill>
              <a:gsLst>
                <a:gs pos="7000">
                  <a:srgbClr val="CA432C"/>
                </a:gs>
                <a:gs pos="91000">
                  <a:srgbClr val="CA432C"/>
                </a:gs>
                <a:gs pos="80000">
                  <a:srgbClr val="EE9F12"/>
                </a:gs>
                <a:gs pos="69000">
                  <a:srgbClr val="CA432C"/>
                </a:gs>
                <a:gs pos="58000">
                  <a:srgbClr val="EE9F12"/>
                </a:gs>
                <a:gs pos="37000">
                  <a:srgbClr val="EE9F12"/>
                </a:gs>
                <a:gs pos="17000">
                  <a:srgbClr val="EE9F12"/>
                </a:gs>
                <a:gs pos="47000">
                  <a:srgbClr val="CA432C"/>
                </a:gs>
                <a:gs pos="27000">
                  <a:srgbClr val="CA432C"/>
                </a:gs>
              </a:gsLst>
              <a:lin ang="0" scaled="0"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095456" y="3006450"/>
              <a:ext cx="916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Fuel cell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60" name="Group 2059"/>
            <p:cNvGrpSpPr/>
            <p:nvPr/>
          </p:nvGrpSpPr>
          <p:grpSpPr>
            <a:xfrm>
              <a:off x="4724400" y="5986477"/>
              <a:ext cx="919226" cy="493500"/>
              <a:chOff x="5486399" y="4952010"/>
              <a:chExt cx="871269" cy="70691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044540" y="4952010"/>
                <a:ext cx="313128" cy="639316"/>
              </a:xfrm>
              <a:prstGeom prst="roundRect">
                <a:avLst/>
              </a:prstGeom>
              <a:solidFill>
                <a:srgbClr val="95D4E3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Rounded Rectangle 2052"/>
              <p:cNvSpPr/>
              <p:nvPr/>
            </p:nvSpPr>
            <p:spPr>
              <a:xfrm>
                <a:off x="5486399" y="5106838"/>
                <a:ext cx="871269" cy="552090"/>
              </a:xfrm>
              <a:prstGeom prst="roundRect">
                <a:avLst/>
              </a:prstGeom>
              <a:solidFill>
                <a:srgbClr val="95D4E3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Rectangle 2057"/>
              <p:cNvSpPr/>
              <p:nvPr/>
            </p:nvSpPr>
            <p:spPr>
              <a:xfrm>
                <a:off x="6061873" y="5070925"/>
                <a:ext cx="275378" cy="191188"/>
              </a:xfrm>
              <a:prstGeom prst="rect">
                <a:avLst/>
              </a:prstGeom>
              <a:solidFill>
                <a:srgbClr val="95D4E3"/>
              </a:solidFill>
              <a:ln>
                <a:solidFill>
                  <a:srgbClr val="95D4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51" name="Group 2050"/>
              <p:cNvGrpSpPr/>
              <p:nvPr/>
            </p:nvGrpSpPr>
            <p:grpSpPr>
              <a:xfrm>
                <a:off x="5517088" y="5000478"/>
                <a:ext cx="797380" cy="638323"/>
                <a:chOff x="5715000" y="5000478"/>
                <a:chExt cx="430112" cy="884363"/>
              </a:xfrm>
            </p:grpSpPr>
            <p:grpSp>
              <p:nvGrpSpPr>
                <p:cNvPr id="2049" name="Group 2048"/>
                <p:cNvGrpSpPr/>
                <p:nvPr/>
              </p:nvGrpSpPr>
              <p:grpSpPr>
                <a:xfrm>
                  <a:off x="5715000" y="5442660"/>
                  <a:ext cx="430112" cy="51766"/>
                  <a:chOff x="5703125" y="5463244"/>
                  <a:chExt cx="430112" cy="51766"/>
                </a:xfrm>
              </p:grpSpPr>
              <p:cxnSp>
                <p:nvCxnSpPr>
                  <p:cNvPr id="2048" name="Straight Connector 2047"/>
                  <p:cNvCxnSpPr>
                    <a:stCxn id="34" idx="2"/>
                    <a:endCxn id="35" idx="0"/>
                  </p:cNvCxnSpPr>
                  <p:nvPr/>
                </p:nvCxnSpPr>
                <p:spPr>
                  <a:xfrm flipV="1">
                    <a:off x="5703125" y="5463244"/>
                    <a:ext cx="430112" cy="593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732837" y="5509792"/>
                    <a:ext cx="372521" cy="52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5715000" y="5000478"/>
                  <a:ext cx="430112" cy="884363"/>
                  <a:chOff x="4336996" y="5184917"/>
                  <a:chExt cx="430112" cy="884363"/>
                </a:xfrm>
                <a:gradFill>
                  <a:gsLst>
                    <a:gs pos="7000">
                      <a:srgbClr val="002060"/>
                    </a:gs>
                    <a:gs pos="91000">
                      <a:srgbClr val="002060"/>
                    </a:gs>
                    <a:gs pos="80000">
                      <a:srgbClr val="0070C0">
                        <a:lumMod val="55000"/>
                        <a:lumOff val="45000"/>
                      </a:srgbClr>
                    </a:gs>
                    <a:gs pos="69000">
                      <a:srgbClr val="002060"/>
                    </a:gs>
                    <a:gs pos="58000">
                      <a:srgbClr val="0070C0">
                        <a:lumMod val="53000"/>
                        <a:lumOff val="47000"/>
                      </a:srgbClr>
                    </a:gs>
                    <a:gs pos="37000">
                      <a:srgbClr val="0070C0">
                        <a:lumMod val="72000"/>
                        <a:lumOff val="28000"/>
                      </a:srgbClr>
                    </a:gs>
                    <a:gs pos="17000">
                      <a:srgbClr val="0070C0">
                        <a:lumMod val="61000"/>
                        <a:lumOff val="39000"/>
                      </a:srgbClr>
                    </a:gs>
                    <a:gs pos="47000">
                      <a:srgbClr val="002060"/>
                    </a:gs>
                    <a:gs pos="27000">
                      <a:srgbClr val="002060"/>
                    </a:gs>
                  </a:gsLst>
                  <a:lin ang="0" scaled="0"/>
                </a:gradFill>
              </p:grpSpPr>
              <p:sp>
                <p:nvSpPr>
                  <p:cNvPr id="33" name="Flowchart: Manual Operation 32"/>
                  <p:cNvSpPr/>
                  <p:nvPr/>
                </p:nvSpPr>
                <p:spPr>
                  <a:xfrm rot="16200000">
                    <a:off x="4284548" y="5563340"/>
                    <a:ext cx="556146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Flowchart: Manual Operation 33"/>
                  <p:cNvSpPr/>
                  <p:nvPr/>
                </p:nvSpPr>
                <p:spPr>
                  <a:xfrm rot="16200000">
                    <a:off x="4535957" y="5573584"/>
                    <a:ext cx="367145" cy="95157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Flowchart: Manual Operation 34"/>
                  <p:cNvSpPr/>
                  <p:nvPr/>
                </p:nvSpPr>
                <p:spPr>
                  <a:xfrm rot="16200000">
                    <a:off x="3953670" y="5568243"/>
                    <a:ext cx="884363" cy="117712"/>
                  </a:xfrm>
                  <a:prstGeom prst="flowChartManualOperation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62" name="TextBox 161"/>
            <p:cNvSpPr txBox="1"/>
            <p:nvPr/>
          </p:nvSpPr>
          <p:spPr>
            <a:xfrm>
              <a:off x="6454809" y="2136577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212365" y="3889177"/>
              <a:ext cx="1712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Combined cycle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3" name="Straight Arrow Connector 202"/>
            <p:cNvCxnSpPr>
              <a:endCxn id="20" idx="1"/>
            </p:cNvCxnSpPr>
            <p:nvPr/>
          </p:nvCxnSpPr>
          <p:spPr>
            <a:xfrm rot="10800000" flipV="1">
              <a:off x="2134985" y="4786322"/>
              <a:ext cx="1276579" cy="1343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4555000" y="645836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Steam turbine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839638" y="6400800"/>
              <a:ext cx="1309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Electric power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807838" y="5413177"/>
              <a:ext cx="1516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Heat recovery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Steam generator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399495" y="2553216"/>
              <a:ext cx="1758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Transportation fuels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757825" y="3429000"/>
              <a:ext cx="1309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Electric power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30" b="4905"/>
            <a:stretch/>
          </p:blipFill>
          <p:spPr bwMode="auto">
            <a:xfrm>
              <a:off x="8190463" y="3893053"/>
              <a:ext cx="434711" cy="54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8" name="TextBox 217"/>
            <p:cNvSpPr txBox="1"/>
            <p:nvPr/>
          </p:nvSpPr>
          <p:spPr>
            <a:xfrm>
              <a:off x="7772400" y="4419600"/>
              <a:ext cx="1309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Electric power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09935" y="3736777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Combustion   turbine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5430664" y="3671149"/>
              <a:ext cx="195630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5425378" y="3660577"/>
              <a:ext cx="0" cy="3824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0" name="Group 1029"/>
            <p:cNvGrpSpPr/>
            <p:nvPr/>
          </p:nvGrpSpPr>
          <p:grpSpPr>
            <a:xfrm>
              <a:off x="53977" y="2357844"/>
              <a:ext cx="1101907" cy="1618042"/>
              <a:chOff x="53977" y="2507267"/>
              <a:chExt cx="1101907" cy="1618042"/>
            </a:xfrm>
          </p:grpSpPr>
          <p:sp>
            <p:nvSpPr>
              <p:cNvPr id="1025" name="Oval 1024"/>
              <p:cNvSpPr/>
              <p:nvPr/>
            </p:nvSpPr>
            <p:spPr>
              <a:xfrm>
                <a:off x="53977" y="2507267"/>
                <a:ext cx="1101907" cy="1101907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55760" y="3340639"/>
                <a:ext cx="784670" cy="784670"/>
              </a:xfrm>
              <a:prstGeom prst="ellipse">
                <a:avLst/>
              </a:prstGeom>
              <a:solidFill>
                <a:srgbClr val="88D62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204032" y="3578423"/>
                <a:ext cx="872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Biomass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83693" y="2914130"/>
                <a:ext cx="553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Coal</a:t>
                </a: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5177413" y="1502248"/>
              <a:ext cx="1067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-rich fuel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3735531" y="4348829"/>
              <a:ext cx="95001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2730315" y="4074770"/>
              <a:ext cx="1955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Non-permeated gas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330461" y="3340604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2599769" y="2552893"/>
              <a:ext cx="1026108" cy="1142613"/>
            </a:xfrm>
            <a:prstGeom prst="roundRect">
              <a:avLst/>
            </a:prstGeom>
            <a:gradFill flip="none" rotWithShape="1">
              <a:gsLst>
                <a:gs pos="15000">
                  <a:srgbClr val="C00000"/>
                </a:gs>
                <a:gs pos="49000">
                  <a:srgbClr val="FF0000"/>
                </a:gs>
                <a:gs pos="83000">
                  <a:srgbClr val="C00000"/>
                </a:gs>
              </a:gsLst>
              <a:lin ang="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Water-gas shift reactor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Can 195"/>
            <p:cNvSpPr/>
            <p:nvPr/>
          </p:nvSpPr>
          <p:spPr>
            <a:xfrm rot="5400000">
              <a:off x="3209080" y="1812045"/>
              <a:ext cx="77870" cy="498000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9" name="Straight Arrow Connector 198"/>
            <p:cNvCxnSpPr/>
            <p:nvPr/>
          </p:nvCxnSpPr>
          <p:spPr>
            <a:xfrm flipV="1">
              <a:off x="3090708" y="2061045"/>
              <a:ext cx="272545" cy="2691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2411431" y="2454798"/>
              <a:ext cx="0" cy="24446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3699007" y="4331426"/>
            <a:ext cx="0" cy="17634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357186" y="1862377"/>
            <a:ext cx="100861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5152670" y="2318546"/>
            <a:ext cx="867129" cy="338365"/>
          </a:xfrm>
          <a:prstGeom prst="rect">
            <a:avLst/>
          </a:prstGeom>
          <a:gradFill>
            <a:gsLst>
              <a:gs pos="18000">
                <a:srgbClr val="214E16"/>
              </a:gs>
              <a:gs pos="50000">
                <a:srgbClr val="59BC54"/>
              </a:gs>
              <a:gs pos="81000">
                <a:srgbClr val="214E16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5152671" y="2328635"/>
            <a:ext cx="867129" cy="3383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n 194"/>
          <p:cNvSpPr/>
          <p:nvPr/>
        </p:nvSpPr>
        <p:spPr>
          <a:xfrm>
            <a:off x="2945006" y="2015069"/>
            <a:ext cx="84449" cy="575361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Flowchart: Merge 4"/>
          <p:cNvSpPr/>
          <p:nvPr/>
        </p:nvSpPr>
        <p:spPr>
          <a:xfrm>
            <a:off x="1828800" y="2698603"/>
            <a:ext cx="381000" cy="349397"/>
          </a:xfrm>
          <a:prstGeom prst="flowChartMerge">
            <a:avLst/>
          </a:prstGeom>
          <a:gradFill>
            <a:gsLst>
              <a:gs pos="15000">
                <a:schemeClr val="accent6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88000">
                <a:schemeClr val="accent6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6"/>
          <p:cNvSpPr/>
          <p:nvPr/>
        </p:nvSpPr>
        <p:spPr>
          <a:xfrm>
            <a:off x="1812259" y="1752600"/>
            <a:ext cx="402287" cy="946667"/>
          </a:xfrm>
          <a:prstGeom prst="round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49000">
                <a:schemeClr val="accent2">
                  <a:lumMod val="75000"/>
                </a:schemeClr>
              </a:gs>
              <a:gs pos="83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an 193"/>
          <p:cNvSpPr/>
          <p:nvPr/>
        </p:nvSpPr>
        <p:spPr>
          <a:xfrm rot="5400000">
            <a:off x="1719572" y="1852272"/>
            <a:ext cx="76864" cy="229924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Can 193"/>
          <p:cNvSpPr/>
          <p:nvPr/>
        </p:nvSpPr>
        <p:spPr>
          <a:xfrm rot="5400000">
            <a:off x="1763533" y="2477921"/>
            <a:ext cx="97159" cy="233362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33800" y="2895600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+ 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416672" y="4216466"/>
            <a:ext cx="0" cy="5632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2188072" y="3938745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dirty="0"/>
          </a:p>
        </p:txBody>
      </p:sp>
      <p:cxnSp>
        <p:nvCxnSpPr>
          <p:cNvPr id="6" name="Elbow Connector 5"/>
          <p:cNvCxnSpPr>
            <a:stCxn id="161" idx="2"/>
            <a:endCxn id="154" idx="0"/>
          </p:cNvCxnSpPr>
          <p:nvPr/>
        </p:nvCxnSpPr>
        <p:spPr>
          <a:xfrm rot="5400000">
            <a:off x="2992160" y="2659938"/>
            <a:ext cx="735368" cy="1822246"/>
          </a:xfrm>
          <a:prstGeom prst="bentConnector3">
            <a:avLst>
              <a:gd name="adj1" fmla="val 75838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ight Arrow 162"/>
          <p:cNvSpPr/>
          <p:nvPr/>
        </p:nvSpPr>
        <p:spPr>
          <a:xfrm>
            <a:off x="825296" y="2916444"/>
            <a:ext cx="347883" cy="6649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Coal-biomass IGCC power plant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5693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en-US" dirty="0" smtClean="0"/>
              <a:t>Analysis for coal &amp; biomass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7098477"/>
              </p:ext>
            </p:extLst>
          </p:nvPr>
        </p:nvGraphicFramePr>
        <p:xfrm>
          <a:off x="457200" y="1600200"/>
          <a:ext cx="8077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2512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Coal (Pitt 8#)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Wood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(Pine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Tree)</a:t>
                      </a:r>
                    </a:p>
                  </a:txBody>
                  <a:tcPr marL="9525" marR="9525" marT="9525" marB="0" anchor="b"/>
                </a:tc>
              </a:tr>
              <a:tr h="325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Proximate Analysis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Carbon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0.16652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Volatile Matter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0.70196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0.05152</a:t>
                      </a:r>
                    </a:p>
                  </a:txBody>
                  <a:tcPr marL="9525" marR="9525" marT="9525" marB="0" anchor="b"/>
                </a:tc>
              </a:tr>
              <a:tr h="325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Ultimate analysis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0.528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Oxygen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0.392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0.057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Nitrogen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0.022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Sulphur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0.0009</a:t>
                      </a: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0.056</a:t>
                      </a:r>
                    </a:p>
                  </a:txBody>
                  <a:tcPr marL="9525" marR="9525" marT="9525" marB="0" anchor="b"/>
                </a:tc>
              </a:tr>
              <a:tr h="325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Heating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vlaue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(KJ/Kg)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16365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58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255792" y="505528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Feedstock 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gasifier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036"/>
          <p:cNvGrpSpPr/>
          <p:nvPr/>
        </p:nvGrpSpPr>
        <p:grpSpPr>
          <a:xfrm>
            <a:off x="0" y="1285861"/>
            <a:ext cx="7577774" cy="4876159"/>
            <a:chOff x="53977" y="1285861"/>
            <a:chExt cx="7577806" cy="4876159"/>
          </a:xfrm>
        </p:grpSpPr>
        <p:sp>
          <p:nvSpPr>
            <p:cNvPr id="117" name="Can 116"/>
            <p:cNvSpPr/>
            <p:nvPr/>
          </p:nvSpPr>
          <p:spPr>
            <a:xfrm rot="5400000">
              <a:off x="2233404" y="1822212"/>
              <a:ext cx="83905" cy="272149"/>
            </a:xfrm>
            <a:prstGeom prst="can">
              <a:avLst/>
            </a:prstGeom>
            <a:gradFill flip="none" rotWithShape="1">
              <a:gsLst>
                <a:gs pos="47000">
                  <a:srgbClr val="C00000"/>
                </a:gs>
                <a:gs pos="54000">
                  <a:srgbClr val="FF0000"/>
                </a:gs>
                <a:gs pos="62000">
                  <a:srgbClr val="C00000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061"/>
            <p:cNvGrpSpPr/>
            <p:nvPr/>
          </p:nvGrpSpPr>
          <p:grpSpPr>
            <a:xfrm>
              <a:off x="1458788" y="5278335"/>
              <a:ext cx="273930" cy="150814"/>
              <a:chOff x="750122" y="6602680"/>
              <a:chExt cx="265385" cy="102920"/>
            </a:xfrm>
            <a:solidFill>
              <a:srgbClr val="9966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850243" y="6602680"/>
                <a:ext cx="100940" cy="102919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055" name="Straight Connector 2054"/>
              <p:cNvCxnSpPr/>
              <p:nvPr/>
            </p:nvCxnSpPr>
            <p:spPr>
              <a:xfrm>
                <a:off x="750122" y="6705600"/>
                <a:ext cx="26538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Can 55"/>
            <p:cNvSpPr/>
            <p:nvPr/>
          </p:nvSpPr>
          <p:spPr>
            <a:xfrm rot="5400000">
              <a:off x="1916044" y="4820453"/>
              <a:ext cx="69405" cy="364515"/>
            </a:xfrm>
            <a:prstGeom prst="can">
              <a:avLst/>
            </a:prstGeom>
            <a:solidFill>
              <a:srgbClr val="2745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n 19"/>
            <p:cNvSpPr/>
            <p:nvPr/>
          </p:nvSpPr>
          <p:spPr>
            <a:xfrm rot="5400000">
              <a:off x="1916040" y="4616512"/>
              <a:ext cx="71393" cy="366494"/>
            </a:xfrm>
            <a:prstGeom prst="can">
              <a:avLst/>
            </a:prstGeom>
            <a:solidFill>
              <a:srgbClr val="274517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146102" y="1752600"/>
              <a:ext cx="622387" cy="3525736"/>
            </a:xfrm>
            <a:prstGeom prst="roundRect">
              <a:avLst/>
            </a:prstGeom>
            <a:gradFill flip="none" rotWithShape="1">
              <a:gsLst>
                <a:gs pos="18000">
                  <a:srgbClr val="2C4D0B">
                    <a:alpha val="74902"/>
                  </a:srgbClr>
                </a:gs>
                <a:gs pos="50000">
                  <a:srgbClr val="88D620"/>
                </a:gs>
                <a:gs pos="81000">
                  <a:srgbClr val="274517"/>
                </a:gs>
              </a:gsLst>
              <a:lin ang="0" scaled="0"/>
              <a:tileRect/>
            </a:gradFill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54354" y="4567238"/>
              <a:ext cx="772125" cy="361960"/>
            </a:xfrm>
            <a:prstGeom prst="roundRect">
              <a:avLst/>
            </a:prstGeom>
            <a:gradFill>
              <a:gsLst>
                <a:gs pos="18000">
                  <a:srgbClr val="27570D"/>
                </a:gs>
                <a:gs pos="50000">
                  <a:srgbClr val="88D620"/>
                </a:gs>
                <a:gs pos="81000">
                  <a:srgbClr val="345616"/>
                </a:gs>
              </a:gsLst>
              <a:lin ang="0" scaled="0"/>
            </a:gra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ITM</a:t>
              </a:r>
            </a:p>
          </p:txBody>
        </p:sp>
        <p:sp>
          <p:nvSpPr>
            <p:cNvPr id="2063" name="Teardrop 2062"/>
            <p:cNvSpPr/>
            <p:nvPr/>
          </p:nvSpPr>
          <p:spPr>
            <a:xfrm rot="18900000">
              <a:off x="1235264" y="4058430"/>
              <a:ext cx="347577" cy="340458"/>
            </a:xfrm>
            <a:prstGeom prst="teardrop">
              <a:avLst>
                <a:gd name="adj" fmla="val 162446"/>
              </a:avLst>
            </a:prstGeom>
            <a:gradFill flip="none" rotWithShape="1">
              <a:gsLst>
                <a:gs pos="40000">
                  <a:srgbClr val="FFFF00"/>
                </a:gs>
                <a:gs pos="86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72" name="Straight Arrow Connector 2071"/>
            <p:cNvCxnSpPr/>
            <p:nvPr/>
          </p:nvCxnSpPr>
          <p:spPr>
            <a:xfrm>
              <a:off x="1597911" y="4905458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453428" y="4927230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297069" y="4913374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1633537" y="4704483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522726" y="4727475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381802" y="4728383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252537" y="4727401"/>
              <a:ext cx="0" cy="191832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Arrow Connector 2074"/>
            <p:cNvCxnSpPr/>
            <p:nvPr/>
          </p:nvCxnSpPr>
          <p:spPr>
            <a:xfrm flipV="1">
              <a:off x="1184935" y="3747340"/>
              <a:ext cx="73569" cy="18475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1520721" y="3771048"/>
              <a:ext cx="126678" cy="1825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486048" y="3277016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329690" y="327503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1586036" y="320337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1252537" y="3221850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509681" y="2656853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1353323" y="2654874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1609669" y="2517577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276170" y="2536050"/>
              <a:ext cx="11934" cy="241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201745" y="2148504"/>
              <a:ext cx="148849" cy="2841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1396700" y="2030611"/>
              <a:ext cx="141581" cy="20732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1536987" y="2008456"/>
              <a:ext cx="127517" cy="18304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56" idx="1"/>
            </p:cNvCxnSpPr>
            <p:nvPr/>
          </p:nvCxnSpPr>
          <p:spPr>
            <a:xfrm rot="10800000" flipV="1">
              <a:off x="2133005" y="5000635"/>
              <a:ext cx="992807" cy="2075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3" name="Rectangle 2072"/>
            <p:cNvSpPr/>
            <p:nvPr/>
          </p:nvSpPr>
          <p:spPr>
            <a:xfrm>
              <a:off x="7190432" y="2482793"/>
              <a:ext cx="439698" cy="1408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192085" y="3160339"/>
              <a:ext cx="439698" cy="1408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977" y="1285861"/>
              <a:ext cx="3714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Arial" pitchFamily="34" charset="0"/>
                  <a:cs typeface="Arial" pitchFamily="34" charset="0"/>
                </a:rPr>
                <a:t>circulating fluidized-bed </a:t>
              </a:r>
              <a:r>
                <a:rPr lang="en-US" altLang="zh-CN" sz="1600" b="1" dirty="0" err="1">
                  <a:latin typeface="Arial" pitchFamily="34" charset="0"/>
                  <a:cs typeface="Arial" pitchFamily="34" charset="0"/>
                </a:rPr>
                <a:t>gasifier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Arrow Connector 72"/>
            <p:cNvCxnSpPr>
              <a:stCxn id="23" idx="2"/>
            </p:cNvCxnSpPr>
            <p:nvPr/>
          </p:nvCxnSpPr>
          <p:spPr>
            <a:xfrm flipH="1">
              <a:off x="1611835" y="5429148"/>
              <a:ext cx="2392" cy="21994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054109" y="4422577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Solids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89981" y="2895600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Gases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92209" y="5638800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Marketable 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solid byproducts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331098" y="5072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Steam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625723" y="4484137"/>
              <a:ext cx="428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4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3" name="Straight Arrow Connector 202"/>
            <p:cNvCxnSpPr>
              <a:endCxn id="20" idx="1"/>
            </p:cNvCxnSpPr>
            <p:nvPr/>
          </p:nvCxnSpPr>
          <p:spPr>
            <a:xfrm rot="10800000" flipV="1">
              <a:off x="2134984" y="4786322"/>
              <a:ext cx="919370" cy="1343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1029"/>
            <p:cNvGrpSpPr/>
            <p:nvPr/>
          </p:nvGrpSpPr>
          <p:grpSpPr>
            <a:xfrm>
              <a:off x="53977" y="2357844"/>
              <a:ext cx="1101907" cy="1618042"/>
              <a:chOff x="53977" y="2507267"/>
              <a:chExt cx="1101907" cy="1618042"/>
            </a:xfrm>
          </p:grpSpPr>
          <p:sp>
            <p:nvSpPr>
              <p:cNvPr id="1025" name="Oval 1024"/>
              <p:cNvSpPr/>
              <p:nvPr/>
            </p:nvSpPr>
            <p:spPr>
              <a:xfrm>
                <a:off x="53977" y="2507267"/>
                <a:ext cx="1101907" cy="1101907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55760" y="3340639"/>
                <a:ext cx="784670" cy="784670"/>
              </a:xfrm>
              <a:prstGeom prst="ellipse">
                <a:avLst/>
              </a:prstGeom>
              <a:solidFill>
                <a:srgbClr val="88D62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204032" y="3578423"/>
                <a:ext cx="872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Biomass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83693" y="2914130"/>
                <a:ext cx="553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Coal</a:t>
                </a:r>
              </a:p>
            </p:txBody>
          </p:sp>
        </p:grpSp>
        <p:sp>
          <p:nvSpPr>
            <p:cNvPr id="192" name="Rounded Rectangle 191"/>
            <p:cNvSpPr/>
            <p:nvPr/>
          </p:nvSpPr>
          <p:spPr>
            <a:xfrm>
              <a:off x="2411409" y="1785926"/>
              <a:ext cx="1240407" cy="518917"/>
            </a:xfrm>
            <a:prstGeom prst="roundRect">
              <a:avLst/>
            </a:prstGeom>
            <a:gradFill flip="none" rotWithShape="1">
              <a:gsLst>
                <a:gs pos="15000">
                  <a:srgbClr val="C00000"/>
                </a:gs>
                <a:gs pos="49000">
                  <a:srgbClr val="FF0000"/>
                </a:gs>
                <a:gs pos="83000">
                  <a:srgbClr val="C00000"/>
                </a:gs>
              </a:gsLst>
              <a:lin ang="0" scaled="0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Water-gas shift reactor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5560-B2D7-4B7F-A924-9C47AEC972D8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Flowchart: Merge 4"/>
          <p:cNvSpPr/>
          <p:nvPr/>
        </p:nvSpPr>
        <p:spPr>
          <a:xfrm>
            <a:off x="1827811" y="2743200"/>
            <a:ext cx="381000" cy="349397"/>
          </a:xfrm>
          <a:prstGeom prst="flowChartMerge">
            <a:avLst/>
          </a:prstGeom>
          <a:gradFill>
            <a:gsLst>
              <a:gs pos="15000">
                <a:schemeClr val="accent6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88000">
                <a:schemeClr val="accent6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6"/>
          <p:cNvSpPr/>
          <p:nvPr/>
        </p:nvSpPr>
        <p:spPr>
          <a:xfrm>
            <a:off x="1812259" y="1752600"/>
            <a:ext cx="402287" cy="1025174"/>
          </a:xfrm>
          <a:prstGeom prst="roundRect">
            <a:avLst/>
          </a:prstGeom>
          <a:gradFill flip="none" rotWithShape="1">
            <a:gsLst>
              <a:gs pos="15000">
                <a:schemeClr val="accent6">
                  <a:lumMod val="50000"/>
                </a:schemeClr>
              </a:gs>
              <a:gs pos="49000">
                <a:schemeClr val="accent2">
                  <a:lumMod val="75000"/>
                </a:schemeClr>
              </a:gs>
              <a:gs pos="83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an 193"/>
          <p:cNvSpPr/>
          <p:nvPr/>
        </p:nvSpPr>
        <p:spPr>
          <a:xfrm rot="5400000">
            <a:off x="1719572" y="1852272"/>
            <a:ext cx="76864" cy="229924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Can 193"/>
          <p:cNvSpPr/>
          <p:nvPr/>
        </p:nvSpPr>
        <p:spPr>
          <a:xfrm rot="5400000">
            <a:off x="1763533" y="2477921"/>
            <a:ext cx="97159" cy="233362"/>
          </a:xfrm>
          <a:prstGeom prst="can">
            <a:avLst/>
          </a:prstGeom>
          <a:gradFill flip="none" rotWithShape="1">
            <a:gsLst>
              <a:gs pos="47000">
                <a:srgbClr val="C00000"/>
              </a:gs>
              <a:gs pos="54000">
                <a:srgbClr val="FF0000"/>
              </a:gs>
              <a:gs pos="62000">
                <a:srgbClr val="C00000"/>
              </a:gs>
            </a:gsLst>
            <a:lin ang="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内容占位符 2"/>
          <p:cNvSpPr>
            <a:spLocks noGrp="1"/>
          </p:cNvSpPr>
          <p:nvPr>
            <p:ph idx="1"/>
          </p:nvPr>
        </p:nvSpPr>
        <p:spPr>
          <a:xfrm>
            <a:off x="3571868" y="857256"/>
            <a:ext cx="5572132" cy="571501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Biomass co-gasification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Competitive price compare to coal.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Biomass can increase the gasification efficiency as well as reduce the CO2 emission.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Circulating fluidized-bed </a:t>
            </a:r>
            <a:r>
              <a:rPr lang="en-US" altLang="zh-CN" dirty="0" err="1" smtClean="0">
                <a:solidFill>
                  <a:srgbClr val="0070C0"/>
                </a:solidFill>
              </a:rPr>
              <a:t>gasifier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Can accept a variety of feeds, in different shapes and densities. 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Investment fit for small or mid-sized power plants. 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>
                <a:solidFill>
                  <a:srgbClr val="0070C0"/>
                </a:solidFill>
              </a:rPr>
              <a:t>O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/CO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dirty="0" smtClean="0">
                <a:solidFill>
                  <a:srgbClr val="0070C0"/>
                </a:solidFill>
              </a:rPr>
              <a:t> as oxidant gas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increase coal conversion ratio.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Increase gasification efficiency.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Decrease the consumption for Oxygen(6ton/MW per day).</a:t>
            </a:r>
          </a:p>
        </p:txBody>
      </p:sp>
      <p:cxnSp>
        <p:nvCxnSpPr>
          <p:cNvPr id="59" name="Straight Connector 110"/>
          <p:cNvCxnSpPr/>
          <p:nvPr/>
        </p:nvCxnSpPr>
        <p:spPr>
          <a:xfrm flipH="1">
            <a:off x="2571736" y="4143380"/>
            <a:ext cx="1136" cy="64040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7422" y="378619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96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 Gasification with O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508104" y="6417526"/>
            <a:ext cx="3370304" cy="288032"/>
          </a:xfrm>
        </p:spPr>
        <p:txBody>
          <a:bodyPr/>
          <a:lstStyle/>
          <a:p>
            <a:pPr>
              <a:defRPr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Lian</a:t>
            </a:r>
            <a:r>
              <a:rPr lang="en-US" altLang="zh-CN" sz="1200" dirty="0" smtClean="0">
                <a:solidFill>
                  <a:schemeClr val="tx1"/>
                </a:solidFill>
              </a:rPr>
              <a:t> Zhang,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Energy&amp;Fuels</a:t>
            </a:r>
            <a:r>
              <a:rPr lang="en-US" altLang="zh-CN" sz="1200" dirty="0" smtClean="0">
                <a:solidFill>
                  <a:schemeClr val="tx1"/>
                </a:solidFill>
              </a:rPr>
              <a:t>, 2010, 4803-4811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5961"/>
          </a:xfrm>
        </p:spPr>
        <p:txBody>
          <a:bodyPr/>
          <a:lstStyle/>
          <a:p>
            <a:r>
              <a:rPr lang="en-US" sz="2400" dirty="0" smtClean="0"/>
              <a:t>Gasification with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can get better coal conversion rate than air only. But this result is not compared with Oxygen gasification.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1744"/>
            <a:ext cx="3971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" y="2571744"/>
            <a:ext cx="3962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786" y="564357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Coal conversion rate as a function of reaction distance for the temperature of 800℃ (a) and 1000℃ (b)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64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61936"/>
            <a:ext cx="8229600" cy="1066800"/>
          </a:xfrm>
        </p:spPr>
        <p:txBody>
          <a:bodyPr/>
          <a:lstStyle/>
          <a:p>
            <a:r>
              <a:rPr lang="en-US" altLang="zh-CN" dirty="0" smtClean="0"/>
              <a:t>Water-gas shift reaction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Water-gas shift reaction: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CO + H2O ←→ CO2 + H2</a:t>
            </a:r>
            <a:r>
              <a:rPr lang="en-US" sz="2400" i="1" dirty="0" smtClean="0">
                <a:solidFill>
                  <a:srgbClr val="0070C0"/>
                </a:solidFill>
              </a:rPr>
              <a:t>,  ΔH </a:t>
            </a:r>
            <a:r>
              <a:rPr lang="en-US" sz="2400" dirty="0" smtClean="0">
                <a:solidFill>
                  <a:srgbClr val="0070C0"/>
                </a:solidFill>
              </a:rPr>
              <a:t>= −41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>
                <a:solidFill>
                  <a:srgbClr val="0070C0"/>
                </a:solidFill>
              </a:rPr>
              <a:t>1kJmol</a:t>
            </a:r>
            <a:r>
              <a:rPr lang="en-US" sz="2400" baseline="30000" dirty="0" smtClean="0">
                <a:solidFill>
                  <a:srgbClr val="0070C0"/>
                </a:solidFill>
              </a:rPr>
              <a:t>−1</a:t>
            </a:r>
            <a:endParaRPr lang="zh-CN" altLang="en-US" sz="2400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In this reaction, higher CO conversions are favored at lower temperatures. </a:t>
            </a:r>
          </a:p>
          <a:p>
            <a:pPr lvl="1">
              <a:spcBef>
                <a:spcPts val="0"/>
              </a:spcBef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B0F0"/>
                </a:solidFill>
              </a:rPr>
              <a:t>Fe/Cr oxide catalysts </a:t>
            </a:r>
            <a:r>
              <a:rPr lang="en-US" sz="2400" dirty="0" smtClean="0">
                <a:solidFill>
                  <a:schemeClr val="tx1"/>
                </a:solidFill>
              </a:rPr>
              <a:t>are applied at a reactor inlet temperature of </a:t>
            </a:r>
            <a:r>
              <a:rPr lang="en-US" sz="2400" dirty="0" smtClean="0">
                <a:solidFill>
                  <a:srgbClr val="00B0F0"/>
                </a:solidFill>
              </a:rPr>
              <a:t>300–360◦C </a:t>
            </a:r>
            <a:r>
              <a:rPr lang="en-US" sz="2400" dirty="0" smtClean="0">
                <a:solidFill>
                  <a:schemeClr val="tx1"/>
                </a:solidFill>
              </a:rPr>
              <a:t>and a total pressure between 10 and 60 bar.</a:t>
            </a:r>
          </a:p>
          <a:p>
            <a:pPr lvl="1">
              <a:spcBef>
                <a:spcPts val="0"/>
              </a:spcBef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zh-CN" sz="2400" dirty="0" smtClean="0">
                <a:solidFill>
                  <a:schemeClr val="tx1"/>
                </a:solidFill>
              </a:rPr>
              <a:t>About 97% of CO is converted to CO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</a:rPr>
              <a:t> by this reaction. After pre-combustion CO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</a:rPr>
              <a:t> capture, mainly H</a:t>
            </a:r>
            <a:r>
              <a:rPr lang="en-US" altLang="zh-CN" sz="2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</a:rPr>
              <a:t> is left for combustion and steam is the final product.</a:t>
            </a:r>
          </a:p>
        </p:txBody>
      </p:sp>
    </p:spTree>
    <p:extLst>
      <p:ext uri="{BB962C8B-B14F-4D97-AF65-F5344CB8AC3E}">
        <p14:creationId xmlns:p14="http://schemas.microsoft.com/office/powerpoint/2010/main" xmlns="" val="917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6414</TotalTime>
  <Words>2908</Words>
  <Application>Microsoft Office PowerPoint</Application>
  <PresentationFormat>全屏显示(4:3)</PresentationFormat>
  <Paragraphs>821</Paragraphs>
  <Slides>48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0" baseType="lpstr">
      <vt:lpstr>Urban</vt:lpstr>
      <vt:lpstr>Graph</vt:lpstr>
      <vt:lpstr>Coal Conversion and        Utilization for Reducing C    CO2 Emission</vt:lpstr>
      <vt:lpstr>Problem statement</vt:lpstr>
      <vt:lpstr>幻灯片 3</vt:lpstr>
      <vt:lpstr>Why IGCC?</vt:lpstr>
      <vt:lpstr>Coal-biomass IGCC power plant</vt:lpstr>
      <vt:lpstr>Analysis for coal &amp; biomass</vt:lpstr>
      <vt:lpstr>幻灯片 7</vt:lpstr>
      <vt:lpstr> Gasification with O2/CO2</vt:lpstr>
      <vt:lpstr>Water-gas shift reaction</vt:lpstr>
      <vt:lpstr>Gasifier modeling</vt:lpstr>
      <vt:lpstr>Oxy-co-gasification modeling</vt:lpstr>
      <vt:lpstr>幻灯片 12</vt:lpstr>
      <vt:lpstr>幻灯片 13</vt:lpstr>
      <vt:lpstr>幻灯片 14</vt:lpstr>
      <vt:lpstr>幻灯片 15</vt:lpstr>
      <vt:lpstr>幻灯片 16</vt:lpstr>
      <vt:lpstr>Gas Separation- ITM (Ion Transport Membrane) Technology</vt:lpstr>
      <vt:lpstr>Goals for Oxygen supply</vt:lpstr>
      <vt:lpstr>Gas Separation</vt:lpstr>
      <vt:lpstr>Non-Cryogenic</vt:lpstr>
      <vt:lpstr>Candidates: ASU VS ITM</vt:lpstr>
      <vt:lpstr>How ITM works?</vt:lpstr>
      <vt:lpstr>Integrated: ITM + IGCC</vt:lpstr>
      <vt:lpstr>ITM Design- Membrane type</vt:lpstr>
      <vt:lpstr>ITM Structure</vt:lpstr>
      <vt:lpstr>Performance Analysis</vt:lpstr>
      <vt:lpstr>ITM-Design</vt:lpstr>
      <vt:lpstr>ITM-Design</vt:lpstr>
      <vt:lpstr>ITM- Design Parameters</vt:lpstr>
      <vt:lpstr>ITM- Design</vt:lpstr>
      <vt:lpstr>ITM – Economic Consideration</vt:lpstr>
      <vt:lpstr>ITM VS ASU in IGCC Power Plant</vt:lpstr>
      <vt:lpstr>ITM Economics and Concerns</vt:lpstr>
      <vt:lpstr>CO2 capture</vt:lpstr>
      <vt:lpstr>CO2 capture</vt:lpstr>
      <vt:lpstr>幻灯片 36</vt:lpstr>
      <vt:lpstr>幻灯片 37</vt:lpstr>
      <vt:lpstr>幻灯片 38</vt:lpstr>
      <vt:lpstr>幻灯片 39</vt:lpstr>
      <vt:lpstr>CO2 capture</vt:lpstr>
      <vt:lpstr>幻灯片 41</vt:lpstr>
      <vt:lpstr>幻灯片 42</vt:lpstr>
      <vt:lpstr>幻灯片 43</vt:lpstr>
      <vt:lpstr>CO2 capture</vt:lpstr>
      <vt:lpstr>幻灯片 45</vt:lpstr>
      <vt:lpstr>IGCC power plant parameters</vt:lpstr>
      <vt:lpstr>Economics analysis</vt:lpstr>
      <vt:lpstr>THANK YOU for your attention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Conversion and Utilization for Reducing CO2 Emission</dc:title>
  <dc:creator>Sukanya Thepwatee</dc:creator>
  <cp:lastModifiedBy>CHENXI SUN</cp:lastModifiedBy>
  <cp:revision>267</cp:revision>
  <dcterms:created xsi:type="dcterms:W3CDTF">2011-02-03T19:44:33Z</dcterms:created>
  <dcterms:modified xsi:type="dcterms:W3CDTF">2011-04-26T17:07:10Z</dcterms:modified>
</cp:coreProperties>
</file>