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  <p:sldMasterId id="2147483650" r:id="rId2"/>
    <p:sldMasterId id="2147483687" r:id="rId3"/>
  </p:sldMasterIdLst>
  <p:notesMasterIdLst>
    <p:notesMasterId r:id="rId48"/>
  </p:notesMasterIdLst>
  <p:sldIdLst>
    <p:sldId id="264" r:id="rId4"/>
    <p:sldId id="298" r:id="rId5"/>
    <p:sldId id="336" r:id="rId6"/>
    <p:sldId id="326" r:id="rId7"/>
    <p:sldId id="299" r:id="rId8"/>
    <p:sldId id="262" r:id="rId9"/>
    <p:sldId id="263" r:id="rId10"/>
    <p:sldId id="314" r:id="rId11"/>
    <p:sldId id="290" r:id="rId12"/>
    <p:sldId id="340" r:id="rId13"/>
    <p:sldId id="339" r:id="rId14"/>
    <p:sldId id="338" r:id="rId15"/>
    <p:sldId id="369" r:id="rId16"/>
    <p:sldId id="341" r:id="rId17"/>
    <p:sldId id="335" r:id="rId18"/>
    <p:sldId id="315" r:id="rId19"/>
    <p:sldId id="291" r:id="rId20"/>
    <p:sldId id="337" r:id="rId21"/>
    <p:sldId id="265" r:id="rId22"/>
    <p:sldId id="309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4" r:id="rId32"/>
    <p:sldId id="355" r:id="rId33"/>
    <p:sldId id="370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368" r:id="rId4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CC99"/>
    <a:srgbClr val="FFCCCC"/>
    <a:srgbClr val="CCFFCC"/>
    <a:srgbClr val="CC0000"/>
    <a:srgbClr val="CCFFFF"/>
    <a:srgbClr val="FF99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066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74" tIns="47837" rIns="95674" bIns="47837" numCol="1" anchor="t" anchorCtr="0" compatLnSpc="1">
            <a:prstTxWarp prst="textNoShape">
              <a:avLst/>
            </a:prstTxWarp>
          </a:bodyPr>
          <a:lstStyle>
            <a:lvl1pPr defTabSz="95726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74" tIns="47837" rIns="95674" bIns="47837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74" tIns="47837" rIns="95674" bIns="478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74" tIns="47837" rIns="95674" bIns="47837" numCol="1" anchor="b" anchorCtr="0" compatLnSpc="1">
            <a:prstTxWarp prst="textNoShape">
              <a:avLst/>
            </a:prstTxWarp>
          </a:bodyPr>
          <a:lstStyle>
            <a:lvl1pPr defTabSz="95726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74" tIns="47837" rIns="95674" bIns="47837" numCol="1" anchor="b" anchorCtr="0" compatLnSpc="1">
            <a:prstTxWarp prst="textNoShape">
              <a:avLst/>
            </a:prstTxWarp>
          </a:bodyPr>
          <a:lstStyle>
            <a:lvl1pPr algn="r" defTabSz="957263">
              <a:defRPr sz="1300"/>
            </a:lvl1pPr>
          </a:lstStyle>
          <a:p>
            <a:pPr>
              <a:defRPr/>
            </a:pPr>
            <a:fld id="{60513F74-F1F8-4C54-8813-7CBD66942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4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EEA79-4449-4ED3-995C-E7A3D9EFE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4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19B21-A884-486A-AE3C-E12317404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5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94D65-7D3F-42D4-8694-2E62A32A3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0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A9A8C-1701-496B-BBDD-FADC512EB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92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77A06-5B0D-4EFA-B8FA-F08B54E06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23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90FE3-3DB7-4443-B6DF-B8F169385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96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6DE2E-DD35-459C-B055-1493A9261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48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C37AC-C035-40CA-80D0-B109D2364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62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853B-F3CB-426F-A71A-54C1D0E3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80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68D39-2F3D-4455-B515-871FD0555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79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94726-1DD5-423C-AB93-EC87A4E17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3D04E-F219-45D1-B42F-579F47CC1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56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2336A-02B7-431C-BB52-72CB0E39F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73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4B50-B043-46A1-B402-6EA9CC07A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48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F69F2-283F-4726-A5F4-15299EFCE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66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BF6C5-6CC5-447A-AC39-64D7A0B29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53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66B1C-8807-4B63-A2C2-4D02B4DB8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3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C886C-77FC-4AFF-A34F-7D15BF0EE2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27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E1A74-B215-49F7-AAD3-0A28176A50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17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DECB4-EA3D-4987-93CA-4CFDE5E9F5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52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C75DD-344D-4269-AE16-4C0B8BCEF9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05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5F34B-5F80-4A67-B929-6C10B51D9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7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3A43C-2EF3-48B3-A2B5-9DF0E43CF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79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19C63-17A1-47DD-8464-D90394CB0B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155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8B1A9-C454-4FB9-98AD-489CD385FD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06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C293E-BF94-4054-98E3-608886168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535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CF44E-8204-43EA-94A4-A2B3F66D65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95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091D8-0BEC-4AD3-8DD3-F3E6905C8F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2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5751B-7739-4952-B898-71DDABBC0F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07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F5EEF-FEAC-41C4-9A4B-FA2B0D7794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22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F6D91-34F7-41F6-A751-58E8746729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6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D1EC9-FA0C-4A28-90A4-75C170226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02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68CC4-A4CF-4BB4-BA2C-A36E648E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3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23A69-62E0-4BE4-BFD9-2C0F44120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7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C772C-F6C7-4B61-9197-E25322522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05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7A528-49D1-469E-9512-56D734975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2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E376D-9D45-4986-BE4C-26FE2C05F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09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83E5F6F-BC97-49A4-B73B-057F213D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66C38A0-9211-4A02-8C26-2D2E40198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7C5A4B47-D9AE-41A3-B6B6-8D14B7F95978}" type="slidenum">
              <a:rPr lang="en-US">
                <a:solidFill>
                  <a:srgbClr val="000000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46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crippsco2.ucsd.ed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mprnews.org/updraft/2015/01/noaa-and-nasa-about-to-call-2014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33400"/>
            <a:ext cx="52578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66725" y="609600"/>
            <a:ext cx="257314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FF99"/>
                </a:solidFill>
                <a:latin typeface="Arial" charset="0"/>
              </a:rPr>
              <a:t>Earth </a:t>
            </a:r>
            <a:r>
              <a:rPr lang="en-US" altLang="en-US" sz="3600" b="1" dirty="0" smtClean="0">
                <a:solidFill>
                  <a:srgbClr val="FFFF99"/>
                </a:solidFill>
                <a:latin typeface="Arial" charset="0"/>
              </a:rPr>
              <a:t>202</a:t>
            </a:r>
            <a:endParaRPr lang="en-US" altLang="en-US" sz="3600" b="1" dirty="0">
              <a:solidFill>
                <a:srgbClr val="FFFF99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FF99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FF99"/>
                </a:solidFill>
                <a:latin typeface="Arial" charset="0"/>
              </a:rPr>
              <a:t>Chapter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 smtClean="0">
              <a:solidFill>
                <a:srgbClr val="FFFF99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</a:rPr>
              <a:t>Introduction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</a:rPr>
              <a:t>To Global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</a:rPr>
              <a:t>Change</a:t>
            </a:r>
            <a:endParaRPr lang="en-US" altLang="en-US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CO</a:t>
            </a:r>
            <a:r>
              <a:rPr lang="en-US" altLang="en-US" baseline="-25000" smtClean="0">
                <a:solidFill>
                  <a:srgbClr val="FFFF00"/>
                </a:solidFill>
              </a:rPr>
              <a:t>2</a:t>
            </a:r>
            <a:r>
              <a:rPr lang="en-US" altLang="en-US" smtClean="0">
                <a:solidFill>
                  <a:srgbClr val="FFFF00"/>
                </a:solidFill>
              </a:rPr>
              <a:t> mass units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Mass measured in metric tons of carbon (not including the O</a:t>
            </a:r>
            <a:r>
              <a:rPr lang="en-US" alt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altLang="en-US" dirty="0" smtClean="0">
                <a:solidFill>
                  <a:schemeClr val="bg1"/>
                </a:solidFill>
              </a:rPr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 smtClean="0">
                <a:solidFill>
                  <a:schemeClr val="bg1"/>
                </a:solidFill>
              </a:rPr>
              <a:t>1 metric ton = </a:t>
            </a:r>
            <a:r>
              <a:rPr lang="en-US" altLang="en-US" dirty="0" smtClean="0">
                <a:solidFill>
                  <a:srgbClr val="FFCC99"/>
                </a:solidFill>
              </a:rPr>
              <a:t>??? </a:t>
            </a:r>
            <a:r>
              <a:rPr lang="en-US" altLang="en-US" dirty="0" err="1" smtClean="0">
                <a:solidFill>
                  <a:srgbClr val="FFCC99"/>
                </a:solidFill>
              </a:rPr>
              <a:t>lbs</a:t>
            </a:r>
            <a:endParaRPr lang="en-US" altLang="en-US" dirty="0" smtClean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8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CO</a:t>
            </a:r>
            <a:r>
              <a:rPr lang="en-US" altLang="en-US" baseline="-25000" smtClean="0">
                <a:solidFill>
                  <a:srgbClr val="FFFF00"/>
                </a:solidFill>
              </a:rPr>
              <a:t>2</a:t>
            </a:r>
            <a:r>
              <a:rPr lang="en-US" altLang="en-US" smtClean="0">
                <a:solidFill>
                  <a:srgbClr val="FFFF00"/>
                </a:solidFill>
              </a:rPr>
              <a:t> mass units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Mass measured in metric tons of carbon (not including the O</a:t>
            </a:r>
            <a:r>
              <a:rPr lang="en-US" alt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altLang="en-US" dirty="0" smtClean="0">
                <a:solidFill>
                  <a:schemeClr val="bg1"/>
                </a:solidFill>
              </a:rPr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 smtClean="0">
                <a:solidFill>
                  <a:schemeClr val="bg1"/>
                </a:solidFill>
              </a:rPr>
              <a:t>1 metric ton = 1000 kg = 2200 </a:t>
            </a:r>
            <a:r>
              <a:rPr lang="en-US" altLang="en-US" dirty="0" err="1" smtClean="0">
                <a:solidFill>
                  <a:schemeClr val="bg1"/>
                </a:solidFill>
              </a:rPr>
              <a:t>lbs</a:t>
            </a:r>
            <a:endParaRPr lang="en-US" altLang="en-US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altLang="en-US" dirty="0" smtClean="0">
                <a:solidFill>
                  <a:schemeClr val="bg1"/>
                </a:solidFill>
              </a:rPr>
              <a:t>1 Mt = 1 megaton = 10</a:t>
            </a:r>
            <a:r>
              <a:rPr lang="en-US" altLang="en-US" baseline="30000" dirty="0" smtClean="0">
                <a:solidFill>
                  <a:schemeClr val="bg1"/>
                </a:solidFill>
              </a:rPr>
              <a:t>6</a:t>
            </a:r>
            <a:r>
              <a:rPr lang="en-US" altLang="en-US" dirty="0" smtClean="0">
                <a:solidFill>
                  <a:schemeClr val="bg1"/>
                </a:solidFill>
              </a:rPr>
              <a:t> tons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 smtClean="0">
                <a:solidFill>
                  <a:schemeClr val="bg1"/>
                </a:solidFill>
              </a:rPr>
              <a:t>1 Gt = 1 </a:t>
            </a:r>
            <a:r>
              <a:rPr lang="en-US" altLang="en-US" dirty="0" err="1" smtClean="0">
                <a:solidFill>
                  <a:schemeClr val="bg1"/>
                </a:solidFill>
              </a:rPr>
              <a:t>gigaton</a:t>
            </a:r>
            <a:r>
              <a:rPr lang="en-US" altLang="en-US" dirty="0" smtClean="0">
                <a:solidFill>
                  <a:schemeClr val="bg1"/>
                </a:solidFill>
              </a:rPr>
              <a:t> = 10</a:t>
            </a:r>
            <a:r>
              <a:rPr lang="en-US" altLang="en-US" baseline="30000" dirty="0" smtClean="0">
                <a:solidFill>
                  <a:schemeClr val="bg1"/>
                </a:solidFill>
              </a:rPr>
              <a:t>9</a:t>
            </a:r>
            <a:r>
              <a:rPr lang="en-US" altLang="en-US" dirty="0" smtClean="0">
                <a:solidFill>
                  <a:schemeClr val="bg1"/>
                </a:solidFill>
              </a:rPr>
              <a:t> tons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Global CO</a:t>
            </a:r>
            <a:r>
              <a:rPr lang="en-US" altLang="en-US" baseline="-25000" smtClean="0">
                <a:solidFill>
                  <a:srgbClr val="FFFF00"/>
                </a:solidFill>
              </a:rPr>
              <a:t>2</a:t>
            </a:r>
            <a:r>
              <a:rPr lang="en-US" altLang="en-US" smtClean="0">
                <a:solidFill>
                  <a:srgbClr val="FFFF00"/>
                </a:solidFill>
              </a:rPr>
              <a:t> emissions</a:t>
            </a:r>
            <a:endParaRPr lang="en-US" altLang="en-US" smtClean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00200"/>
            <a:ext cx="7772400" cy="3763963"/>
          </a:xfrm>
          <a:noFill/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457200" y="5410200"/>
            <a:ext cx="7004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This graph is not as pretty but is slightly more up-to-date</a:t>
            </a:r>
          </a:p>
          <a:p>
            <a:pPr>
              <a:buFont typeface="Arial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Total </a:t>
            </a:r>
            <a:r>
              <a:rPr lang="en-US" altLang="en-US" sz="2000" dirty="0" smtClean="0">
                <a:solidFill>
                  <a:schemeClr val="bg1"/>
                </a:solidFill>
              </a:rPr>
              <a:t>fossil fuel CO</a:t>
            </a:r>
            <a:r>
              <a:rPr lang="en-US" altLang="en-US" sz="2000" baseline="-25000" dirty="0" smtClean="0">
                <a:solidFill>
                  <a:schemeClr val="bg1"/>
                </a:solidFill>
              </a:rPr>
              <a:t>2</a:t>
            </a:r>
            <a:r>
              <a:rPr lang="en-US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en-US" sz="2000" dirty="0">
                <a:solidFill>
                  <a:schemeClr val="bg1"/>
                </a:solidFill>
              </a:rPr>
              <a:t>emissions </a:t>
            </a:r>
            <a:r>
              <a:rPr lang="en-US" altLang="en-US" sz="2000" dirty="0">
                <a:solidFill>
                  <a:srgbClr val="FFCC99"/>
                </a:solidFill>
                <a:sym typeface="Symbol" pitchFamily="18" charset="2"/>
              </a:rPr>
              <a:t> 9.5 Gt(C)/</a:t>
            </a:r>
            <a:r>
              <a:rPr lang="en-US" altLang="en-US" sz="2000" dirty="0" err="1">
                <a:solidFill>
                  <a:srgbClr val="FFCC99"/>
                </a:solidFill>
                <a:sym typeface="Symbol" pitchFamily="18" charset="2"/>
              </a:rPr>
              <a:t>yr</a:t>
            </a:r>
            <a:r>
              <a:rPr lang="en-US" altLang="en-US" sz="2000" dirty="0">
                <a:solidFill>
                  <a:srgbClr val="FFCC99"/>
                </a:solidFill>
                <a:sym typeface="Symbol" pitchFamily="18" charset="2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sym typeface="Symbol" pitchFamily="18" charset="2"/>
              </a:rPr>
              <a:t>in 2010</a:t>
            </a:r>
          </a:p>
          <a:p>
            <a:pPr>
              <a:buFont typeface="Arial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sym typeface="Symbol" pitchFamily="18" charset="2"/>
              </a:rPr>
              <a:t>1 </a:t>
            </a:r>
            <a:r>
              <a:rPr lang="en-US" altLang="en-US" sz="2000" dirty="0" err="1">
                <a:solidFill>
                  <a:schemeClr val="bg1"/>
                </a:solidFill>
                <a:sym typeface="Symbol" pitchFamily="18" charset="2"/>
              </a:rPr>
              <a:t>PgC</a:t>
            </a:r>
            <a:r>
              <a:rPr lang="en-US" altLang="en-US" sz="2000" dirty="0">
                <a:solidFill>
                  <a:schemeClr val="bg1"/>
                </a:solidFill>
                <a:sym typeface="Symbol" pitchFamily="18" charset="2"/>
              </a:rPr>
              <a:t> (</a:t>
            </a:r>
            <a:r>
              <a:rPr lang="en-US" altLang="en-US" sz="2000" dirty="0" err="1">
                <a:solidFill>
                  <a:schemeClr val="bg1"/>
                </a:solidFill>
                <a:sym typeface="Symbol" pitchFamily="18" charset="2"/>
              </a:rPr>
              <a:t>picogram</a:t>
            </a:r>
            <a:r>
              <a:rPr lang="en-US" altLang="en-US" sz="2000" dirty="0">
                <a:solidFill>
                  <a:schemeClr val="bg1"/>
                </a:solidFill>
                <a:sym typeface="Symbol" pitchFamily="18" charset="2"/>
              </a:rPr>
              <a:t> carbon) = 10</a:t>
            </a:r>
            <a:r>
              <a:rPr lang="en-US" altLang="en-US" sz="2000" baseline="30000" dirty="0">
                <a:solidFill>
                  <a:schemeClr val="bg1"/>
                </a:solidFill>
                <a:sym typeface="Symbol" pitchFamily="18" charset="2"/>
              </a:rPr>
              <a:t>15</a:t>
            </a:r>
            <a:r>
              <a:rPr lang="en-US" altLang="en-US" sz="2000" dirty="0">
                <a:solidFill>
                  <a:schemeClr val="bg1"/>
                </a:solidFill>
                <a:sym typeface="Symbol" pitchFamily="18" charset="2"/>
              </a:rPr>
              <a:t> g(C) = 1Gt(C) 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4572000" y="6400800"/>
            <a:ext cx="4706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altLang="en-US" sz="1800">
                <a:solidFill>
                  <a:schemeClr val="bg1"/>
                </a:solidFill>
              </a:rPr>
              <a:t>Source: 2013 IPCC report (Tech Summary)</a:t>
            </a:r>
            <a:r>
              <a:rPr lang="en-US" altLang="en-US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38090"/>
            <a:ext cx="7772400" cy="1143000"/>
          </a:xfrm>
        </p:spPr>
        <p:txBody>
          <a:bodyPr/>
          <a:lstStyle/>
          <a:p>
            <a:r>
              <a:rPr lang="en-US" altLang="en-US" sz="4000" dirty="0" smtClean="0">
                <a:solidFill>
                  <a:srgbClr val="FFFF00"/>
                </a:solidFill>
              </a:rPr>
              <a:t>Which fossil fuels are being burned?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14400" y="6153090"/>
            <a:ext cx="71673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chemeClr val="bg1"/>
                </a:solidFill>
              </a:rPr>
              <a:t>Source</a:t>
            </a:r>
            <a:r>
              <a:rPr lang="en-US" altLang="en-US" sz="2000" dirty="0">
                <a:solidFill>
                  <a:schemeClr val="bg1"/>
                </a:solidFill>
              </a:rPr>
              <a:t>:</a:t>
            </a:r>
            <a:r>
              <a:rPr lang="en-US" altLang="en-US" sz="2000" i="1" dirty="0">
                <a:solidFill>
                  <a:schemeClr val="bg1"/>
                </a:solidFill>
              </a:rPr>
              <a:t> </a:t>
            </a:r>
            <a:r>
              <a:rPr lang="en-US" altLang="en-US" sz="2000" dirty="0">
                <a:solidFill>
                  <a:schemeClr val="bg1"/>
                </a:solidFill>
              </a:rPr>
              <a:t>Carbon Dioxide Information Analysis Center (CDIAC</a:t>
            </a:r>
            <a:r>
              <a:rPr lang="en-US" altLang="en-US" sz="2000" dirty="0" smtClean="0">
                <a:solidFill>
                  <a:schemeClr val="bg1"/>
                </a:solidFill>
              </a:rPr>
              <a:t>)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4267200" y="2286000"/>
            <a:ext cx="12255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accent2"/>
                </a:solidFill>
              </a:rPr>
              <a:t>Coal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9900"/>
                </a:solidFill>
              </a:rPr>
              <a:t>Oil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CC0000"/>
                </a:solidFill>
              </a:rPr>
              <a:t>Natural gas</a:t>
            </a:r>
          </a:p>
        </p:txBody>
      </p:sp>
      <p:pic>
        <p:nvPicPr>
          <p:cNvPr id="2560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8138" y="1657290"/>
            <a:ext cx="5859462" cy="4419600"/>
          </a:xfrm>
          <a:noFill/>
        </p:spPr>
      </p:pic>
    </p:spTree>
    <p:extLst>
      <p:ext uri="{BB962C8B-B14F-4D97-AF65-F5344CB8AC3E}">
        <p14:creationId xmlns:p14="http://schemas.microsoft.com/office/powerpoint/2010/main" val="116416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Intergovernmental Panel on Climate Change (IPCC)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3434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The IPCC is a group of ~2000 climate scientists from around the world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They issue reports on climate change every 6-7 years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The 2013 report is the 5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such assessment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We update our textbook following each such report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2819400" cy="381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6800" y="6031468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http://www.ipcc.ch/report/ar5/wg1/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727075" y="1111250"/>
            <a:ext cx="78851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chemeClr val="bg1"/>
                </a:solidFill>
              </a:rPr>
              <a:t>Question</a:t>
            </a:r>
            <a:r>
              <a:rPr lang="en-US" altLang="en-US" sz="2400">
                <a:solidFill>
                  <a:schemeClr val="bg1"/>
                </a:solidFill>
              </a:rPr>
              <a:t>: What country emits the most CO</a:t>
            </a:r>
            <a:r>
              <a:rPr lang="en-US" altLang="en-US" sz="2400" baseline="-25000">
                <a:solidFill>
                  <a:schemeClr val="bg1"/>
                </a:solidFill>
              </a:rPr>
              <a:t>2</a:t>
            </a:r>
            <a:r>
              <a:rPr lang="en-US" altLang="en-US" sz="2400">
                <a:solidFill>
                  <a:schemeClr val="bg1"/>
                </a:solidFill>
              </a:rPr>
              <a:t> from burning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               fossil fuels?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727075" y="2178050"/>
            <a:ext cx="70823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 dirty="0">
                <a:solidFill>
                  <a:schemeClr val="bg1"/>
                </a:solidFill>
              </a:rPr>
              <a:t>Answer</a:t>
            </a:r>
            <a:r>
              <a:rPr lang="en-US" altLang="en-US" sz="2400" dirty="0">
                <a:solidFill>
                  <a:schemeClr val="bg1"/>
                </a:solidFill>
              </a:rPr>
              <a:t>: </a:t>
            </a:r>
            <a:r>
              <a:rPr lang="en-US" altLang="en-US" sz="2400" dirty="0">
                <a:solidFill>
                  <a:srgbClr val="FFFF66"/>
                </a:solidFill>
              </a:rPr>
              <a:t>China </a:t>
            </a:r>
            <a:r>
              <a:rPr lang="en-US" altLang="en-US" sz="2400" dirty="0">
                <a:solidFill>
                  <a:schemeClr val="bg1"/>
                </a:solidFill>
              </a:rPr>
              <a:t>(</a:t>
            </a:r>
            <a:r>
              <a:rPr lang="en-US" altLang="en-US" sz="2400" dirty="0" smtClean="0">
                <a:solidFill>
                  <a:schemeClr val="bg1"/>
                </a:solidFill>
              </a:rPr>
              <a:t>29% </a:t>
            </a:r>
            <a:r>
              <a:rPr lang="en-US" altLang="en-US" sz="2400" dirty="0">
                <a:solidFill>
                  <a:schemeClr val="bg1"/>
                </a:solidFill>
              </a:rPr>
              <a:t>of total emissions as of </a:t>
            </a:r>
            <a:r>
              <a:rPr lang="en-US" altLang="en-US" sz="2400" dirty="0" smtClean="0">
                <a:solidFill>
                  <a:schemeClr val="bg1"/>
                </a:solidFill>
              </a:rPr>
              <a:t>2012)</a:t>
            </a:r>
            <a:endParaRPr lang="en-US" altLang="en-US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       (U.S. is </a:t>
            </a:r>
            <a:r>
              <a:rPr lang="en-US" altLang="en-US" sz="2400" dirty="0" smtClean="0">
                <a:solidFill>
                  <a:schemeClr val="bg1"/>
                </a:solidFill>
              </a:rPr>
              <a:t>15%)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727075" y="3168650"/>
            <a:ext cx="7997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Second question: What country has the highest </a:t>
            </a:r>
            <a:r>
              <a:rPr lang="en-US" altLang="en-US" sz="2400" i="1">
                <a:solidFill>
                  <a:srgbClr val="FFCC99"/>
                </a:solidFill>
              </a:rPr>
              <a:t>per capita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                           emissions?</a:t>
            </a:r>
            <a:endParaRPr lang="en-US" altLang="en-US" sz="2400">
              <a:solidFill>
                <a:srgbClr val="CCFFCC"/>
              </a:solidFill>
            </a:endParaRP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727075" y="4038600"/>
            <a:ext cx="6274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 dirty="0">
                <a:solidFill>
                  <a:schemeClr val="bg1"/>
                </a:solidFill>
              </a:rPr>
              <a:t>Answer</a:t>
            </a:r>
            <a:r>
              <a:rPr lang="en-US" altLang="en-US" sz="2400" dirty="0">
                <a:solidFill>
                  <a:schemeClr val="bg1"/>
                </a:solidFill>
              </a:rPr>
              <a:t>: </a:t>
            </a:r>
            <a:r>
              <a:rPr lang="en-US" altLang="en-US" sz="2400" dirty="0">
                <a:solidFill>
                  <a:srgbClr val="CCFFFF"/>
                </a:solidFill>
              </a:rPr>
              <a:t>The U.S. </a:t>
            </a:r>
            <a:r>
              <a:rPr lang="en-US" altLang="en-US" sz="2400" dirty="0">
                <a:solidFill>
                  <a:schemeClr val="bg1"/>
                </a:solidFill>
              </a:rPr>
              <a:t>(</a:t>
            </a:r>
            <a:r>
              <a:rPr lang="en-US" altLang="en-US" sz="2400">
                <a:solidFill>
                  <a:schemeClr val="bg1"/>
                </a:solidFill>
              </a:rPr>
              <a:t>about </a:t>
            </a:r>
            <a:r>
              <a:rPr lang="en-US" altLang="en-US" sz="2400" smtClean="0">
                <a:solidFill>
                  <a:schemeClr val="bg1"/>
                </a:solidFill>
              </a:rPr>
              <a:t>twice that </a:t>
            </a:r>
            <a:r>
              <a:rPr lang="en-US" altLang="en-US" sz="2400" dirty="0">
                <a:solidFill>
                  <a:schemeClr val="bg1"/>
                </a:solidFill>
              </a:rPr>
              <a:t>of China)</a:t>
            </a:r>
            <a:endParaRPr lang="en-US" altLang="en-US" sz="2400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8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5" grpId="0"/>
      <p:bldP spid="128006" grpId="0"/>
      <p:bldP spid="12800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Other greenhouse gases are increasing in concentration, as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990600"/>
          </a:xfrm>
        </p:spPr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Methane (CH</a:t>
            </a:r>
            <a:r>
              <a:rPr lang="en-US" altLang="en-US" baseline="-25000" smtClean="0">
                <a:solidFill>
                  <a:srgbClr val="FFFF00"/>
                </a:solidFill>
              </a:rPr>
              <a:t>4</a:t>
            </a:r>
            <a:r>
              <a:rPr lang="en-US" altLang="en-US" smtClean="0">
                <a:solidFill>
                  <a:srgbClr val="FFFF00"/>
                </a:solidFill>
              </a:rPr>
              <a:t>) measurements</a:t>
            </a:r>
          </a:p>
        </p:txBody>
      </p:sp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4953000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5821363" y="6491288"/>
            <a:ext cx="3322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</a:rPr>
              <a:t>IPCC 2007, Chapter 2, Fig. 2.4</a:t>
            </a:r>
          </a:p>
        </p:txBody>
      </p:sp>
      <p:sp>
        <p:nvSpPr>
          <p:cNvPr id="17413" name="Text Box 11"/>
          <p:cNvSpPr txBox="1">
            <a:spLocks noChangeArrowheads="1"/>
          </p:cNvSpPr>
          <p:nvPr/>
        </p:nvSpPr>
        <p:spPr bwMode="auto">
          <a:xfrm>
            <a:off x="381000" y="5334000"/>
            <a:ext cx="79549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</a:rPr>
              <a:t> Methane increased steadily up until about the year 2000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</a:rPr>
              <a:t> It now appears to be leveling off!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CCC"/>
                </a:solidFill>
              </a:rPr>
              <a:t>-- Does this make sense?</a:t>
            </a:r>
          </a:p>
        </p:txBody>
      </p:sp>
      <p:sp>
        <p:nvSpPr>
          <p:cNvPr id="17414" name="Text Box 12"/>
          <p:cNvSpPr txBox="1">
            <a:spLocks noChangeArrowheads="1"/>
          </p:cNvSpPr>
          <p:nvPr/>
        </p:nvSpPr>
        <p:spPr bwMode="auto">
          <a:xfrm>
            <a:off x="6324600" y="2057400"/>
            <a:ext cx="2084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C99"/>
                </a:solidFill>
              </a:rPr>
              <a:t>Concentration</a:t>
            </a:r>
          </a:p>
        </p:txBody>
      </p:sp>
      <p:sp>
        <p:nvSpPr>
          <p:cNvPr id="17415" name="Line 13"/>
          <p:cNvSpPr>
            <a:spLocks noChangeShapeType="1"/>
          </p:cNvSpPr>
          <p:nvPr/>
        </p:nvSpPr>
        <p:spPr bwMode="auto">
          <a:xfrm flipH="1">
            <a:off x="5867400" y="2286000"/>
            <a:ext cx="457200" cy="0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Text Box 14"/>
          <p:cNvSpPr txBox="1">
            <a:spLocks noChangeArrowheads="1"/>
          </p:cNvSpPr>
          <p:nvPr/>
        </p:nvSpPr>
        <p:spPr bwMode="auto">
          <a:xfrm>
            <a:off x="6324600" y="3810000"/>
            <a:ext cx="2252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C99"/>
                </a:solidFill>
              </a:rPr>
              <a:t>Rate of change</a:t>
            </a:r>
          </a:p>
        </p:txBody>
      </p:sp>
      <p:sp>
        <p:nvSpPr>
          <p:cNvPr id="17417" name="Line 15"/>
          <p:cNvSpPr>
            <a:spLocks noChangeShapeType="1"/>
          </p:cNvSpPr>
          <p:nvPr/>
        </p:nvSpPr>
        <p:spPr bwMode="auto">
          <a:xfrm flipH="1">
            <a:off x="5867400" y="4038600"/>
            <a:ext cx="457200" cy="0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sz="4000" smtClean="0">
                <a:solidFill>
                  <a:srgbClr val="FFFF00"/>
                </a:solidFill>
              </a:rPr>
              <a:t>More up to date, but not as pretty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5410200" cy="409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381000" y="5638800"/>
            <a:ext cx="4545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http://cdiac.ornl.gov/ndps/alegage.html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6019800" y="1844675"/>
            <a:ext cx="285591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</a:rPr>
              <a:t> These data from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ALE/GAGE network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(Trinidad Head, CA,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station) show that CH</a:t>
            </a:r>
            <a:r>
              <a:rPr lang="en-US" altLang="en-US" sz="2000" baseline="-25000" dirty="0">
                <a:solidFill>
                  <a:schemeClr val="bg1"/>
                </a:solidFill>
              </a:rPr>
              <a:t>4</a:t>
            </a:r>
            <a:endParaRPr lang="en-US" altLang="en-US" sz="20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has started increasing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again in the last few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years!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</a:rPr>
              <a:t> What is going on?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</a:t>
            </a:r>
            <a:r>
              <a:rPr lang="en-US" altLang="en-US" sz="2000" dirty="0">
                <a:solidFill>
                  <a:srgbClr val="FFCC99"/>
                </a:solidFill>
              </a:rPr>
              <a:t>(Admission: I don’t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CC99"/>
                </a:solidFill>
              </a:rPr>
              <a:t>  </a:t>
            </a:r>
            <a:r>
              <a:rPr lang="en-US" altLang="en-US" sz="2000" dirty="0" smtClean="0">
                <a:solidFill>
                  <a:srgbClr val="FFCC99"/>
                </a:solidFill>
              </a:rPr>
              <a:t>know for sure!)</a:t>
            </a:r>
            <a:endParaRPr lang="en-US" altLang="en-US" sz="2000" dirty="0">
              <a:solidFill>
                <a:srgbClr val="FFCC99"/>
              </a:solidFill>
            </a:endParaRPr>
          </a:p>
        </p:txBody>
      </p:sp>
      <p:sp>
        <p:nvSpPr>
          <p:cNvPr id="18438" name="Line 8"/>
          <p:cNvSpPr>
            <a:spLocks noChangeShapeType="1"/>
          </p:cNvSpPr>
          <p:nvPr/>
        </p:nvSpPr>
        <p:spPr bwMode="auto">
          <a:xfrm>
            <a:off x="4114800" y="1981200"/>
            <a:ext cx="0" cy="2819400"/>
          </a:xfrm>
          <a:prstGeom prst="line">
            <a:avLst/>
          </a:prstGeom>
          <a:noFill/>
          <a:ln w="12700">
            <a:solidFill>
              <a:srgbClr val="CC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2438400" y="4191000"/>
            <a:ext cx="14255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0000"/>
                </a:solidFill>
              </a:rPr>
              <a:t>Previous graph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0000"/>
                </a:solidFill>
              </a:rPr>
              <a:t>ends here</a:t>
            </a:r>
          </a:p>
        </p:txBody>
      </p:sp>
      <p:sp>
        <p:nvSpPr>
          <p:cNvPr id="18440" name="Line 10"/>
          <p:cNvSpPr>
            <a:spLocks noChangeShapeType="1"/>
          </p:cNvSpPr>
          <p:nvPr/>
        </p:nvSpPr>
        <p:spPr bwMode="auto">
          <a:xfrm>
            <a:off x="3733800" y="4495800"/>
            <a:ext cx="3810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th_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8580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697038" y="387350"/>
            <a:ext cx="56943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FF66"/>
                </a:solidFill>
              </a:rPr>
              <a:t>Methane</a:t>
            </a:r>
            <a:r>
              <a:rPr lang="en-US" altLang="en-US" sz="4000" b="1">
                <a:solidFill>
                  <a:srgbClr val="FFFF66"/>
                </a:solidFill>
              </a:rPr>
              <a:t> </a:t>
            </a:r>
            <a:r>
              <a:rPr lang="en-US" altLang="en-US" sz="4000">
                <a:solidFill>
                  <a:srgbClr val="FFFF66"/>
                </a:solidFill>
              </a:rPr>
              <a:t>from ice cores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90600" y="5334000"/>
            <a:ext cx="407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</a:rPr>
              <a:t>The Earth System, </a:t>
            </a:r>
            <a:r>
              <a:rPr lang="en-US" altLang="en-US" sz="2000">
                <a:solidFill>
                  <a:schemeClr val="bg1"/>
                </a:solidFill>
              </a:rPr>
              <a:t>ed. 2, Fig. 16-4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85800" y="5715000"/>
            <a:ext cx="78025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CC99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Methane concentrations have more than </a:t>
            </a:r>
            <a:r>
              <a:rPr lang="en-US" altLang="en-US" sz="2400" i="1">
                <a:solidFill>
                  <a:srgbClr val="FFCC99"/>
                </a:solidFill>
              </a:rPr>
              <a:t>doubled </a:t>
            </a:r>
            <a:r>
              <a:rPr lang="en-US" altLang="en-US" sz="2400">
                <a:solidFill>
                  <a:schemeClr val="bg1"/>
                </a:solidFill>
              </a:rPr>
              <a:t>since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the preindustrial 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00200"/>
            <a:ext cx="6096000" cy="4114800"/>
          </a:xfrm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Keeling curve (Mauna Loa)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57200" y="5715000"/>
            <a:ext cx="41608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Source: </a:t>
            </a:r>
            <a:r>
              <a:rPr lang="en-US" altLang="en-US" sz="2000">
                <a:solidFill>
                  <a:schemeClr val="bg1"/>
                </a:solidFill>
                <a:hlinkClick r:id="rId3"/>
              </a:rPr>
              <a:t>http://scrippsco2.ucsd.edu/</a:t>
            </a:r>
            <a:endParaRPr lang="en-US" altLang="en-US" sz="20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(</a:t>
            </a:r>
            <a:r>
              <a:rPr lang="en-US" altLang="en-US" sz="2000">
                <a:solidFill>
                  <a:schemeClr val="bg1"/>
                </a:solidFill>
              </a:rPr>
              <a:t>Graph from</a:t>
            </a:r>
            <a:r>
              <a:rPr lang="en-US" altLang="en-US" sz="2400">
                <a:solidFill>
                  <a:schemeClr val="bg1"/>
                </a:solidFill>
              </a:rPr>
              <a:t> </a:t>
            </a:r>
            <a:r>
              <a:rPr lang="en-US" altLang="en-US" sz="2000">
                <a:solidFill>
                  <a:schemeClr val="bg1"/>
                </a:solidFill>
              </a:rPr>
              <a:t>Wikipedia)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010400" y="1676400"/>
            <a:ext cx="1778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C99"/>
                </a:solidFill>
              </a:rPr>
              <a:t>387.8 ppmv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C99"/>
                </a:solidFill>
              </a:rPr>
              <a:t>(July, 2008)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H="1">
            <a:off x="5867400" y="1901825"/>
            <a:ext cx="1143000" cy="3175"/>
          </a:xfrm>
          <a:prstGeom prst="line">
            <a:avLst/>
          </a:prstGeom>
          <a:noFill/>
          <a:ln w="381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954838" y="4972050"/>
            <a:ext cx="152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C99"/>
                </a:solidFill>
              </a:rPr>
              <a:t>315 ppmv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C99"/>
                </a:solidFill>
              </a:rPr>
              <a:t>(1958)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>
            <a:off x="5943600" y="5197475"/>
            <a:ext cx="1066800" cy="0"/>
          </a:xfrm>
          <a:prstGeom prst="line">
            <a:avLst/>
          </a:prstGeom>
          <a:noFill/>
          <a:ln w="381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solidFill>
                  <a:srgbClr val="FFFF00"/>
                </a:solidFill>
              </a:rPr>
              <a:t>Nitrous oxide (N</a:t>
            </a:r>
            <a:r>
              <a:rPr lang="en-US" altLang="en-US" sz="3600" baseline="-25000" smtClean="0">
                <a:solidFill>
                  <a:srgbClr val="FFFF00"/>
                </a:solidFill>
              </a:rPr>
              <a:t>2</a:t>
            </a:r>
            <a:r>
              <a:rPr lang="en-US" altLang="en-US" sz="3600" smtClean="0">
                <a:solidFill>
                  <a:srgbClr val="FFFF00"/>
                </a:solidFill>
              </a:rPr>
              <a:t>O) measurements</a:t>
            </a:r>
          </a:p>
        </p:txBody>
      </p:sp>
      <p:pic>
        <p:nvPicPr>
          <p:cNvPr id="23555" name="Picture 12" descr="auto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5814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919163" y="4784725"/>
            <a:ext cx="3348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CC99"/>
                </a:solidFill>
              </a:rPr>
              <a:t>Atmospheric measurements</a:t>
            </a:r>
          </a:p>
        </p:txBody>
      </p:sp>
      <p:sp>
        <p:nvSpPr>
          <p:cNvPr id="23557" name="Text Box 14"/>
          <p:cNvSpPr txBox="1">
            <a:spLocks noChangeArrowheads="1"/>
          </p:cNvSpPr>
          <p:nvPr/>
        </p:nvSpPr>
        <p:spPr bwMode="auto">
          <a:xfrm>
            <a:off x="5943600" y="4784725"/>
            <a:ext cx="1655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CC99"/>
                </a:solidFill>
              </a:rPr>
              <a:t>Ice core data</a:t>
            </a:r>
          </a:p>
        </p:txBody>
      </p:sp>
      <p:sp>
        <p:nvSpPr>
          <p:cNvPr id="23558" name="Text Box 16"/>
          <p:cNvSpPr txBox="1">
            <a:spLocks noChangeArrowheads="1"/>
          </p:cNvSpPr>
          <p:nvPr/>
        </p:nvSpPr>
        <p:spPr bwMode="auto">
          <a:xfrm>
            <a:off x="4876800" y="5334000"/>
            <a:ext cx="407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</a:rPr>
              <a:t>The Earth System, </a:t>
            </a:r>
            <a:r>
              <a:rPr lang="en-US" altLang="en-US" sz="2000">
                <a:solidFill>
                  <a:schemeClr val="bg1"/>
                </a:solidFill>
              </a:rPr>
              <a:t>ed. 2, Fig. 16-4</a:t>
            </a:r>
            <a:endParaRPr lang="en-US" altLang="en-US" sz="2000"/>
          </a:p>
        </p:txBody>
      </p:sp>
      <p:pic>
        <p:nvPicPr>
          <p:cNvPr id="2355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41910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Text Box 18"/>
          <p:cNvSpPr txBox="1">
            <a:spLocks noChangeArrowheads="1"/>
          </p:cNvSpPr>
          <p:nvPr/>
        </p:nvSpPr>
        <p:spPr bwMode="auto">
          <a:xfrm>
            <a:off x="914400" y="5334000"/>
            <a:ext cx="3322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</a:rPr>
              <a:t>IPCC 2007, Chapter 2, Fig. 2.5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Let’s turn now to global </a:t>
            </a:r>
            <a:r>
              <a:rPr lang="en-US" altLang="en-US" i="1" smtClean="0">
                <a:solidFill>
                  <a:srgbClr val="FFCC99"/>
                </a:solidFill>
              </a:rPr>
              <a:t>surface temperatures</a:t>
            </a:r>
            <a:r>
              <a:rPr lang="en-US" altLang="en-US" smtClean="0">
                <a:solidFill>
                  <a:schemeClr val="bg1"/>
                </a:solidFill>
              </a:rPr>
              <a:t>. This is where things start to become controversial.</a:t>
            </a:r>
          </a:p>
        </p:txBody>
      </p:sp>
    </p:spTree>
    <p:extLst>
      <p:ext uri="{BB962C8B-B14F-4D97-AF65-F5344CB8AC3E}">
        <p14:creationId xmlns:p14="http://schemas.microsoft.com/office/powerpoint/2010/main" val="309613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</a:rPr>
              <a:t>Recent surface temperatures</a:t>
            </a:r>
            <a:endParaRPr lang="en-US" altLang="en-US" smtClean="0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524000" y="5715000"/>
            <a:ext cx="49990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>
                <a:solidFill>
                  <a:srgbClr val="FFFFFF"/>
                </a:solidFill>
                <a:latin typeface="Arial Unicode MS" pitchFamily="34" charset="-128"/>
              </a:rPr>
              <a:t>Source</a:t>
            </a:r>
            <a:r>
              <a:rPr lang="en-US" altLang="en-US" sz="2000">
                <a:solidFill>
                  <a:srgbClr val="FFFFFF"/>
                </a:solidFill>
                <a:latin typeface="Arial Unicode MS" pitchFamily="34" charset="-128"/>
              </a:rPr>
              <a:t>: IPCC 2007 report, Ch. 3, p. 241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Arial Unicode MS" pitchFamily="34" charset="-128"/>
              </a:rPr>
              <a:t>See also </a:t>
            </a:r>
            <a:r>
              <a:rPr lang="en-US" altLang="en-US" sz="2000" i="1">
                <a:solidFill>
                  <a:srgbClr val="FFFFFF"/>
                </a:solidFill>
                <a:latin typeface="Arial Unicode MS" pitchFamily="34" charset="-128"/>
              </a:rPr>
              <a:t>The Earth System, </a:t>
            </a:r>
            <a:r>
              <a:rPr lang="en-US" altLang="en-US" sz="2000">
                <a:solidFill>
                  <a:srgbClr val="FFFFFF"/>
                </a:solidFill>
                <a:latin typeface="Arial Unicode MS" pitchFamily="34" charset="-128"/>
              </a:rPr>
              <a:t>ed. 2, Fig. 1-4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065838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AutoShape 5"/>
          <p:cNvSpPr>
            <a:spLocks/>
          </p:cNvSpPr>
          <p:nvPr/>
        </p:nvSpPr>
        <p:spPr bwMode="auto">
          <a:xfrm rot="-5400000">
            <a:off x="5600700" y="2400300"/>
            <a:ext cx="152400" cy="1143000"/>
          </a:xfrm>
          <a:prstGeom prst="rightBrace">
            <a:avLst>
              <a:gd name="adj1" fmla="val 62500"/>
              <a:gd name="adj2" fmla="val 48782"/>
            </a:avLst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CC0000"/>
              </a:solidFill>
              <a:latin typeface="Arial Unicode MS" pitchFamily="34" charset="-128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830763" y="2314575"/>
            <a:ext cx="17224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CC0000"/>
                </a:solidFill>
                <a:latin typeface="Arial Unicode MS" pitchFamily="34" charset="-128"/>
              </a:rPr>
              <a:t>Influenced by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CC0000"/>
                </a:solidFill>
                <a:latin typeface="Arial Unicode MS" pitchFamily="34" charset="-128"/>
              </a:rPr>
              <a:t>sulfate aerosols?</a:t>
            </a:r>
          </a:p>
        </p:txBody>
      </p:sp>
    </p:spTree>
    <p:extLst>
      <p:ext uri="{BB962C8B-B14F-4D97-AF65-F5344CB8AC3E}">
        <p14:creationId xmlns:p14="http://schemas.microsoft.com/office/powerpoint/2010/main" val="98195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410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</a:rPr>
              <a:t>Surface temperature trends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5943600" cy="396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524000" y="5434013"/>
            <a:ext cx="493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 Unicode MS" pitchFamily="34" charset="-128"/>
              </a:rPr>
              <a:t>Source: 2007 IPCC report (http://www.ipcc.ch/)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33400" y="5867400"/>
            <a:ext cx="8074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rgbClr val="FFFFFF"/>
                </a:solidFill>
                <a:latin typeface="Arial Unicode MS" pitchFamily="34" charset="-128"/>
              </a:rPr>
              <a:t> There is also statistical evidence that the </a:t>
            </a:r>
            <a:r>
              <a:rPr lang="en-US" altLang="en-US" sz="2000" i="1">
                <a:solidFill>
                  <a:srgbClr val="FFCC99"/>
                </a:solidFill>
                <a:latin typeface="Arial Unicode MS" pitchFamily="34" charset="-128"/>
              </a:rPr>
              <a:t>rate </a:t>
            </a:r>
            <a:r>
              <a:rPr lang="en-US" altLang="en-US" sz="2000">
                <a:solidFill>
                  <a:srgbClr val="FFFFFF"/>
                </a:solidFill>
                <a:latin typeface="Arial Unicode MS" pitchFamily="34" charset="-128"/>
              </a:rPr>
              <a:t>of surface temperature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Arial Unicode MS" pitchFamily="34" charset="-128"/>
              </a:rPr>
              <a:t>   increase is also increasing</a:t>
            </a:r>
          </a:p>
        </p:txBody>
      </p:sp>
    </p:spTree>
    <p:extLst>
      <p:ext uri="{BB962C8B-B14F-4D97-AF65-F5344CB8AC3E}">
        <p14:creationId xmlns:p14="http://schemas.microsoft.com/office/powerpoint/2010/main" val="338781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2013 update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The new 2013 IPCC report shows that the global warming trend is real and continuing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However, the rate of surface warming has been slower over the last few years, and much has been made of this by climate skeptics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038600" cy="423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5833646"/>
            <a:ext cx="4485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2013 IPCC Report: Summary for Policymakers,</a:t>
            </a:r>
          </a:p>
          <a:p>
            <a:pPr eaLnBrk="1" hangingPunct="1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Fig. SPM.1a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2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FFFF00"/>
                </a:solidFill>
              </a:rPr>
              <a:t>Mean surface temperatures: the last 14 years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98638"/>
            <a:ext cx="4033838" cy="4525962"/>
          </a:xfrm>
        </p:spPr>
        <p:txBody>
          <a:bodyPr/>
          <a:lstStyle/>
          <a:p>
            <a:pPr eaLnBrk="1" hangingPunct="1"/>
            <a:r>
              <a:rPr lang="en-US" altLang="en-US" sz="2800" u="sng" dirty="0" smtClean="0">
                <a:solidFill>
                  <a:schemeClr val="bg1"/>
                </a:solidFill>
              </a:rPr>
              <a:t>Q</a:t>
            </a:r>
            <a:r>
              <a:rPr lang="en-US" altLang="en-US" sz="2800" dirty="0" smtClean="0">
                <a:solidFill>
                  <a:schemeClr val="bg1"/>
                </a:solidFill>
              </a:rPr>
              <a:t>: What do </a:t>
            </a:r>
            <a:r>
              <a:rPr lang="en-US" altLang="en-US" sz="2800" smtClean="0">
                <a:solidFill>
                  <a:schemeClr val="bg1"/>
                </a:solidFill>
              </a:rPr>
              <a:t>skeptics say?</a:t>
            </a:r>
          </a:p>
          <a:p>
            <a:pPr eaLnBrk="1" hangingPunct="1"/>
            <a:r>
              <a:rPr lang="en-US" altLang="en-US" sz="2800" u="sng" dirty="0" smtClean="0">
                <a:solidFill>
                  <a:schemeClr val="bg1"/>
                </a:solidFill>
              </a:rPr>
              <a:t>A</a:t>
            </a:r>
            <a:r>
              <a:rPr lang="en-US" altLang="en-US" sz="2800" dirty="0" smtClean="0">
                <a:solidFill>
                  <a:schemeClr val="bg1"/>
                </a:solidFill>
              </a:rPr>
              <a:t>: They point out that if you start counting in </a:t>
            </a:r>
            <a:r>
              <a:rPr lang="en-US" altLang="en-US" sz="2800" dirty="0" smtClean="0">
                <a:solidFill>
                  <a:srgbClr val="FFCC99"/>
                </a:solidFill>
              </a:rPr>
              <a:t>1998,</a:t>
            </a:r>
            <a:r>
              <a:rPr lang="en-US" altLang="en-US" sz="2800" dirty="0" smtClean="0">
                <a:solidFill>
                  <a:schemeClr val="bg1"/>
                </a:solidFill>
              </a:rPr>
              <a:t> there has been little or no net warming since that time</a:t>
            </a:r>
            <a:endParaRPr lang="en-US" altLang="en-US" sz="2800" u="sng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</a:rPr>
              <a:t>Is this significant?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525963" y="4419600"/>
            <a:ext cx="431323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 Unicode MS" pitchFamily="34" charset="-128"/>
              </a:rPr>
              <a:t>http://www.drroyspencer.com/2013/01/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 Unicode MS" pitchFamily="34" charset="-128"/>
              </a:rPr>
              <a:t>uah-v5-5-global-temperature-update-for-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 Unicode MS" pitchFamily="34" charset="-128"/>
              </a:rPr>
              <a:t>december-2012-0-20-deg-c</a:t>
            </a:r>
          </a:p>
        </p:txBody>
      </p:sp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1905000"/>
            <a:ext cx="4403725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47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</a:t>
            </a:r>
            <a:r>
              <a:rPr lang="en-US" altLang="en-US" smtClean="0">
                <a:solidFill>
                  <a:srgbClr val="FFFF00"/>
                </a:solidFill>
              </a:rPr>
              <a:t>La Ni</a:t>
            </a:r>
            <a:r>
              <a:rPr lang="en-US" altLang="en-US" smtClean="0">
                <a:solidFill>
                  <a:srgbClr val="FFFF00"/>
                </a:solidFill>
                <a:cs typeface="Arial" charset="0"/>
              </a:rPr>
              <a:t>ña effect</a:t>
            </a:r>
            <a:endParaRPr lang="en-US" altLang="en-US" smtClean="0">
              <a:solidFill>
                <a:srgbClr val="FFFF00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2400" dirty="0" smtClean="0">
                <a:solidFill>
                  <a:schemeClr val="bg1"/>
                </a:solidFill>
              </a:rPr>
              <a:t>Part of the reason why temperatures haven’t risen recently may have to do with the </a:t>
            </a:r>
            <a:r>
              <a:rPr lang="en-US" altLang="en-US" sz="2400" dirty="0" smtClean="0">
                <a:solidFill>
                  <a:srgbClr val="FFCC99"/>
                </a:solidFill>
              </a:rPr>
              <a:t>El Ni</a:t>
            </a:r>
            <a:r>
              <a:rPr lang="en-US" altLang="en-US" sz="2400" dirty="0" smtClean="0">
                <a:solidFill>
                  <a:srgbClr val="FFCC99"/>
                </a:solidFill>
                <a:cs typeface="Arial" charset="0"/>
              </a:rPr>
              <a:t>ñ</a:t>
            </a:r>
            <a:r>
              <a:rPr lang="en-US" altLang="en-US" sz="2400" dirty="0" smtClean="0">
                <a:solidFill>
                  <a:srgbClr val="FFCC99"/>
                </a:solidFill>
              </a:rPr>
              <a:t>o/La Ni</a:t>
            </a:r>
            <a:r>
              <a:rPr lang="en-US" altLang="en-US" sz="2400" dirty="0" smtClean="0">
                <a:solidFill>
                  <a:srgbClr val="FFCC99"/>
                </a:solidFill>
                <a:cs typeface="Arial" charset="0"/>
              </a:rPr>
              <a:t>ñ</a:t>
            </a:r>
            <a:r>
              <a:rPr lang="en-US" altLang="en-US" sz="2400" dirty="0" smtClean="0">
                <a:solidFill>
                  <a:srgbClr val="FFCC99"/>
                </a:solidFill>
              </a:rPr>
              <a:t>a cycle</a:t>
            </a:r>
          </a:p>
          <a:p>
            <a:pPr lvl="1"/>
            <a:r>
              <a:rPr lang="en-US" altLang="en-US" sz="2000" dirty="0" smtClean="0">
                <a:solidFill>
                  <a:schemeClr val="bg1"/>
                </a:solidFill>
              </a:rPr>
              <a:t>1998 was a strong El Ni</a:t>
            </a:r>
            <a:r>
              <a:rPr lang="en-US" altLang="en-US" sz="2000" dirty="0" smtClean="0">
                <a:solidFill>
                  <a:schemeClr val="bg1"/>
                </a:solidFill>
                <a:cs typeface="Arial" charset="0"/>
              </a:rPr>
              <a:t>ñ</a:t>
            </a:r>
            <a:r>
              <a:rPr lang="en-US" altLang="en-US" sz="2000" dirty="0" smtClean="0">
                <a:solidFill>
                  <a:schemeClr val="bg1"/>
                </a:solidFill>
              </a:rPr>
              <a:t>o</a:t>
            </a:r>
          </a:p>
          <a:p>
            <a:pPr lvl="1"/>
            <a:r>
              <a:rPr lang="en-US" altLang="en-US" sz="2000" dirty="0" smtClean="0">
                <a:solidFill>
                  <a:schemeClr val="bg1"/>
                </a:solidFill>
              </a:rPr>
              <a:t>Since then, we’ve been in a prolonged La Ni</a:t>
            </a:r>
            <a:r>
              <a:rPr lang="en-US" altLang="en-US" sz="2000" dirty="0" smtClean="0">
                <a:solidFill>
                  <a:schemeClr val="bg1"/>
                </a:solidFill>
                <a:cs typeface="Arial" charset="0"/>
              </a:rPr>
              <a:t>ñ</a:t>
            </a:r>
            <a:r>
              <a:rPr lang="en-US" altLang="en-US" sz="2000" dirty="0" smtClean="0">
                <a:solidFill>
                  <a:schemeClr val="bg1"/>
                </a:solidFill>
              </a:rPr>
              <a:t>a</a:t>
            </a:r>
          </a:p>
          <a:p>
            <a:pPr lvl="1"/>
            <a:r>
              <a:rPr lang="en-US" altLang="en-US" sz="2000" dirty="0" smtClean="0">
                <a:solidFill>
                  <a:schemeClr val="bg1"/>
                </a:solidFill>
              </a:rPr>
              <a:t>Upward mixing of cold deep ocean water is inhibited during El Ni</a:t>
            </a:r>
            <a:r>
              <a:rPr lang="en-US" altLang="en-US" sz="2000" dirty="0" smtClean="0">
                <a:solidFill>
                  <a:schemeClr val="bg1"/>
                </a:solidFill>
                <a:cs typeface="Arial" charset="0"/>
              </a:rPr>
              <a:t>ñ</a:t>
            </a:r>
            <a:r>
              <a:rPr lang="en-US" altLang="en-US" sz="2000" dirty="0" smtClean="0">
                <a:solidFill>
                  <a:schemeClr val="bg1"/>
                </a:solidFill>
              </a:rPr>
              <a:t>o; hence, such years are abnormally warm</a:t>
            </a:r>
          </a:p>
        </p:txBody>
      </p:sp>
      <p:pic>
        <p:nvPicPr>
          <p:cNvPr id="922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76400"/>
            <a:ext cx="4038600" cy="2855913"/>
          </a:xfrm>
          <a:noFill/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4572000" y="4506913"/>
            <a:ext cx="4143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http://www.bom.gov.au/climate/current/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soi2.shtml</a:t>
            </a:r>
          </a:p>
        </p:txBody>
      </p:sp>
    </p:spTree>
    <p:extLst>
      <p:ext uri="{BB962C8B-B14F-4D97-AF65-F5344CB8AC3E}">
        <p14:creationId xmlns:p14="http://schemas.microsoft.com/office/powerpoint/2010/main" val="346633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9"/>
          <p:cNvGrpSpPr>
            <a:grpSpLocks/>
          </p:cNvGrpSpPr>
          <p:nvPr/>
        </p:nvGrpSpPr>
        <p:grpSpPr bwMode="auto">
          <a:xfrm>
            <a:off x="673100" y="374650"/>
            <a:ext cx="7754938" cy="6211888"/>
            <a:chOff x="284" y="264"/>
            <a:chExt cx="4885" cy="3913"/>
          </a:xfrm>
        </p:grpSpPr>
        <p:pic>
          <p:nvPicPr>
            <p:cNvPr id="20483" name="Picture 5" descr="Southern Oscillation Index - 1977-198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" y="264"/>
              <a:ext cx="2568" cy="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4" name="Picture 6" descr="Southern Oscillation Index - 1985-199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"/>
            <a:stretch>
              <a:fillRect/>
            </a:stretch>
          </p:blipFill>
          <p:spPr bwMode="auto">
            <a:xfrm>
              <a:off x="2828" y="264"/>
              <a:ext cx="2341" cy="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5" name="Picture 7" descr="Southern Oscillation Index - 1993-20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" y="2255"/>
              <a:ext cx="2562" cy="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Picture 8" descr="Graph of the Southern Oscillation Inde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"/>
            <a:stretch>
              <a:fillRect/>
            </a:stretch>
          </p:blipFill>
          <p:spPr bwMode="auto">
            <a:xfrm>
              <a:off x="2836" y="2253"/>
              <a:ext cx="2331" cy="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810000" y="51170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El Ni</a:t>
            </a:r>
            <a:r>
              <a:rPr lang="en-US" alt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ñ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o</a:t>
            </a:r>
            <a:endParaRPr lang="en-US" sz="1800" b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>
            <a:off x="3505200" y="5301734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5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sz="4000" smtClean="0">
                <a:solidFill>
                  <a:srgbClr val="FFFF00"/>
                </a:solidFill>
              </a:rPr>
              <a:t>Total heat accumulation in sea, land, and air</a:t>
            </a:r>
            <a:endParaRPr lang="en-US" altLang="en-US" smtClean="0"/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74838"/>
            <a:ext cx="4038600" cy="4525962"/>
          </a:xfrm>
        </p:spPr>
        <p:txBody>
          <a:bodyPr/>
          <a:lstStyle/>
          <a:p>
            <a:r>
              <a:rPr lang="en-US" altLang="en-US" sz="2400" smtClean="0">
                <a:solidFill>
                  <a:schemeClr val="bg1"/>
                </a:solidFill>
              </a:rPr>
              <a:t>During the extended La Ni</a:t>
            </a:r>
            <a:r>
              <a:rPr lang="en-US" altLang="en-US" sz="2400" smtClean="0">
                <a:solidFill>
                  <a:schemeClr val="bg1"/>
                </a:solidFill>
                <a:cs typeface="Arial" charset="0"/>
              </a:rPr>
              <a:t>ñ</a:t>
            </a:r>
            <a:r>
              <a:rPr lang="en-US" altLang="en-US" sz="2400" smtClean="0">
                <a:solidFill>
                  <a:schemeClr val="bg1"/>
                </a:solidFill>
              </a:rPr>
              <a:t>a of the past few years, most of the excess heat has been transferred to the mid- to deep ocean, instead of warming the surface ocean</a:t>
            </a:r>
          </a:p>
          <a:p>
            <a:r>
              <a:rPr lang="en-US" altLang="en-US" sz="2400" smtClean="0">
                <a:solidFill>
                  <a:schemeClr val="bg1"/>
                </a:solidFill>
              </a:rPr>
              <a:t>This has been confirmed by direct measurements of ocean temperatures down to </a:t>
            </a:r>
            <a:r>
              <a:rPr lang="en-US" altLang="en-US" sz="2400" smtClean="0">
                <a:solidFill>
                  <a:srgbClr val="CCFFFF"/>
                </a:solidFill>
              </a:rPr>
              <a:t>2000 m depth</a:t>
            </a:r>
          </a:p>
          <a:p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1024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81200"/>
            <a:ext cx="4256088" cy="2667000"/>
          </a:xfrm>
          <a:noFill/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4641850"/>
            <a:ext cx="462121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25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Sunspot cycle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5029200"/>
          </a:xfrm>
        </p:spPr>
        <p:txBody>
          <a:bodyPr/>
          <a:lstStyle/>
          <a:p>
            <a:r>
              <a:rPr lang="en-US" altLang="en-US" sz="2400" dirty="0" smtClean="0">
                <a:solidFill>
                  <a:schemeClr val="bg1"/>
                </a:solidFill>
              </a:rPr>
              <a:t>Another thing keeping surface temperatures down over the past few years may be the sunspot cycle</a:t>
            </a:r>
          </a:p>
          <a:p>
            <a:r>
              <a:rPr lang="en-US" altLang="en-US" sz="2400" dirty="0" smtClean="0">
                <a:solidFill>
                  <a:schemeClr val="bg1"/>
                </a:solidFill>
              </a:rPr>
              <a:t>Solar irradiance is slightly (~0.1%) higher at solar max than at solar min</a:t>
            </a:r>
          </a:p>
          <a:p>
            <a:pPr lvl="1"/>
            <a:r>
              <a:rPr lang="en-US" altLang="en-US" sz="2000" dirty="0" smtClean="0">
                <a:solidFill>
                  <a:schemeClr val="bg1"/>
                </a:solidFill>
              </a:rPr>
              <a:t>We’re just emerging from </a:t>
            </a:r>
            <a:r>
              <a:rPr lang="en-US" altLang="en-US" sz="2000" dirty="0" smtClean="0">
                <a:solidFill>
                  <a:srgbClr val="FFCC99"/>
                </a:solidFill>
              </a:rPr>
              <a:t>solar minimum </a:t>
            </a:r>
            <a:r>
              <a:rPr lang="en-US" altLang="en-US" sz="2000" dirty="0" smtClean="0">
                <a:solidFill>
                  <a:schemeClr val="bg1"/>
                </a:solidFill>
              </a:rPr>
              <a:t>conditions, so this cycle may also cause the Earth to warm as we return to solar maximum</a:t>
            </a:r>
          </a:p>
        </p:txBody>
      </p:sp>
      <p:sp>
        <p:nvSpPr>
          <p:cNvPr id="12292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Box 4"/>
          <p:cNvSpPr txBox="1">
            <a:spLocks noChangeArrowheads="1"/>
          </p:cNvSpPr>
          <p:nvPr/>
        </p:nvSpPr>
        <p:spPr bwMode="auto">
          <a:xfrm>
            <a:off x="4876800" y="4724400"/>
            <a:ext cx="3895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</a:rPr>
              <a:t>http://solarscience.msfc.nasa.gov/predict.shtml</a:t>
            </a:r>
            <a:endParaRPr lang="en-US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7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5818188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sz="4000" smtClean="0">
                <a:solidFill>
                  <a:srgbClr val="FFFF00"/>
                </a:solidFill>
              </a:rPr>
              <a:t>More up to date, but not as pretty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609600" y="5943600"/>
            <a:ext cx="5943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http://scrippsco2.ucsd.edu/graphics_gallery/mauna_loa_record.html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6938963" y="2257425"/>
            <a:ext cx="167163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CC99"/>
                </a:solidFill>
              </a:rPr>
              <a:t>398.8 ppmv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(July, 2014 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annual trend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removed)</a:t>
            </a:r>
          </a:p>
        </p:txBody>
      </p:sp>
      <p:sp>
        <p:nvSpPr>
          <p:cNvPr id="6150" name="Line 8"/>
          <p:cNvSpPr>
            <a:spLocks noChangeShapeType="1"/>
          </p:cNvSpPr>
          <p:nvPr/>
        </p:nvSpPr>
        <p:spPr bwMode="auto">
          <a:xfrm flipH="1">
            <a:off x="6172200" y="2438400"/>
            <a:ext cx="762000" cy="0"/>
          </a:xfrm>
          <a:prstGeom prst="line">
            <a:avLst/>
          </a:prstGeom>
          <a:noFill/>
          <a:ln w="381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6805613" y="4251325"/>
            <a:ext cx="2033587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Rate of change: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8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84 ppm/56 yr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  </a:t>
            </a:r>
            <a:r>
              <a:rPr lang="en-US" altLang="en-US" sz="2000">
                <a:solidFill>
                  <a:srgbClr val="CCFFCC"/>
                </a:solidFill>
              </a:rPr>
              <a:t>= 1.5 ppm/yr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Aerosol cooling from East Asia?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 smtClean="0">
                <a:solidFill>
                  <a:schemeClr val="bg1"/>
                </a:solidFill>
              </a:rPr>
              <a:t>Finally, China has been industrializing rapidly, and so </a:t>
            </a:r>
            <a:r>
              <a:rPr lang="en-US" altLang="en-US" sz="2400" smtClean="0">
                <a:solidFill>
                  <a:srgbClr val="FFCC99"/>
                </a:solidFill>
              </a:rPr>
              <a:t>aerosols</a:t>
            </a:r>
            <a:r>
              <a:rPr lang="en-US" altLang="en-US" sz="2400" smtClean="0">
                <a:solidFill>
                  <a:schemeClr val="bg1"/>
                </a:solidFill>
              </a:rPr>
              <a:t> produced by coal burning and other activities may also be cooling the climate, as happened with the U.S. and Europe between 1940 and 1970</a:t>
            </a:r>
          </a:p>
          <a:p>
            <a:r>
              <a:rPr lang="en-US" altLang="en-US" sz="2400" smtClean="0">
                <a:solidFill>
                  <a:schemeClr val="bg1"/>
                </a:solidFill>
              </a:rPr>
              <a:t>We would know more about this if NASA’s </a:t>
            </a:r>
            <a:r>
              <a:rPr lang="en-US" altLang="en-US" sz="2400" i="1" smtClean="0">
                <a:solidFill>
                  <a:srgbClr val="CCFFFF"/>
                </a:solidFill>
              </a:rPr>
              <a:t>Glory satellite </a:t>
            </a:r>
            <a:r>
              <a:rPr lang="en-US" altLang="en-US" sz="2400" smtClean="0">
                <a:solidFill>
                  <a:schemeClr val="bg1"/>
                </a:solidFill>
              </a:rPr>
              <a:t>hadn’t ended up in the Pacific Ocean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38100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200"/>
            <a:ext cx="38862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4572000" y="6096000"/>
            <a:ext cx="3865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Photos showing air quality in Beijing</a:t>
            </a:r>
          </a:p>
        </p:txBody>
      </p:sp>
    </p:spTree>
    <p:extLst>
      <p:ext uri="{BB962C8B-B14F-4D97-AF65-F5344CB8AC3E}">
        <p14:creationId xmlns:p14="http://schemas.microsoft.com/office/powerpoint/2010/main" val="365436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066800"/>
            <a:ext cx="60007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Was 2014 the warmest year yet??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5892225"/>
            <a:ext cx="7087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hlinkClick r:id="rId3"/>
              </a:rPr>
              <a:t>blogs.mprnews.org/updraft/2015/01/noaa-and-nasa-about-to-call-2014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-</a:t>
            </a:r>
            <a:r>
              <a:rPr lang="en-US" sz="1600" dirty="0">
                <a:solidFill>
                  <a:schemeClr val="bg1"/>
                </a:solidFill>
              </a:rPr>
              <a:t>as-warmest-year/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7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i="1" smtClean="0">
                <a:solidFill>
                  <a:schemeClr val="bg1"/>
                </a:solidFill>
              </a:rPr>
              <a:t>The smoking gun for climate change:</a:t>
            </a:r>
          </a:p>
          <a:p>
            <a:pPr eaLnBrk="1" hangingPunct="1">
              <a:buFontTx/>
              <a:buNone/>
            </a:pPr>
            <a:r>
              <a:rPr lang="en-US" altLang="en-US" i="1" smtClean="0">
                <a:solidFill>
                  <a:schemeClr val="bg1"/>
                </a:solidFill>
              </a:rPr>
              <a:t>			 Arctic sea ice</a:t>
            </a:r>
          </a:p>
        </p:txBody>
      </p:sp>
    </p:spTree>
    <p:extLst>
      <p:ext uri="{BB962C8B-B14F-4D97-AF65-F5344CB8AC3E}">
        <p14:creationId xmlns:p14="http://schemas.microsoft.com/office/powerpoint/2010/main" val="124402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</a:rPr>
              <a:t>Changes in Arctic sea ice</a:t>
            </a:r>
          </a:p>
        </p:txBody>
      </p:sp>
      <p:pic>
        <p:nvPicPr>
          <p:cNvPr id="15363" name="Picture 3" descr="Arctic_sea_ice_19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90713"/>
            <a:ext cx="3811587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219200" y="4800600"/>
            <a:ext cx="286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</a:rPr>
              <a:t>Sea ice minimum--1979</a:t>
            </a:r>
          </a:p>
        </p:txBody>
      </p:sp>
      <p:pic>
        <p:nvPicPr>
          <p:cNvPr id="8197" name="Picture 5" descr="Arctic_seaice_min_2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1890713"/>
            <a:ext cx="3811587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135563" y="4800600"/>
            <a:ext cx="286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</a:rPr>
              <a:t>Sea ice minimum--2005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593725" y="5273675"/>
            <a:ext cx="76057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rgbClr val="FFFFFF"/>
                </a:solidFill>
                <a:latin typeface="Arial Unicode MS" pitchFamily="34" charset="-128"/>
              </a:rPr>
              <a:t> Arctic sea ice has diminished in extent during recent summers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rgbClr val="FFFFFF"/>
                </a:solidFill>
                <a:latin typeface="Arial Unicode MS" pitchFamily="34" charset="-128"/>
              </a:rPr>
              <a:t> The fabled Northwest Passage, long sought by explorers, is now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Arial Unicode MS" pitchFamily="34" charset="-128"/>
              </a:rPr>
              <a:t>  open briefly in the early Fall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124200" y="6477000"/>
            <a:ext cx="594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 Unicode MS" pitchFamily="34" charset="-128"/>
              </a:rPr>
              <a:t>http://earthobservatory.nasa.gov/Newsroom/NewImages/</a:t>
            </a:r>
          </a:p>
        </p:txBody>
      </p:sp>
    </p:spTree>
    <p:extLst>
      <p:ext uri="{BB962C8B-B14F-4D97-AF65-F5344CB8AC3E}">
        <p14:creationId xmlns:p14="http://schemas.microsoft.com/office/powerpoint/2010/main" val="72803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19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</a:rPr>
              <a:t>2007 Arctic sea ice minimum</a:t>
            </a:r>
          </a:p>
        </p:txBody>
      </p:sp>
      <p:pic>
        <p:nvPicPr>
          <p:cNvPr id="16387" name="Picture 3" descr="190554main_AMSR_E_09_14_2007_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7724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62000" y="5715000"/>
            <a:ext cx="7770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Arial Unicode MS" pitchFamily="34" charset="-128"/>
              </a:rPr>
              <a:t>http://www.nasa.gov/images/content/190554main_AMSR_E_09_14_2007_r1.1536.tif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69925" y="6096000"/>
            <a:ext cx="7423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FFFF"/>
                </a:solidFill>
                <a:latin typeface="Arial Unicode MS" pitchFamily="34" charset="-128"/>
              </a:rPr>
              <a:t> The </a:t>
            </a:r>
            <a:r>
              <a:rPr lang="en-US" altLang="en-US" sz="2400">
                <a:solidFill>
                  <a:srgbClr val="FFCC99"/>
                </a:solidFill>
                <a:latin typeface="Arial Unicode MS" pitchFamily="34" charset="-128"/>
              </a:rPr>
              <a:t>2007 </a:t>
            </a:r>
            <a:r>
              <a:rPr lang="en-US" altLang="en-US" sz="2400">
                <a:solidFill>
                  <a:srgbClr val="FFFFFF"/>
                </a:solidFill>
                <a:latin typeface="Arial Unicode MS" pitchFamily="34" charset="-128"/>
              </a:rPr>
              <a:t>Arctic sea ice pack was the smallest yet…</a:t>
            </a:r>
          </a:p>
        </p:txBody>
      </p:sp>
    </p:spTree>
    <p:extLst>
      <p:ext uri="{BB962C8B-B14F-4D97-AF65-F5344CB8AC3E}">
        <p14:creationId xmlns:p14="http://schemas.microsoft.com/office/powerpoint/2010/main" val="24947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2012 Arctic sea ice minimum</a:t>
            </a:r>
            <a:endParaRPr lang="en-US" altLang="en-US" smtClean="0"/>
          </a:p>
        </p:txBody>
      </p:sp>
      <p:pic>
        <p:nvPicPr>
          <p:cNvPr id="17411" name="Picture 2" descr="C:\Users\jfk4\Documents\Courses\Earth2\Lectures\Minimum_SeaIce_Area_2012_09_16.72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7818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1066800" y="5257800"/>
            <a:ext cx="7580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http://earthsky.org/earth/2012-arctic-sea-ice-extent-lowest-ever-recorded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8513763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FF">
                    <a:lumMod val="95000"/>
                  </a:srgbClr>
                </a:solidFill>
                <a:latin typeface="Arial" charset="0"/>
              </a:rPr>
              <a:t>The 2012 Arctic sea ice minimum smashed the old (2007) record for the lowest</a:t>
            </a:r>
          </a:p>
          <a:p>
            <a:pPr eaLnBrk="1" hangingPunct="1">
              <a:defRPr/>
            </a:pPr>
            <a:r>
              <a:rPr lang="en-US" sz="1800" dirty="0">
                <a:solidFill>
                  <a:srgbClr val="FFFFFF">
                    <a:lumMod val="95000"/>
                  </a:srgbClr>
                </a:solidFill>
                <a:latin typeface="Arial" charset="0"/>
              </a:rPr>
              <a:t>     recorded sea ice extent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FF">
                    <a:lumMod val="95000"/>
                  </a:srgbClr>
                </a:solidFill>
                <a:latin typeface="Arial" charset="0"/>
              </a:rPr>
              <a:t>Yellow curve shows the 1979-2010 average</a:t>
            </a:r>
          </a:p>
        </p:txBody>
      </p:sp>
    </p:spTree>
    <p:extLst>
      <p:ext uri="{BB962C8B-B14F-4D97-AF65-F5344CB8AC3E}">
        <p14:creationId xmlns:p14="http://schemas.microsoft.com/office/powerpoint/2010/main" val="248851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Time-dependent sea ice area</a:t>
            </a:r>
          </a:p>
        </p:txBody>
      </p:sp>
      <p:pic>
        <p:nvPicPr>
          <p:cNvPr id="18435" name="Picture 2" descr="http://en.es-static.us/upl/2012/09/Arctice-Sea-Ice-Extent-September-16-2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5867400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1182688" y="6096000"/>
            <a:ext cx="7580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http://earthsky.org/earth/2012-arctic-sea-ice-extent-lowest-ever-recorded</a:t>
            </a:r>
          </a:p>
        </p:txBody>
      </p:sp>
    </p:spTree>
    <p:extLst>
      <p:ext uri="{BB962C8B-B14F-4D97-AF65-F5344CB8AC3E}">
        <p14:creationId xmlns:p14="http://schemas.microsoft.com/office/powerpoint/2010/main" val="395033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FFFF00"/>
                </a:solidFill>
              </a:rPr>
              <a:t>Average monthly Arctic sea ice extent during November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057400"/>
            <a:ext cx="38100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chemeClr val="bg1"/>
                </a:solidFill>
              </a:rPr>
              <a:t>Rate of decline is </a:t>
            </a:r>
            <a:r>
              <a:rPr lang="en-US" altLang="en-US" sz="2400" smtClean="0">
                <a:solidFill>
                  <a:srgbClr val="FFCC99"/>
                </a:solidFill>
              </a:rPr>
              <a:t>4.7% per decade</a:t>
            </a:r>
            <a:r>
              <a:rPr lang="en-US" altLang="en-US" sz="2400" smtClean="0">
                <a:solidFill>
                  <a:schemeClr val="bg1"/>
                </a:solidFill>
              </a:rPr>
              <a:t> over the last 30 years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chemeClr val="bg1"/>
                </a:solidFill>
              </a:rPr>
              <a:t>November 2010 had the second-lowest ice extent for the month since the beginning of satellite records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chemeClr val="bg1"/>
                </a:solidFill>
              </a:rPr>
              <a:t>The Arctic Ocean could be completely ice-free during late summer by ~2030</a:t>
            </a:r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133600"/>
            <a:ext cx="4343400" cy="3140075"/>
          </a:xfrm>
          <a:noFill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446588" y="5318125"/>
            <a:ext cx="3935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Arial Unicode MS" pitchFamily="34" charset="-128"/>
              </a:rPr>
              <a:t>http://nsidc.org/arcticseaicenews/</a:t>
            </a:r>
          </a:p>
        </p:txBody>
      </p:sp>
    </p:spTree>
    <p:extLst>
      <p:ext uri="{BB962C8B-B14F-4D97-AF65-F5344CB8AC3E}">
        <p14:creationId xmlns:p14="http://schemas.microsoft.com/office/powerpoint/2010/main" val="375587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762000"/>
            <a:ext cx="38100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>
                <a:solidFill>
                  <a:schemeClr val="bg1"/>
                </a:solidFill>
              </a:rPr>
              <a:t>We’re also very interested in </a:t>
            </a:r>
            <a:r>
              <a:rPr lang="en-US" altLang="en-US" sz="2800" i="1" smtClean="0">
                <a:solidFill>
                  <a:srgbClr val="FFCC99"/>
                </a:solidFill>
              </a:rPr>
              <a:t>hurricanes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>
                <a:solidFill>
                  <a:schemeClr val="bg1"/>
                </a:solidFill>
              </a:rPr>
              <a:t>Katrina was at various times a category 4 or 5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>
                <a:solidFill>
                  <a:schemeClr val="bg1"/>
                </a:solidFill>
              </a:rPr>
              <a:t>Are hurricanes getting stronger and/or more frequent?</a:t>
            </a: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958850"/>
            <a:ext cx="3132138" cy="4038600"/>
          </a:xfrm>
          <a:noFill/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724400" y="5073650"/>
            <a:ext cx="4246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http://en.wikipedia.org/wiki/Hurricane_Katrina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343400" y="5410200"/>
            <a:ext cx="4546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CCFFCC"/>
                </a:solidFill>
                <a:latin typeface="Arial Unicode MS" pitchFamily="34" charset="-128"/>
              </a:rPr>
              <a:t> </a:t>
            </a:r>
            <a:r>
              <a:rPr lang="en-US" altLang="en-US" sz="2000">
                <a:solidFill>
                  <a:srgbClr val="CCFFCC"/>
                </a:solidFill>
                <a:latin typeface="Arial Unicode MS" pitchFamily="34" charset="-128"/>
              </a:rPr>
              <a:t>Hurricane Katrina</a:t>
            </a:r>
            <a:r>
              <a:rPr lang="en-US" altLang="en-US" sz="2000">
                <a:solidFill>
                  <a:srgbClr val="FFFFFF"/>
                </a:solidFill>
                <a:latin typeface="Arial Unicode MS" pitchFamily="34" charset="-128"/>
              </a:rPr>
              <a:t> near peak strength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Arial Unicode MS" pitchFamily="34" charset="-128"/>
              </a:rPr>
              <a:t>   (Aug. 28, 2005)</a:t>
            </a:r>
          </a:p>
        </p:txBody>
      </p:sp>
    </p:spTree>
    <p:extLst>
      <p:ext uri="{BB962C8B-B14F-4D97-AF65-F5344CB8AC3E}">
        <p14:creationId xmlns:p14="http://schemas.microsoft.com/office/powerpoint/2010/main" val="13291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Hurricane Sandy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 smtClean="0">
                <a:solidFill>
                  <a:schemeClr val="bg1"/>
                </a:solidFill>
              </a:rPr>
              <a:t>Hurricane Sandy (late October, 2012), although only a Category 1 when it hit the coast, was the biggest Atlantic hurricane in history (diameter </a:t>
            </a:r>
            <a:r>
              <a:rPr lang="en-US" altLang="en-US" sz="2000" smtClean="0">
                <a:solidFill>
                  <a:schemeClr val="bg1"/>
                </a:solidFill>
                <a:sym typeface="Symbol" pitchFamily="18" charset="2"/>
              </a:rPr>
              <a:t> 1100 miles)</a:t>
            </a:r>
          </a:p>
          <a:p>
            <a:r>
              <a:rPr lang="en-US" altLang="en-US" sz="2000" smtClean="0">
                <a:solidFill>
                  <a:schemeClr val="bg1"/>
                </a:solidFill>
                <a:sym typeface="Symbol" pitchFamily="18" charset="2"/>
              </a:rPr>
              <a:t>Confluence of three events: 1) hurricane, 2) winter storm, 3) high tide</a:t>
            </a:r>
          </a:p>
          <a:p>
            <a:r>
              <a:rPr lang="en-US" altLang="en-US" sz="2000" smtClean="0">
                <a:solidFill>
                  <a:schemeClr val="bg1"/>
                </a:solidFill>
                <a:sym typeface="Symbol" pitchFamily="18" charset="2"/>
              </a:rPr>
              <a:t>The maximum storm surge was 4.3 m (14 ft)!</a:t>
            </a:r>
          </a:p>
          <a:p>
            <a:r>
              <a:rPr lang="en-US" altLang="en-US" sz="2000" smtClean="0">
                <a:solidFill>
                  <a:schemeClr val="bg1"/>
                </a:solidFill>
                <a:sym typeface="Symbol" pitchFamily="18" charset="2"/>
              </a:rPr>
              <a:t>Damage was more than </a:t>
            </a:r>
            <a:r>
              <a:rPr lang="en-US" altLang="en-US" sz="2000" smtClean="0">
                <a:solidFill>
                  <a:srgbClr val="FFCC99"/>
                </a:solidFill>
                <a:sym typeface="Symbol" pitchFamily="18" charset="2"/>
              </a:rPr>
              <a:t>$60 billion</a:t>
            </a:r>
            <a:r>
              <a:rPr lang="en-US" altLang="en-US" sz="2000" smtClean="0">
                <a:solidFill>
                  <a:schemeClr val="bg1"/>
                </a:solidFill>
                <a:sym typeface="Symbol" pitchFamily="18" charset="2"/>
              </a:rPr>
              <a:t> (Katrina was estimated at ~$80 billion)</a:t>
            </a:r>
            <a:endParaRPr lang="en-US" altLang="en-US" sz="2000" smtClean="0">
              <a:solidFill>
                <a:schemeClr val="bg1"/>
              </a:solidFill>
            </a:endParaRPr>
          </a:p>
        </p:txBody>
      </p:sp>
      <p:sp>
        <p:nvSpPr>
          <p:cNvPr id="2150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1751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TextBox 4"/>
          <p:cNvSpPr txBox="1">
            <a:spLocks noChangeArrowheads="1"/>
          </p:cNvSpPr>
          <p:nvPr/>
        </p:nvSpPr>
        <p:spPr bwMode="auto">
          <a:xfrm>
            <a:off x="4597400" y="4419600"/>
            <a:ext cx="4292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http://topics.bloomberg.com/hurricane-sandy/</a:t>
            </a:r>
          </a:p>
        </p:txBody>
      </p:sp>
    </p:spTree>
    <p:extLst>
      <p:ext uri="{BB962C8B-B14F-4D97-AF65-F5344CB8AC3E}">
        <p14:creationId xmlns:p14="http://schemas.microsoft.com/office/powerpoint/2010/main" val="27375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CO</a:t>
            </a:r>
            <a:r>
              <a:rPr lang="en-US" altLang="en-US" baseline="-25000" smtClean="0">
                <a:solidFill>
                  <a:srgbClr val="FFFF00"/>
                </a:solidFill>
              </a:rPr>
              <a:t>2</a:t>
            </a:r>
            <a:r>
              <a:rPr lang="en-US" altLang="en-US" smtClean="0">
                <a:solidFill>
                  <a:srgbClr val="FFFF00"/>
                </a:solidFill>
              </a:rPr>
              <a:t>: the last few years</a:t>
            </a:r>
          </a:p>
        </p:txBody>
      </p:sp>
      <p:sp>
        <p:nvSpPr>
          <p:cNvPr id="7171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 smtClean="0">
                <a:solidFill>
                  <a:schemeClr val="bg1"/>
                </a:solidFill>
              </a:rPr>
              <a:t>The </a:t>
            </a:r>
            <a:r>
              <a:rPr lang="en-US" altLang="en-US" sz="2400" smtClean="0">
                <a:solidFill>
                  <a:srgbClr val="FFCCCC"/>
                </a:solidFill>
              </a:rPr>
              <a:t>red</a:t>
            </a:r>
            <a:r>
              <a:rPr lang="en-US" altLang="en-US" sz="2400" smtClean="0">
                <a:solidFill>
                  <a:srgbClr val="FF0000"/>
                </a:solidFill>
              </a:rPr>
              <a:t> </a:t>
            </a:r>
            <a:r>
              <a:rPr lang="en-US" altLang="en-US" sz="2400" smtClean="0">
                <a:solidFill>
                  <a:schemeClr val="bg1"/>
                </a:solidFill>
              </a:rPr>
              <a:t>curve shows the actual data</a:t>
            </a:r>
          </a:p>
          <a:p>
            <a:r>
              <a:rPr lang="en-US" altLang="en-US" sz="2400" smtClean="0">
                <a:solidFill>
                  <a:schemeClr val="bg1"/>
                </a:solidFill>
              </a:rPr>
              <a:t>The black curve is a smoothed fit</a:t>
            </a:r>
          </a:p>
          <a:p>
            <a:pPr lvl="1"/>
            <a:r>
              <a:rPr lang="en-US" altLang="en-US" sz="2000" smtClean="0">
                <a:solidFill>
                  <a:schemeClr val="bg1"/>
                </a:solidFill>
              </a:rPr>
              <a:t>Rate of change: </a:t>
            </a:r>
          </a:p>
          <a:p>
            <a:pPr lvl="1">
              <a:buFontTx/>
              <a:buNone/>
            </a:pPr>
            <a:r>
              <a:rPr lang="en-US" altLang="en-US" sz="2000" smtClean="0">
                <a:solidFill>
                  <a:schemeClr val="bg1"/>
                </a:solidFill>
              </a:rPr>
              <a:t>   10 ppm/4.5 yr </a:t>
            </a:r>
            <a:r>
              <a:rPr lang="en-US" altLang="en-US" sz="2000" smtClean="0">
                <a:solidFill>
                  <a:srgbClr val="CCFFCC"/>
                </a:solidFill>
              </a:rPr>
              <a:t>=</a:t>
            </a:r>
            <a:r>
              <a:rPr lang="en-US" altLang="en-US" sz="2000" smtClean="0">
                <a:solidFill>
                  <a:schemeClr val="bg1"/>
                </a:solidFill>
              </a:rPr>
              <a:t> </a:t>
            </a:r>
            <a:r>
              <a:rPr lang="en-US" altLang="en-US" sz="2000" smtClean="0">
                <a:solidFill>
                  <a:srgbClr val="CCFFCC"/>
                </a:solidFill>
              </a:rPr>
              <a:t>2.2 ppm/yr</a:t>
            </a:r>
          </a:p>
          <a:p>
            <a:r>
              <a:rPr lang="en-US" altLang="en-US" sz="2400" smtClean="0">
                <a:solidFill>
                  <a:schemeClr val="bg1"/>
                </a:solidFill>
              </a:rPr>
              <a:t>What causes the “wiggle” in the actual data?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4572000" y="5454650"/>
            <a:ext cx="4033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http://www.esrl.noaa.gov/gmd/ccgg/trends/</a:t>
            </a:r>
          </a:p>
        </p:txBody>
      </p:sp>
      <p:pic>
        <p:nvPicPr>
          <p:cNvPr id="7173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14600"/>
            <a:ext cx="3810000" cy="2921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Hurricane Sandy flood damage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2532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2533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2534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21005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6" name="TextBox 6"/>
          <p:cNvSpPr txBox="1">
            <a:spLocks noChangeArrowheads="1"/>
          </p:cNvSpPr>
          <p:nvPr/>
        </p:nvSpPr>
        <p:spPr bwMode="auto">
          <a:xfrm>
            <a:off x="260350" y="4362450"/>
            <a:ext cx="4083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CC99"/>
                </a:solidFill>
              </a:rPr>
              <a:t>Flooded homes in Tuckerton, N.J.,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CC99"/>
                </a:solidFill>
              </a:rPr>
              <a:t>Oct. 30 after Hurricane Sandy made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CC99"/>
                </a:solidFill>
              </a:rPr>
              <a:t>landfall on the southern New Jersey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CC99"/>
                </a:solidFill>
              </a:rPr>
              <a:t>coastline on Oct. 29.</a:t>
            </a:r>
          </a:p>
        </p:txBody>
      </p:sp>
      <p:sp>
        <p:nvSpPr>
          <p:cNvPr id="22537" name="TextBox 7"/>
          <p:cNvSpPr txBox="1">
            <a:spLocks noChangeArrowheads="1"/>
          </p:cNvSpPr>
          <p:nvPr/>
        </p:nvSpPr>
        <p:spPr bwMode="auto">
          <a:xfrm>
            <a:off x="1590675" y="6477000"/>
            <a:ext cx="7553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http://www.boston.com/bigpicture/2012/10/hurricane_sandy_the_superstorm.html</a:t>
            </a:r>
          </a:p>
        </p:txBody>
      </p:sp>
      <p:pic>
        <p:nvPicPr>
          <p:cNvPr id="22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87500"/>
            <a:ext cx="4300538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9" name="TextBox 8"/>
          <p:cNvSpPr txBox="1">
            <a:spLocks noChangeArrowheads="1"/>
          </p:cNvSpPr>
          <p:nvPr/>
        </p:nvSpPr>
        <p:spPr bwMode="auto">
          <a:xfrm>
            <a:off x="4572000" y="4343400"/>
            <a:ext cx="4327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CFFCC"/>
                </a:solidFill>
              </a:rPr>
              <a:t>Cars floating in a flooded subterranean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CFFCC"/>
                </a:solidFill>
              </a:rPr>
              <a:t>basement following Hurricane Sandy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CFFCC"/>
                </a:solidFill>
              </a:rPr>
              <a:t>Oct. 30 in the Financial District of New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CFFCC"/>
                </a:solidFill>
              </a:rPr>
              <a:t>York City.</a:t>
            </a:r>
          </a:p>
        </p:txBody>
      </p:sp>
    </p:spTree>
    <p:extLst>
      <p:ext uri="{BB962C8B-B14F-4D97-AF65-F5344CB8AC3E}">
        <p14:creationId xmlns:p14="http://schemas.microsoft.com/office/powerpoint/2010/main" val="23208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52863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12725" y="6208713"/>
            <a:ext cx="395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Webster et al., </a:t>
            </a:r>
            <a:r>
              <a:rPr lang="en-US" altLang="en-US" sz="1800" i="1">
                <a:solidFill>
                  <a:srgbClr val="FFFFFF"/>
                </a:solidFill>
              </a:rPr>
              <a:t>Science</a:t>
            </a:r>
            <a:r>
              <a:rPr lang="en-US" altLang="en-US" sz="1800">
                <a:solidFill>
                  <a:srgbClr val="FFFFFF"/>
                </a:solidFill>
              </a:rPr>
              <a:t> (2005), Fig. 1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908675" y="484188"/>
            <a:ext cx="27749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</a:rPr>
              <a:t>Summer sea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</a:rPr>
              <a:t>surface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</a:rPr>
              <a:t>temperature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</a:rPr>
              <a:t>vs. time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791200" y="3657600"/>
            <a:ext cx="31559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NIO—Northern Indian Ocean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WPAC—Western Pacific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SPAC—Southern Pacific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SIO—Southern Indian Ocean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EPAC—Eastern Pacific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NATL—North Atlantic</a:t>
            </a:r>
          </a:p>
        </p:txBody>
      </p:sp>
    </p:spTree>
    <p:extLst>
      <p:ext uri="{BB962C8B-B14F-4D97-AF65-F5344CB8AC3E}">
        <p14:creationId xmlns:p14="http://schemas.microsoft.com/office/powerpoint/2010/main" val="77535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FFFF00"/>
                </a:solidFill>
              </a:rPr>
              <a:t>Hurricane frequency vs. time</a:t>
            </a:r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00200"/>
            <a:ext cx="6477000" cy="4002088"/>
          </a:xfrm>
          <a:noFill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225550" y="5576888"/>
            <a:ext cx="395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Webster et al., </a:t>
            </a:r>
            <a:r>
              <a:rPr lang="en-US" altLang="en-US" sz="1800" i="1">
                <a:solidFill>
                  <a:srgbClr val="FFFFFF"/>
                </a:solidFill>
              </a:rPr>
              <a:t>Science</a:t>
            </a:r>
            <a:r>
              <a:rPr lang="en-US" altLang="en-US" sz="1800">
                <a:solidFill>
                  <a:srgbClr val="FFFFFF"/>
                </a:solidFill>
              </a:rPr>
              <a:t> (2005), Fig. 3</a:t>
            </a: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2139950" y="5943600"/>
            <a:ext cx="410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>
                <a:solidFill>
                  <a:srgbClr val="FFFFFF"/>
                </a:solidFill>
              </a:rPr>
              <a:t> </a:t>
            </a:r>
            <a:r>
              <a:rPr lang="en-US" altLang="en-US" sz="2400">
                <a:solidFill>
                  <a:srgbClr val="FFFFFF"/>
                </a:solidFill>
              </a:rPr>
              <a:t>No obvious long-term trend</a:t>
            </a:r>
          </a:p>
        </p:txBody>
      </p:sp>
    </p:spTree>
    <p:extLst>
      <p:ext uri="{BB962C8B-B14F-4D97-AF65-F5344CB8AC3E}">
        <p14:creationId xmlns:p14="http://schemas.microsoft.com/office/powerpoint/2010/main" val="84592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FFFF00"/>
                </a:solidFill>
              </a:rPr>
              <a:t>Hurricane intensity vs. time (global)</a:t>
            </a:r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600200"/>
            <a:ext cx="8382000" cy="4032250"/>
          </a:xfrm>
          <a:noFill/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04800" y="5638800"/>
            <a:ext cx="395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Webster et al., </a:t>
            </a:r>
            <a:r>
              <a:rPr lang="en-US" altLang="en-US" sz="1800" i="1">
                <a:solidFill>
                  <a:srgbClr val="FFFFFF"/>
                </a:solidFill>
              </a:rPr>
              <a:t>Science</a:t>
            </a:r>
            <a:r>
              <a:rPr lang="en-US" altLang="en-US" sz="1800">
                <a:solidFill>
                  <a:srgbClr val="FFFFFF"/>
                </a:solidFill>
              </a:rPr>
              <a:t> (2005), Fig. 4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109663" y="6019800"/>
            <a:ext cx="6510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FFFF"/>
                </a:solidFill>
              </a:rPr>
              <a:t> But there may be trends in hurricane intensity</a:t>
            </a:r>
          </a:p>
        </p:txBody>
      </p:sp>
    </p:spTree>
    <p:extLst>
      <p:ext uri="{BB962C8B-B14F-4D97-AF65-F5344CB8AC3E}">
        <p14:creationId xmlns:p14="http://schemas.microsoft.com/office/powerpoint/2010/main" val="8721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FFCC99"/>
                </a:solidFill>
              </a:rPr>
              <a:t>Webster et al.’s conclusions (still controversial):</a:t>
            </a:r>
          </a:p>
          <a:p>
            <a:pPr eaLnBrk="1" hangingPunct="1">
              <a:buFontTx/>
              <a:buNone/>
            </a:pPr>
            <a:endParaRPr lang="en-US" altLang="en-US" sz="1200" smtClean="0">
              <a:solidFill>
                <a:srgbClr val="FFCC99"/>
              </a:solidFill>
            </a:endParaRPr>
          </a:p>
          <a:p>
            <a:pPr eaLnBrk="1" hangingPunct="1"/>
            <a:r>
              <a:rPr lang="en-US" altLang="en-US" sz="2800" smtClean="0">
                <a:solidFill>
                  <a:schemeClr val="bg1"/>
                </a:solidFill>
              </a:rPr>
              <a:t>No obvious trend in hurricane frequency vs. time</a:t>
            </a:r>
          </a:p>
          <a:p>
            <a:pPr eaLnBrk="1" hangingPunct="1">
              <a:buFontTx/>
              <a:buNone/>
            </a:pPr>
            <a:r>
              <a:rPr lang="en-US" altLang="en-US" sz="2800" i="1" smtClean="0">
                <a:solidFill>
                  <a:schemeClr val="bg1"/>
                </a:solidFill>
              </a:rPr>
              <a:t>but</a:t>
            </a:r>
          </a:p>
          <a:p>
            <a:pPr eaLnBrk="1" hangingPunct="1"/>
            <a:r>
              <a:rPr lang="en-US" altLang="en-US" sz="2800" smtClean="0">
                <a:solidFill>
                  <a:schemeClr val="bg1"/>
                </a:solidFill>
              </a:rPr>
              <a:t>Number of Category 4 and 5 storms has doubled over the past 35 years</a:t>
            </a:r>
          </a:p>
          <a:p>
            <a:pPr eaLnBrk="1" hangingPunct="1"/>
            <a:endParaRPr lang="en-US" altLang="en-US" sz="10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800" u="sng" smtClean="0">
                <a:solidFill>
                  <a:schemeClr val="bg1"/>
                </a:solidFill>
              </a:rPr>
              <a:t>Questions</a:t>
            </a:r>
            <a:r>
              <a:rPr lang="en-US" altLang="en-US" sz="2800" smtClean="0">
                <a:solidFill>
                  <a:schemeClr val="bg1"/>
                </a:solidFill>
              </a:rPr>
              <a:t>:</a:t>
            </a:r>
          </a:p>
          <a:p>
            <a:pPr eaLnBrk="1" hangingPunct="1"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Might there be a long-term change in the </a:t>
            </a:r>
            <a:r>
              <a:rPr lang="en-US" altLang="en-US" sz="2800" i="1" smtClean="0">
                <a:solidFill>
                  <a:srgbClr val="CCFFCC"/>
                </a:solidFill>
              </a:rPr>
              <a:t>size </a:t>
            </a:r>
            <a:r>
              <a:rPr lang="en-US" altLang="en-US" sz="2800" smtClean="0">
                <a:solidFill>
                  <a:schemeClr val="bg1"/>
                </a:solidFill>
              </a:rPr>
              <a:t>(areal extent) of hurricanes over time?</a:t>
            </a:r>
          </a:p>
          <a:p>
            <a:pPr eaLnBrk="1" hangingPunct="1"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How will storm </a:t>
            </a:r>
            <a:r>
              <a:rPr lang="en-US" altLang="en-US" sz="2800" smtClean="0">
                <a:solidFill>
                  <a:srgbClr val="CCFFFF"/>
                </a:solidFill>
              </a:rPr>
              <a:t>surge heights change </a:t>
            </a:r>
            <a:r>
              <a:rPr lang="en-US" altLang="en-US" sz="2800" smtClean="0">
                <a:solidFill>
                  <a:schemeClr val="bg1"/>
                </a:solidFill>
              </a:rPr>
              <a:t>with time?</a:t>
            </a:r>
          </a:p>
          <a:p>
            <a:pPr marL="914400" lvl="1" indent="-514350" eaLnBrk="1" hangingPunct="1"/>
            <a:r>
              <a:rPr lang="en-US" altLang="en-US" sz="2400" smtClean="0">
                <a:solidFill>
                  <a:schemeClr val="bg1"/>
                </a:solidFill>
              </a:rPr>
              <a:t>This is obviously related to future changes in sea level	</a:t>
            </a:r>
          </a:p>
        </p:txBody>
      </p:sp>
    </p:spTree>
    <p:extLst>
      <p:ext uri="{BB962C8B-B14F-4D97-AF65-F5344CB8AC3E}">
        <p14:creationId xmlns:p14="http://schemas.microsoft.com/office/powerpoint/2010/main" val="282664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Keeling curve interpretation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91000" cy="4114800"/>
          </a:xfrm>
        </p:spPr>
        <p:txBody>
          <a:bodyPr/>
          <a:lstStyle/>
          <a:p>
            <a:r>
              <a:rPr lang="en-US" altLang="en-US" sz="2400" smtClean="0">
                <a:solidFill>
                  <a:schemeClr val="bg1"/>
                </a:solidFill>
              </a:rPr>
              <a:t>5-6 ppm seasonal cycle</a:t>
            </a:r>
          </a:p>
          <a:p>
            <a:r>
              <a:rPr lang="en-US" altLang="en-US" sz="2400" smtClean="0">
                <a:solidFill>
                  <a:schemeClr val="bg1"/>
                </a:solidFill>
              </a:rPr>
              <a:t>“Breathing” of northern hemisphere forests</a:t>
            </a:r>
          </a:p>
          <a:p>
            <a:pPr lvl="1">
              <a:buFontTx/>
              <a:buNone/>
            </a:pPr>
            <a:r>
              <a:rPr lang="en-US" altLang="en-US" sz="2000" smtClean="0">
                <a:solidFill>
                  <a:srgbClr val="CCFFCC"/>
                </a:solidFill>
              </a:rPr>
              <a:t>CO</a:t>
            </a:r>
            <a:r>
              <a:rPr lang="en-US" altLang="en-US" sz="2000" baseline="-25000" smtClean="0">
                <a:solidFill>
                  <a:srgbClr val="CCFFCC"/>
                </a:solidFill>
              </a:rPr>
              <a:t>2</a:t>
            </a:r>
            <a:r>
              <a:rPr lang="en-US" altLang="en-US" sz="2000" smtClean="0">
                <a:solidFill>
                  <a:srgbClr val="CCFFCC"/>
                </a:solidFill>
              </a:rPr>
              <a:t> + H</a:t>
            </a:r>
            <a:r>
              <a:rPr lang="en-US" altLang="en-US" sz="2000" baseline="-25000" smtClean="0">
                <a:solidFill>
                  <a:srgbClr val="CCFFCC"/>
                </a:solidFill>
              </a:rPr>
              <a:t>2</a:t>
            </a:r>
            <a:r>
              <a:rPr lang="en-US" altLang="en-US" sz="2000" smtClean="0">
                <a:solidFill>
                  <a:srgbClr val="CCFFCC"/>
                </a:solidFill>
              </a:rPr>
              <a:t>O  </a:t>
            </a:r>
            <a:r>
              <a:rPr lang="en-US" altLang="en-US" sz="2000" smtClean="0">
                <a:solidFill>
                  <a:srgbClr val="CCFFCC"/>
                </a:solidFill>
                <a:sym typeface="Symbol" pitchFamily="18" charset="2"/>
              </a:rPr>
              <a:t>  CH</a:t>
            </a:r>
            <a:r>
              <a:rPr lang="en-US" altLang="en-US" sz="2000" baseline="-25000" smtClean="0">
                <a:solidFill>
                  <a:srgbClr val="CCFFCC"/>
                </a:solidFill>
                <a:sym typeface="Symbol" pitchFamily="18" charset="2"/>
              </a:rPr>
              <a:t>2</a:t>
            </a:r>
            <a:r>
              <a:rPr lang="en-US" altLang="en-US" sz="2000" smtClean="0">
                <a:solidFill>
                  <a:srgbClr val="CCFFCC"/>
                </a:solidFill>
                <a:sym typeface="Symbol" pitchFamily="18" charset="2"/>
              </a:rPr>
              <a:t>O + O</a:t>
            </a:r>
            <a:r>
              <a:rPr lang="en-US" altLang="en-US" sz="2000" baseline="-25000" smtClean="0">
                <a:solidFill>
                  <a:srgbClr val="CCFFCC"/>
                </a:solidFill>
                <a:sym typeface="Symbol" pitchFamily="18" charset="2"/>
              </a:rPr>
              <a:t>2</a:t>
            </a:r>
          </a:p>
          <a:p>
            <a:r>
              <a:rPr lang="en-US" altLang="en-US" sz="2400" smtClean="0">
                <a:solidFill>
                  <a:schemeClr val="bg1"/>
                </a:solidFill>
                <a:sym typeface="Symbol" pitchFamily="18" charset="2"/>
              </a:rPr>
              <a:t>Hawaii is at 19</a:t>
            </a:r>
            <a:r>
              <a:rPr lang="en-US" altLang="en-US" sz="2400" baseline="30000" smtClean="0">
                <a:solidFill>
                  <a:schemeClr val="bg1"/>
                </a:solidFill>
                <a:sym typeface="Symbol" pitchFamily="18" charset="2"/>
              </a:rPr>
              <a:t>o</a:t>
            </a:r>
            <a:r>
              <a:rPr lang="en-US" altLang="en-US" sz="2400" smtClean="0">
                <a:solidFill>
                  <a:schemeClr val="bg1"/>
                </a:solidFill>
                <a:sym typeface="Symbol" pitchFamily="18" charset="2"/>
              </a:rPr>
              <a:t>N, so</a:t>
            </a:r>
          </a:p>
          <a:p>
            <a:pPr lvl="1"/>
            <a:r>
              <a:rPr lang="en-US" altLang="en-US" sz="2000" smtClean="0">
                <a:solidFill>
                  <a:schemeClr val="bg1"/>
                </a:solidFill>
                <a:sym typeface="Symbol" pitchFamily="18" charset="2"/>
              </a:rPr>
              <a:t>CO</a:t>
            </a:r>
            <a:r>
              <a:rPr lang="en-US" altLang="en-US" sz="2000" baseline="-25000" smtClean="0">
                <a:solidFill>
                  <a:schemeClr val="bg1"/>
                </a:solidFill>
                <a:sym typeface="Symbol" pitchFamily="18" charset="2"/>
              </a:rPr>
              <a:t>2</a:t>
            </a:r>
            <a:r>
              <a:rPr lang="en-US" altLang="en-US" sz="2000" smtClean="0">
                <a:solidFill>
                  <a:schemeClr val="bg1"/>
                </a:solidFill>
                <a:sym typeface="Symbol" pitchFamily="18" charset="2"/>
              </a:rPr>
              <a:t> is low in the fall (following summertime </a:t>
            </a:r>
            <a:r>
              <a:rPr lang="en-US" altLang="en-US" sz="2000" smtClean="0">
                <a:solidFill>
                  <a:srgbClr val="FFCC99"/>
                </a:solidFill>
                <a:sym typeface="Symbol" pitchFamily="18" charset="2"/>
              </a:rPr>
              <a:t>photosynthesis</a:t>
            </a:r>
            <a:r>
              <a:rPr lang="en-US" altLang="en-US" sz="2000" smtClean="0">
                <a:solidFill>
                  <a:schemeClr val="bg1"/>
                </a:solidFill>
                <a:sym typeface="Symbol" pitchFamily="18" charset="2"/>
              </a:rPr>
              <a:t>)</a:t>
            </a:r>
          </a:p>
          <a:p>
            <a:pPr lvl="1"/>
            <a:r>
              <a:rPr lang="en-US" altLang="en-US" sz="2000" smtClean="0">
                <a:solidFill>
                  <a:schemeClr val="bg1"/>
                </a:solidFill>
                <a:sym typeface="Symbol" pitchFamily="18" charset="2"/>
              </a:rPr>
              <a:t>CO</a:t>
            </a:r>
            <a:r>
              <a:rPr lang="en-US" altLang="en-US" sz="2000" baseline="-25000" smtClean="0">
                <a:solidFill>
                  <a:schemeClr val="bg1"/>
                </a:solidFill>
                <a:sym typeface="Symbol" pitchFamily="18" charset="2"/>
              </a:rPr>
              <a:t>2</a:t>
            </a:r>
            <a:r>
              <a:rPr lang="en-US" altLang="en-US" sz="2000" smtClean="0">
                <a:solidFill>
                  <a:schemeClr val="bg1"/>
                </a:solidFill>
                <a:sym typeface="Symbol" pitchFamily="18" charset="2"/>
              </a:rPr>
              <a:t> is high in the spring (following wintertime </a:t>
            </a:r>
            <a:r>
              <a:rPr lang="en-US" altLang="en-US" sz="2000" smtClean="0">
                <a:solidFill>
                  <a:srgbClr val="FFCC99"/>
                </a:solidFill>
                <a:sym typeface="Symbol" pitchFamily="18" charset="2"/>
              </a:rPr>
              <a:t>respiration</a:t>
            </a:r>
            <a:r>
              <a:rPr lang="en-US" altLang="en-US" sz="2000" smtClean="0">
                <a:solidFill>
                  <a:schemeClr val="bg1"/>
                </a:solidFill>
                <a:sym typeface="Symbol" pitchFamily="18" charset="2"/>
              </a:rPr>
              <a:t>)</a:t>
            </a:r>
          </a:p>
          <a:p>
            <a:endParaRPr lang="en-US" altLang="en-US" sz="2400" baseline="-25000" smtClean="0">
              <a:solidFill>
                <a:srgbClr val="CCFFCC"/>
              </a:solidFill>
              <a:sym typeface="Symbol" pitchFamily="18" charset="2"/>
            </a:endParaRPr>
          </a:p>
          <a:p>
            <a:endParaRPr lang="en-US" altLang="en-US" sz="2400" smtClean="0">
              <a:solidFill>
                <a:schemeClr val="bg1"/>
              </a:solidFill>
            </a:endParaRPr>
          </a:p>
        </p:txBody>
      </p:sp>
      <p:pic>
        <p:nvPicPr>
          <p:cNvPr id="819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057400"/>
            <a:ext cx="3733800" cy="2687638"/>
          </a:xfrm>
        </p:spPr>
      </p:pic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4860925" y="4816475"/>
            <a:ext cx="2644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Graph from Wikipedia</a:t>
            </a:r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Ice core CO</a:t>
            </a:r>
            <a:r>
              <a:rPr lang="en-US" altLang="en-US" baseline="-25000" smtClean="0">
                <a:solidFill>
                  <a:srgbClr val="FFFF00"/>
                </a:solidFill>
              </a:rPr>
              <a:t>2</a:t>
            </a:r>
            <a:r>
              <a:rPr lang="en-US" altLang="en-US" smtClean="0">
                <a:solidFill>
                  <a:srgbClr val="FFFF00"/>
                </a:solidFill>
              </a:rPr>
              <a:t>/Keeling curve</a:t>
            </a:r>
          </a:p>
        </p:txBody>
      </p:sp>
      <p:pic>
        <p:nvPicPr>
          <p:cNvPr id="9219" name="Picture 3" descr="CO2_ice_c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4121" r="1538" b="2060"/>
          <a:stretch>
            <a:fillRect/>
          </a:stretch>
        </p:blipFill>
        <p:spPr bwMode="auto">
          <a:xfrm>
            <a:off x="685800" y="1295400"/>
            <a:ext cx="6477000" cy="46799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09600" y="6019800"/>
            <a:ext cx="49990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Source: </a:t>
            </a:r>
            <a:r>
              <a:rPr lang="en-US" altLang="en-US" sz="2000" i="1">
                <a:solidFill>
                  <a:schemeClr val="bg1"/>
                </a:solidFill>
              </a:rPr>
              <a:t>Climate Change 1994 </a:t>
            </a:r>
            <a:r>
              <a:rPr lang="en-US" altLang="en-US" sz="2000">
                <a:solidFill>
                  <a:schemeClr val="bg1"/>
                </a:solidFill>
              </a:rPr>
              <a:t>(IPCC)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See also </a:t>
            </a:r>
            <a:r>
              <a:rPr lang="en-US" altLang="en-US" sz="2000" i="1">
                <a:solidFill>
                  <a:schemeClr val="bg1"/>
                </a:solidFill>
              </a:rPr>
              <a:t>The Earth System, </a:t>
            </a:r>
            <a:r>
              <a:rPr lang="en-US" altLang="en-US" sz="2000">
                <a:solidFill>
                  <a:schemeClr val="bg1"/>
                </a:solidFill>
              </a:rPr>
              <a:t>ed. 2, Fig. 1-3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981200" y="4089400"/>
            <a:ext cx="1649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Ice core data</a:t>
            </a: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2895600" y="4495800"/>
            <a:ext cx="76200" cy="304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218363" y="2260600"/>
            <a:ext cx="1862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CC99"/>
                </a:solidFill>
              </a:rPr>
              <a:t>Atmospheric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CC99"/>
                </a:solidFill>
              </a:rPr>
              <a:t>measurements</a:t>
            </a: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H="1">
            <a:off x="6858000" y="2514600"/>
            <a:ext cx="381000" cy="304800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635375" y="2149475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8000"/>
                </a:solidFill>
              </a:rPr>
              <a:t>Fossil fuel CO</a:t>
            </a:r>
            <a:r>
              <a:rPr lang="en-US" altLang="en-US" sz="2000" baseline="-25000">
                <a:solidFill>
                  <a:srgbClr val="008000"/>
                </a:solidFill>
              </a:rPr>
              <a:t>2</a:t>
            </a:r>
            <a:endParaRPr lang="en-US" altLang="en-US" sz="2000">
              <a:solidFill>
                <a:srgbClr val="008000"/>
              </a:solidFill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572000" y="2514600"/>
            <a:ext cx="152400" cy="3048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Antarctic research stations</a:t>
            </a:r>
          </a:p>
        </p:txBody>
      </p:sp>
      <p:pic>
        <p:nvPicPr>
          <p:cNvPr id="10243" name="Picture 3" descr="Antarct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4033" r="2855" b="4033"/>
          <a:stretch>
            <a:fillRect/>
          </a:stretch>
        </p:blipFill>
        <p:spPr bwMode="auto">
          <a:xfrm>
            <a:off x="1219200" y="1371600"/>
            <a:ext cx="670560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219200" y="6096000"/>
            <a:ext cx="5713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From Skinner and Porter,</a:t>
            </a:r>
            <a:r>
              <a:rPr lang="en-US" altLang="en-US" sz="2000" i="1">
                <a:solidFill>
                  <a:schemeClr val="bg1"/>
                </a:solidFill>
              </a:rPr>
              <a:t> The Blue Planet </a:t>
            </a:r>
            <a:r>
              <a:rPr lang="en-US" altLang="en-US" sz="2000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438400" y="3355975"/>
            <a:ext cx="10715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* </a:t>
            </a:r>
            <a:r>
              <a:rPr lang="en-US" altLang="en-US" sz="2000">
                <a:solidFill>
                  <a:srgbClr val="FF0000"/>
                </a:solidFill>
              </a:rPr>
              <a:t>Siple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  station</a:t>
            </a: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657600" y="2289175"/>
            <a:ext cx="109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* </a:t>
            </a:r>
            <a:r>
              <a:rPr lang="en-US" altLang="en-US" sz="2000">
                <a:solidFill>
                  <a:srgbClr val="FF0000"/>
                </a:solidFill>
              </a:rPr>
              <a:t>Halley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     Bay</a:t>
            </a: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343400" y="3429000"/>
            <a:ext cx="106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* </a:t>
            </a:r>
            <a:r>
              <a:rPr lang="en-US" altLang="en-US" sz="2000">
                <a:solidFill>
                  <a:srgbClr val="FF0000"/>
                </a:solidFill>
              </a:rPr>
              <a:t>South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   Pole</a:t>
            </a:r>
            <a:endParaRPr lang="en-US" altLang="en-US" sz="2400">
              <a:solidFill>
                <a:schemeClr val="accent2"/>
              </a:solidFill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638800" y="3889375"/>
            <a:ext cx="1163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* </a:t>
            </a:r>
            <a:r>
              <a:rPr lang="en-US" altLang="en-US" sz="2000">
                <a:solidFill>
                  <a:srgbClr val="FF0000"/>
                </a:solidFill>
              </a:rPr>
              <a:t>Vostok</a:t>
            </a: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883150" y="2135188"/>
            <a:ext cx="18113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EAST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ANTARCTICA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886075" y="4054475"/>
            <a:ext cx="18113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WEST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ANTARCTICA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2438400" y="3352800"/>
            <a:ext cx="1066800" cy="762000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4343400" y="3429000"/>
            <a:ext cx="1143000" cy="838200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We </a:t>
            </a:r>
            <a:r>
              <a:rPr lang="en-US" altLang="en-US" i="1" smtClean="0">
                <a:solidFill>
                  <a:schemeClr val="bg1"/>
                </a:solidFill>
              </a:rPr>
              <a:t>know  </a:t>
            </a:r>
            <a:r>
              <a:rPr lang="en-US" altLang="en-US" smtClean="0">
                <a:solidFill>
                  <a:schemeClr val="bg1"/>
                </a:solidFill>
              </a:rPr>
              <a:t>where the CO</a:t>
            </a:r>
            <a:r>
              <a:rPr lang="en-US" altLang="en-US" baseline="-25000" smtClean="0">
                <a:solidFill>
                  <a:schemeClr val="bg1"/>
                </a:solidFill>
              </a:rPr>
              <a:t>2</a:t>
            </a:r>
            <a:r>
              <a:rPr lang="en-US" altLang="en-US" smtClean="0">
                <a:solidFill>
                  <a:schemeClr val="bg1"/>
                </a:solidFill>
              </a:rPr>
              <a:t> is coming from…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Global CO</a:t>
            </a:r>
            <a:r>
              <a:rPr lang="en-US" altLang="en-US" baseline="-25000" smtClean="0">
                <a:solidFill>
                  <a:srgbClr val="FFFF00"/>
                </a:solidFill>
              </a:rPr>
              <a:t>2</a:t>
            </a:r>
            <a:r>
              <a:rPr lang="en-US" altLang="en-US" smtClean="0">
                <a:solidFill>
                  <a:srgbClr val="FFFF00"/>
                </a:solidFill>
              </a:rPr>
              <a:t> emissions</a:t>
            </a:r>
            <a:endParaRPr lang="en-US" altLang="en-US" smtClean="0"/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685800" y="5945188"/>
            <a:ext cx="7118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u="sng">
                <a:solidFill>
                  <a:schemeClr val="bg1"/>
                </a:solidFill>
              </a:rPr>
              <a:t>Source</a:t>
            </a:r>
            <a:r>
              <a:rPr lang="en-US" altLang="en-US" sz="2000">
                <a:solidFill>
                  <a:schemeClr val="bg1"/>
                </a:solidFill>
              </a:rPr>
              <a:t>:</a:t>
            </a:r>
            <a:r>
              <a:rPr lang="en-US" altLang="en-US" sz="2000" i="1">
                <a:solidFill>
                  <a:schemeClr val="bg1"/>
                </a:solidFill>
              </a:rPr>
              <a:t> </a:t>
            </a:r>
            <a:r>
              <a:rPr lang="en-US" altLang="en-US" sz="2000">
                <a:solidFill>
                  <a:schemeClr val="bg1"/>
                </a:solidFill>
              </a:rPr>
              <a:t>Carbon Dioxide Information Analysis Center (CDIAC)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See also </a:t>
            </a:r>
            <a:r>
              <a:rPr lang="en-US" altLang="en-US" sz="2000" i="1">
                <a:solidFill>
                  <a:schemeClr val="bg1"/>
                </a:solidFill>
              </a:rPr>
              <a:t>The Earth System, </a:t>
            </a:r>
            <a:r>
              <a:rPr lang="en-US" altLang="en-US" sz="2000">
                <a:solidFill>
                  <a:schemeClr val="bg1"/>
                </a:solidFill>
              </a:rPr>
              <a:t>ed. 2, Fig. 16-2</a:t>
            </a:r>
          </a:p>
        </p:txBody>
      </p:sp>
      <p:pic>
        <p:nvPicPr>
          <p:cNvPr id="12292" name="Picture 5" descr="global CO2 emissions_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524000"/>
            <a:ext cx="7543800" cy="431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267200" y="2286000"/>
            <a:ext cx="12255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accent2"/>
                </a:solidFill>
              </a:rPr>
              <a:t>Coal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9900"/>
                </a:solidFill>
              </a:rPr>
              <a:t>Oil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CC0000"/>
                </a:solidFill>
              </a:rPr>
              <a:t>Natural gas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1646</Words>
  <Application>Microsoft Office PowerPoint</Application>
  <PresentationFormat>On-screen Show (4:3)</PresentationFormat>
  <Paragraphs>248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Default Design</vt:lpstr>
      <vt:lpstr>2_Default Design</vt:lpstr>
      <vt:lpstr>3_Default Design</vt:lpstr>
      <vt:lpstr>PowerPoint Presentation</vt:lpstr>
      <vt:lpstr>Keeling curve (Mauna Loa)</vt:lpstr>
      <vt:lpstr>More up to date, but not as pretty</vt:lpstr>
      <vt:lpstr>CO2: the last few years</vt:lpstr>
      <vt:lpstr>Keeling curve interpretation</vt:lpstr>
      <vt:lpstr>Ice core CO2/Keeling curve</vt:lpstr>
      <vt:lpstr>Antarctic research stations</vt:lpstr>
      <vt:lpstr>PowerPoint Presentation</vt:lpstr>
      <vt:lpstr>Global CO2 emissions</vt:lpstr>
      <vt:lpstr>CO2 mass units</vt:lpstr>
      <vt:lpstr>CO2 mass units</vt:lpstr>
      <vt:lpstr>Global CO2 emissions</vt:lpstr>
      <vt:lpstr>Which fossil fuels are being burned?</vt:lpstr>
      <vt:lpstr>Intergovernmental Panel on Climate Change (IPCC)</vt:lpstr>
      <vt:lpstr>PowerPoint Presentation</vt:lpstr>
      <vt:lpstr>PowerPoint Presentation</vt:lpstr>
      <vt:lpstr>Methane (CH4) measurements</vt:lpstr>
      <vt:lpstr>More up to date, but not as pretty</vt:lpstr>
      <vt:lpstr>PowerPoint Presentation</vt:lpstr>
      <vt:lpstr>Nitrous oxide (N2O) measurements</vt:lpstr>
      <vt:lpstr>PowerPoint Presentation</vt:lpstr>
      <vt:lpstr>Recent surface temperatures</vt:lpstr>
      <vt:lpstr>Surface temperature trends</vt:lpstr>
      <vt:lpstr>2013 update</vt:lpstr>
      <vt:lpstr>Mean surface temperatures: the last 14 years</vt:lpstr>
      <vt:lpstr>LLa Niña effect</vt:lpstr>
      <vt:lpstr>PowerPoint Presentation</vt:lpstr>
      <vt:lpstr>Total heat accumulation in sea, land, and air</vt:lpstr>
      <vt:lpstr>Sunspot cycle</vt:lpstr>
      <vt:lpstr>Aerosol cooling from East Asia?</vt:lpstr>
      <vt:lpstr>Was 2014 the warmest year yet??</vt:lpstr>
      <vt:lpstr>PowerPoint Presentation</vt:lpstr>
      <vt:lpstr>Changes in Arctic sea ice</vt:lpstr>
      <vt:lpstr>2007 Arctic sea ice minimum</vt:lpstr>
      <vt:lpstr>2012 Arctic sea ice minimum</vt:lpstr>
      <vt:lpstr>Time-dependent sea ice area</vt:lpstr>
      <vt:lpstr>Average monthly Arctic sea ice extent during November</vt:lpstr>
      <vt:lpstr>PowerPoint Presentation</vt:lpstr>
      <vt:lpstr>Hurricane Sandy</vt:lpstr>
      <vt:lpstr>Hurricane Sandy flood damage</vt:lpstr>
      <vt:lpstr>PowerPoint Presentation</vt:lpstr>
      <vt:lpstr>Hurricane frequency vs. time</vt:lpstr>
      <vt:lpstr>Hurricane intensity vs. time (global)</vt:lpstr>
      <vt:lpstr>PowerPoint Presentation</vt:lpstr>
    </vt:vector>
  </TitlesOfParts>
  <Company>PSU Dept of Geosciences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Keeling Curve (Mauna Loa)</dc:title>
  <dc:creator>kasting</dc:creator>
  <cp:lastModifiedBy>James Kasting</cp:lastModifiedBy>
  <cp:revision>139</cp:revision>
  <cp:lastPrinted>2002-10-16T20:52:45Z</cp:lastPrinted>
  <dcterms:created xsi:type="dcterms:W3CDTF">2002-08-26T21:25:13Z</dcterms:created>
  <dcterms:modified xsi:type="dcterms:W3CDTF">2015-01-14T22:08:18Z</dcterms:modified>
</cp:coreProperties>
</file>