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09" r:id="rId2"/>
    <p:sldId id="307" r:id="rId3"/>
    <p:sldId id="258" r:id="rId4"/>
    <p:sldId id="303" r:id="rId5"/>
    <p:sldId id="304" r:id="rId6"/>
    <p:sldId id="305" r:id="rId7"/>
    <p:sldId id="306" r:id="rId8"/>
    <p:sldId id="294" r:id="rId9"/>
    <p:sldId id="296" r:id="rId10"/>
    <p:sldId id="295" r:id="rId11"/>
    <p:sldId id="293" r:id="rId12"/>
    <p:sldId id="297" r:id="rId13"/>
    <p:sldId id="298" r:id="rId14"/>
    <p:sldId id="301" r:id="rId15"/>
    <p:sldId id="277" r:id="rId16"/>
    <p:sldId id="308" r:id="rId17"/>
    <p:sldId id="310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FFFF"/>
    <a:srgbClr val="6699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46" autoAdjust="0"/>
  </p:normalViewPr>
  <p:slideViewPr>
    <p:cSldViewPr snapToGrid="0">
      <p:cViewPr varScale="1">
        <p:scale>
          <a:sx n="96" d="100"/>
          <a:sy n="96" d="100"/>
        </p:scale>
        <p:origin x="-1066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634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B68664F7-EE2A-4706-899C-E2B68B9865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823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B18F7F-A778-4821-9278-5701FFBCD36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4A5858-F657-40E3-83E9-087538D2420B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74207B-A500-44DC-A5C7-4CD369DFFABA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849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B3CC66-7963-439C-A04C-7B4196B601AA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86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4515A3-51C2-4FC7-A592-0A810EEBF3D1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87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180B7A-DED1-498F-BF66-DC0D0F72209A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880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4A55C8-1C77-40A6-879D-A079AEDD8E4E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890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5535EE-BD24-4C5E-924E-D3976FC26E48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901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C99DBF-85FC-4430-96D3-33CB28F7DADB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911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204049-0664-4968-9036-3F7DDFE99C24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293C57-0B98-4661-AEA6-93016352075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6D9E6B-6971-44C7-926A-3C1FC43728DB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BB9A8E-90F0-4145-B8EB-C24DFA4C804D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DE572C-5185-4EA3-8140-7FF485E28D43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69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B31BDE-09F8-46AC-A2BF-256BADC85C2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FC4B38-B140-49CD-8CAB-43D62EB6320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759703-76B4-42F0-865F-F2E7EBE45903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D247E-AA98-412A-BF0F-71911602E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4300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ACA1AF-208F-4398-B3D8-E322BDA470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507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B78D7-00E6-4079-95BB-52AF91788D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910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7D071-DB4E-4FBE-B34E-704E014B3E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021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002127-A540-4265-8F4B-E4352980B2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2926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24021-D66F-43CE-92C6-4E4413E108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90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5DB04-A6B0-448E-B6E7-8C7FF9615A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231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1F1D77-A93B-4018-8F1D-CF20E4C4AF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2081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6E97CE-717A-4009-9B4F-D06B25E301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1013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367EF7-70FD-4CDB-800B-2952619DD6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358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A74B5-5143-4F66-AF76-79738D1022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367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CC512F1D-E04B-4F6F-B29C-04510A0DA5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rahsarchangels.com/images/daisy.jp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>
                <a:latin typeface="Arial" charset="0"/>
              </a:rPr>
              <a:t>Chapter 2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>
                <a:solidFill>
                  <a:schemeClr val="accent2"/>
                </a:solidFill>
                <a:latin typeface="Arial" charset="0"/>
              </a:rPr>
              <a:t>Introduction to Systems</a:t>
            </a:r>
          </a:p>
          <a:p>
            <a:r>
              <a:rPr lang="en-US" altLang="en-US">
                <a:solidFill>
                  <a:schemeClr val="accent2"/>
                </a:solidFill>
                <a:latin typeface="Arial" charset="0"/>
              </a:rPr>
              <a:t>/Daisyworld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reeform 1026"/>
          <p:cNvSpPr>
            <a:spLocks/>
          </p:cNvSpPr>
          <p:nvPr/>
        </p:nvSpPr>
        <p:spPr bwMode="auto">
          <a:xfrm>
            <a:off x="692150" y="2120900"/>
            <a:ext cx="7361238" cy="2921000"/>
          </a:xfrm>
          <a:custGeom>
            <a:avLst/>
            <a:gdLst>
              <a:gd name="T0" fmla="*/ 0 w 5521"/>
              <a:gd name="T1" fmla="*/ 2000 h 2599"/>
              <a:gd name="T2" fmla="*/ 323 w 5521"/>
              <a:gd name="T3" fmla="*/ 2365 h 2599"/>
              <a:gd name="T4" fmla="*/ 702 w 5521"/>
              <a:gd name="T5" fmla="*/ 2210 h 2599"/>
              <a:gd name="T6" fmla="*/ 1208 w 5521"/>
              <a:gd name="T7" fmla="*/ 1409 h 2599"/>
              <a:gd name="T8" fmla="*/ 1601 w 5521"/>
              <a:gd name="T9" fmla="*/ 1016 h 2599"/>
              <a:gd name="T10" fmla="*/ 1994 w 5521"/>
              <a:gd name="T11" fmla="*/ 1143 h 2599"/>
              <a:gd name="T12" fmla="*/ 2275 w 5521"/>
              <a:gd name="T13" fmla="*/ 1592 h 2599"/>
              <a:gd name="T14" fmla="*/ 2528 w 5521"/>
              <a:gd name="T15" fmla="*/ 1494 h 2599"/>
              <a:gd name="T16" fmla="*/ 2908 w 5521"/>
              <a:gd name="T17" fmla="*/ 496 h 2599"/>
              <a:gd name="T18" fmla="*/ 3413 w 5521"/>
              <a:gd name="T19" fmla="*/ 328 h 2599"/>
              <a:gd name="T20" fmla="*/ 4074 w 5521"/>
              <a:gd name="T21" fmla="*/ 2463 h 2599"/>
              <a:gd name="T22" fmla="*/ 4579 w 5521"/>
              <a:gd name="T23" fmla="*/ 1143 h 2599"/>
              <a:gd name="T24" fmla="*/ 4987 w 5521"/>
              <a:gd name="T25" fmla="*/ 974 h 2599"/>
              <a:gd name="T26" fmla="*/ 5366 w 5521"/>
              <a:gd name="T27" fmla="*/ 1803 h 2599"/>
              <a:gd name="T28" fmla="*/ 5521 w 5521"/>
              <a:gd name="T29" fmla="*/ 1789 h 2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521" h="2599">
                <a:moveTo>
                  <a:pt x="0" y="2000"/>
                </a:moveTo>
                <a:cubicBezTo>
                  <a:pt x="103" y="2165"/>
                  <a:pt x="206" y="2330"/>
                  <a:pt x="323" y="2365"/>
                </a:cubicBezTo>
                <a:cubicBezTo>
                  <a:pt x="440" y="2400"/>
                  <a:pt x="554" y="2369"/>
                  <a:pt x="702" y="2210"/>
                </a:cubicBezTo>
                <a:cubicBezTo>
                  <a:pt x="850" y="2051"/>
                  <a:pt x="1058" y="1608"/>
                  <a:pt x="1208" y="1409"/>
                </a:cubicBezTo>
                <a:cubicBezTo>
                  <a:pt x="1358" y="1210"/>
                  <a:pt x="1470" y="1060"/>
                  <a:pt x="1601" y="1016"/>
                </a:cubicBezTo>
                <a:cubicBezTo>
                  <a:pt x="1732" y="972"/>
                  <a:pt x="1882" y="1047"/>
                  <a:pt x="1994" y="1143"/>
                </a:cubicBezTo>
                <a:cubicBezTo>
                  <a:pt x="2106" y="1239"/>
                  <a:pt x="2186" y="1534"/>
                  <a:pt x="2275" y="1592"/>
                </a:cubicBezTo>
                <a:cubicBezTo>
                  <a:pt x="2364" y="1650"/>
                  <a:pt x="2423" y="1677"/>
                  <a:pt x="2528" y="1494"/>
                </a:cubicBezTo>
                <a:cubicBezTo>
                  <a:pt x="2633" y="1311"/>
                  <a:pt x="2761" y="690"/>
                  <a:pt x="2908" y="496"/>
                </a:cubicBezTo>
                <a:cubicBezTo>
                  <a:pt x="3055" y="302"/>
                  <a:pt x="3219" y="0"/>
                  <a:pt x="3413" y="328"/>
                </a:cubicBezTo>
                <a:cubicBezTo>
                  <a:pt x="3607" y="656"/>
                  <a:pt x="3880" y="2327"/>
                  <a:pt x="4074" y="2463"/>
                </a:cubicBezTo>
                <a:cubicBezTo>
                  <a:pt x="4268" y="2599"/>
                  <a:pt x="4427" y="1391"/>
                  <a:pt x="4579" y="1143"/>
                </a:cubicBezTo>
                <a:cubicBezTo>
                  <a:pt x="4731" y="895"/>
                  <a:pt x="4856" y="864"/>
                  <a:pt x="4987" y="974"/>
                </a:cubicBezTo>
                <a:cubicBezTo>
                  <a:pt x="5118" y="1084"/>
                  <a:pt x="5277" y="1667"/>
                  <a:pt x="5366" y="1803"/>
                </a:cubicBezTo>
                <a:cubicBezTo>
                  <a:pt x="5455" y="1939"/>
                  <a:pt x="5488" y="1864"/>
                  <a:pt x="5521" y="1789"/>
                </a:cubicBezTo>
              </a:path>
            </a:pathLst>
          </a:cu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59" name="Oval 1027"/>
          <p:cNvSpPr>
            <a:spLocks noChangeArrowheads="1"/>
          </p:cNvSpPr>
          <p:nvPr/>
        </p:nvSpPr>
        <p:spPr bwMode="auto">
          <a:xfrm>
            <a:off x="5851525" y="3900488"/>
            <a:ext cx="646113" cy="669925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Text Box 1028"/>
          <p:cNvSpPr txBox="1">
            <a:spLocks noChangeArrowheads="1"/>
          </p:cNvSpPr>
          <p:nvPr/>
        </p:nvSpPr>
        <p:spPr bwMode="auto">
          <a:xfrm>
            <a:off x="657225" y="431800"/>
            <a:ext cx="8102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/>
              <a:t>When pushed by a perturbation, an unstable equilibrium state shifts to a new, stable state.</a:t>
            </a:r>
            <a:endParaRPr lang="en-US" altLang="en-US" sz="2800" u="sng"/>
          </a:p>
        </p:txBody>
      </p:sp>
      <p:sp>
        <p:nvSpPr>
          <p:cNvPr id="45062" name="Line 1030"/>
          <p:cNvSpPr>
            <a:spLocks noChangeShapeType="1"/>
          </p:cNvSpPr>
          <p:nvPr/>
        </p:nvSpPr>
        <p:spPr bwMode="auto">
          <a:xfrm>
            <a:off x="5497513" y="2709863"/>
            <a:ext cx="179387" cy="557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3" name="Line 1031"/>
          <p:cNvSpPr>
            <a:spLocks noChangeShapeType="1"/>
          </p:cNvSpPr>
          <p:nvPr/>
        </p:nvSpPr>
        <p:spPr bwMode="auto">
          <a:xfrm>
            <a:off x="5649913" y="2862263"/>
            <a:ext cx="179387" cy="557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4" name="Line 1032"/>
          <p:cNvSpPr>
            <a:spLocks noChangeShapeType="1"/>
          </p:cNvSpPr>
          <p:nvPr/>
        </p:nvSpPr>
        <p:spPr bwMode="auto">
          <a:xfrm>
            <a:off x="5802313" y="3014663"/>
            <a:ext cx="179387" cy="557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Freeform 3"/>
          <p:cNvSpPr>
            <a:spLocks/>
          </p:cNvSpPr>
          <p:nvPr/>
        </p:nvSpPr>
        <p:spPr bwMode="auto">
          <a:xfrm>
            <a:off x="692150" y="2120900"/>
            <a:ext cx="7361238" cy="2921000"/>
          </a:xfrm>
          <a:custGeom>
            <a:avLst/>
            <a:gdLst>
              <a:gd name="T0" fmla="*/ 0 w 5521"/>
              <a:gd name="T1" fmla="*/ 2000 h 2599"/>
              <a:gd name="T2" fmla="*/ 323 w 5521"/>
              <a:gd name="T3" fmla="*/ 2365 h 2599"/>
              <a:gd name="T4" fmla="*/ 702 w 5521"/>
              <a:gd name="T5" fmla="*/ 2210 h 2599"/>
              <a:gd name="T6" fmla="*/ 1208 w 5521"/>
              <a:gd name="T7" fmla="*/ 1409 h 2599"/>
              <a:gd name="T8" fmla="*/ 1601 w 5521"/>
              <a:gd name="T9" fmla="*/ 1016 h 2599"/>
              <a:gd name="T10" fmla="*/ 1994 w 5521"/>
              <a:gd name="T11" fmla="*/ 1143 h 2599"/>
              <a:gd name="T12" fmla="*/ 2275 w 5521"/>
              <a:gd name="T13" fmla="*/ 1592 h 2599"/>
              <a:gd name="T14" fmla="*/ 2528 w 5521"/>
              <a:gd name="T15" fmla="*/ 1494 h 2599"/>
              <a:gd name="T16" fmla="*/ 2908 w 5521"/>
              <a:gd name="T17" fmla="*/ 496 h 2599"/>
              <a:gd name="T18" fmla="*/ 3413 w 5521"/>
              <a:gd name="T19" fmla="*/ 328 h 2599"/>
              <a:gd name="T20" fmla="*/ 4074 w 5521"/>
              <a:gd name="T21" fmla="*/ 2463 h 2599"/>
              <a:gd name="T22" fmla="*/ 4579 w 5521"/>
              <a:gd name="T23" fmla="*/ 1143 h 2599"/>
              <a:gd name="T24" fmla="*/ 4987 w 5521"/>
              <a:gd name="T25" fmla="*/ 974 h 2599"/>
              <a:gd name="T26" fmla="*/ 5366 w 5521"/>
              <a:gd name="T27" fmla="*/ 1803 h 2599"/>
              <a:gd name="T28" fmla="*/ 5521 w 5521"/>
              <a:gd name="T29" fmla="*/ 1789 h 2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521" h="2599">
                <a:moveTo>
                  <a:pt x="0" y="2000"/>
                </a:moveTo>
                <a:cubicBezTo>
                  <a:pt x="103" y="2165"/>
                  <a:pt x="206" y="2330"/>
                  <a:pt x="323" y="2365"/>
                </a:cubicBezTo>
                <a:cubicBezTo>
                  <a:pt x="440" y="2400"/>
                  <a:pt x="554" y="2369"/>
                  <a:pt x="702" y="2210"/>
                </a:cubicBezTo>
                <a:cubicBezTo>
                  <a:pt x="850" y="2051"/>
                  <a:pt x="1058" y="1608"/>
                  <a:pt x="1208" y="1409"/>
                </a:cubicBezTo>
                <a:cubicBezTo>
                  <a:pt x="1358" y="1210"/>
                  <a:pt x="1470" y="1060"/>
                  <a:pt x="1601" y="1016"/>
                </a:cubicBezTo>
                <a:cubicBezTo>
                  <a:pt x="1732" y="972"/>
                  <a:pt x="1882" y="1047"/>
                  <a:pt x="1994" y="1143"/>
                </a:cubicBezTo>
                <a:cubicBezTo>
                  <a:pt x="2106" y="1239"/>
                  <a:pt x="2186" y="1534"/>
                  <a:pt x="2275" y="1592"/>
                </a:cubicBezTo>
                <a:cubicBezTo>
                  <a:pt x="2364" y="1650"/>
                  <a:pt x="2423" y="1677"/>
                  <a:pt x="2528" y="1494"/>
                </a:cubicBezTo>
                <a:cubicBezTo>
                  <a:pt x="2633" y="1311"/>
                  <a:pt x="2761" y="690"/>
                  <a:pt x="2908" y="496"/>
                </a:cubicBezTo>
                <a:cubicBezTo>
                  <a:pt x="3055" y="302"/>
                  <a:pt x="3219" y="0"/>
                  <a:pt x="3413" y="328"/>
                </a:cubicBezTo>
                <a:cubicBezTo>
                  <a:pt x="3607" y="656"/>
                  <a:pt x="3880" y="2327"/>
                  <a:pt x="4074" y="2463"/>
                </a:cubicBezTo>
                <a:cubicBezTo>
                  <a:pt x="4268" y="2599"/>
                  <a:pt x="4427" y="1391"/>
                  <a:pt x="4579" y="1143"/>
                </a:cubicBezTo>
                <a:cubicBezTo>
                  <a:pt x="4731" y="895"/>
                  <a:pt x="4856" y="864"/>
                  <a:pt x="4987" y="974"/>
                </a:cubicBezTo>
                <a:cubicBezTo>
                  <a:pt x="5118" y="1084"/>
                  <a:pt x="5277" y="1667"/>
                  <a:pt x="5366" y="1803"/>
                </a:cubicBezTo>
                <a:cubicBezTo>
                  <a:pt x="5455" y="1939"/>
                  <a:pt x="5488" y="1864"/>
                  <a:pt x="5521" y="1789"/>
                </a:cubicBezTo>
              </a:path>
            </a:pathLst>
          </a:cu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2" name="Oval 4"/>
          <p:cNvSpPr>
            <a:spLocks noChangeArrowheads="1"/>
          </p:cNvSpPr>
          <p:nvPr/>
        </p:nvSpPr>
        <p:spPr bwMode="auto">
          <a:xfrm>
            <a:off x="3513138" y="3154363"/>
            <a:ext cx="646112" cy="669925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2238375" y="565150"/>
            <a:ext cx="46307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/>
              <a:t>A Stable Equilibrium State</a:t>
            </a:r>
            <a:endParaRPr lang="en-US" altLang="en-US" sz="2800" b="1" u="sng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reeform 2"/>
          <p:cNvSpPr>
            <a:spLocks/>
          </p:cNvSpPr>
          <p:nvPr/>
        </p:nvSpPr>
        <p:spPr bwMode="auto">
          <a:xfrm>
            <a:off x="692150" y="2120900"/>
            <a:ext cx="7361238" cy="2921000"/>
          </a:xfrm>
          <a:custGeom>
            <a:avLst/>
            <a:gdLst>
              <a:gd name="T0" fmla="*/ 0 w 5521"/>
              <a:gd name="T1" fmla="*/ 2000 h 2599"/>
              <a:gd name="T2" fmla="*/ 323 w 5521"/>
              <a:gd name="T3" fmla="*/ 2365 h 2599"/>
              <a:gd name="T4" fmla="*/ 702 w 5521"/>
              <a:gd name="T5" fmla="*/ 2210 h 2599"/>
              <a:gd name="T6" fmla="*/ 1208 w 5521"/>
              <a:gd name="T7" fmla="*/ 1409 h 2599"/>
              <a:gd name="T8" fmla="*/ 1601 w 5521"/>
              <a:gd name="T9" fmla="*/ 1016 h 2599"/>
              <a:gd name="T10" fmla="*/ 1994 w 5521"/>
              <a:gd name="T11" fmla="*/ 1143 h 2599"/>
              <a:gd name="T12" fmla="*/ 2275 w 5521"/>
              <a:gd name="T13" fmla="*/ 1592 h 2599"/>
              <a:gd name="T14" fmla="*/ 2528 w 5521"/>
              <a:gd name="T15" fmla="*/ 1494 h 2599"/>
              <a:gd name="T16" fmla="*/ 2908 w 5521"/>
              <a:gd name="T17" fmla="*/ 496 h 2599"/>
              <a:gd name="T18" fmla="*/ 3413 w 5521"/>
              <a:gd name="T19" fmla="*/ 328 h 2599"/>
              <a:gd name="T20" fmla="*/ 4074 w 5521"/>
              <a:gd name="T21" fmla="*/ 2463 h 2599"/>
              <a:gd name="T22" fmla="*/ 4579 w 5521"/>
              <a:gd name="T23" fmla="*/ 1143 h 2599"/>
              <a:gd name="T24" fmla="*/ 4987 w 5521"/>
              <a:gd name="T25" fmla="*/ 974 h 2599"/>
              <a:gd name="T26" fmla="*/ 5366 w 5521"/>
              <a:gd name="T27" fmla="*/ 1803 h 2599"/>
              <a:gd name="T28" fmla="*/ 5521 w 5521"/>
              <a:gd name="T29" fmla="*/ 1789 h 2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521" h="2599">
                <a:moveTo>
                  <a:pt x="0" y="2000"/>
                </a:moveTo>
                <a:cubicBezTo>
                  <a:pt x="103" y="2165"/>
                  <a:pt x="206" y="2330"/>
                  <a:pt x="323" y="2365"/>
                </a:cubicBezTo>
                <a:cubicBezTo>
                  <a:pt x="440" y="2400"/>
                  <a:pt x="554" y="2369"/>
                  <a:pt x="702" y="2210"/>
                </a:cubicBezTo>
                <a:cubicBezTo>
                  <a:pt x="850" y="2051"/>
                  <a:pt x="1058" y="1608"/>
                  <a:pt x="1208" y="1409"/>
                </a:cubicBezTo>
                <a:cubicBezTo>
                  <a:pt x="1358" y="1210"/>
                  <a:pt x="1470" y="1060"/>
                  <a:pt x="1601" y="1016"/>
                </a:cubicBezTo>
                <a:cubicBezTo>
                  <a:pt x="1732" y="972"/>
                  <a:pt x="1882" y="1047"/>
                  <a:pt x="1994" y="1143"/>
                </a:cubicBezTo>
                <a:cubicBezTo>
                  <a:pt x="2106" y="1239"/>
                  <a:pt x="2186" y="1534"/>
                  <a:pt x="2275" y="1592"/>
                </a:cubicBezTo>
                <a:cubicBezTo>
                  <a:pt x="2364" y="1650"/>
                  <a:pt x="2423" y="1677"/>
                  <a:pt x="2528" y="1494"/>
                </a:cubicBezTo>
                <a:cubicBezTo>
                  <a:pt x="2633" y="1311"/>
                  <a:pt x="2761" y="690"/>
                  <a:pt x="2908" y="496"/>
                </a:cubicBezTo>
                <a:cubicBezTo>
                  <a:pt x="3055" y="302"/>
                  <a:pt x="3219" y="0"/>
                  <a:pt x="3413" y="328"/>
                </a:cubicBezTo>
                <a:cubicBezTo>
                  <a:pt x="3607" y="656"/>
                  <a:pt x="3880" y="2327"/>
                  <a:pt x="4074" y="2463"/>
                </a:cubicBezTo>
                <a:cubicBezTo>
                  <a:pt x="4268" y="2599"/>
                  <a:pt x="4427" y="1391"/>
                  <a:pt x="4579" y="1143"/>
                </a:cubicBezTo>
                <a:cubicBezTo>
                  <a:pt x="4731" y="895"/>
                  <a:pt x="4856" y="864"/>
                  <a:pt x="4987" y="974"/>
                </a:cubicBezTo>
                <a:cubicBezTo>
                  <a:pt x="5118" y="1084"/>
                  <a:pt x="5277" y="1667"/>
                  <a:pt x="5366" y="1803"/>
                </a:cubicBezTo>
                <a:cubicBezTo>
                  <a:pt x="5455" y="1939"/>
                  <a:pt x="5488" y="1864"/>
                  <a:pt x="5521" y="1789"/>
                </a:cubicBezTo>
              </a:path>
            </a:pathLst>
          </a:cu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7" name="Oval 3"/>
          <p:cNvSpPr>
            <a:spLocks noChangeArrowheads="1"/>
          </p:cNvSpPr>
          <p:nvPr/>
        </p:nvSpPr>
        <p:spPr bwMode="auto">
          <a:xfrm>
            <a:off x="3100388" y="2686050"/>
            <a:ext cx="646112" cy="669925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2238375" y="565150"/>
            <a:ext cx="46307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/>
              <a:t>A Stable Equilibrium State</a:t>
            </a:r>
            <a:endParaRPr lang="en-US" altLang="en-US" sz="2800" b="1" u="sng"/>
          </a:p>
        </p:txBody>
      </p:sp>
      <p:sp>
        <p:nvSpPr>
          <p:cNvPr id="47109" name="AutoShape 5"/>
          <p:cNvSpPr>
            <a:spLocks noChangeArrowheads="1"/>
          </p:cNvSpPr>
          <p:nvPr/>
        </p:nvSpPr>
        <p:spPr bwMode="auto">
          <a:xfrm flipH="1">
            <a:off x="4057650" y="3333750"/>
            <a:ext cx="847725" cy="446088"/>
          </a:xfrm>
          <a:prstGeom prst="rightArrow">
            <a:avLst>
              <a:gd name="adj1" fmla="val 50000"/>
              <a:gd name="adj2" fmla="val 47509"/>
            </a:avLst>
          </a:prstGeom>
          <a:solidFill>
            <a:srgbClr val="FFFF99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4" name="Line 10"/>
          <p:cNvSpPr>
            <a:spLocks noChangeShapeType="1"/>
          </p:cNvSpPr>
          <p:nvPr/>
        </p:nvSpPr>
        <p:spPr bwMode="auto">
          <a:xfrm>
            <a:off x="3602038" y="3457575"/>
            <a:ext cx="155575" cy="222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5" name="Line 11"/>
          <p:cNvSpPr>
            <a:spLocks noChangeShapeType="1"/>
          </p:cNvSpPr>
          <p:nvPr/>
        </p:nvSpPr>
        <p:spPr bwMode="auto">
          <a:xfrm>
            <a:off x="3709988" y="3454400"/>
            <a:ext cx="155575" cy="222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6" name="Line 12"/>
          <p:cNvSpPr>
            <a:spLocks noChangeShapeType="1"/>
          </p:cNvSpPr>
          <p:nvPr/>
        </p:nvSpPr>
        <p:spPr bwMode="auto">
          <a:xfrm>
            <a:off x="3743325" y="3343275"/>
            <a:ext cx="155575" cy="222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7" name="Text Box 13"/>
          <p:cNvSpPr txBox="1">
            <a:spLocks noChangeArrowheads="1"/>
          </p:cNvSpPr>
          <p:nvPr/>
        </p:nvSpPr>
        <p:spPr bwMode="auto">
          <a:xfrm>
            <a:off x="3740150" y="4165600"/>
            <a:ext cx="1995488" cy="4572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chemeClr val="accent2"/>
                </a:solidFill>
              </a:rPr>
              <a:t>Perturbation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reeform 2050"/>
          <p:cNvSpPr>
            <a:spLocks/>
          </p:cNvSpPr>
          <p:nvPr/>
        </p:nvSpPr>
        <p:spPr bwMode="auto">
          <a:xfrm>
            <a:off x="692150" y="2120900"/>
            <a:ext cx="7361238" cy="2921000"/>
          </a:xfrm>
          <a:custGeom>
            <a:avLst/>
            <a:gdLst>
              <a:gd name="T0" fmla="*/ 0 w 5521"/>
              <a:gd name="T1" fmla="*/ 2000 h 2599"/>
              <a:gd name="T2" fmla="*/ 323 w 5521"/>
              <a:gd name="T3" fmla="*/ 2365 h 2599"/>
              <a:gd name="T4" fmla="*/ 702 w 5521"/>
              <a:gd name="T5" fmla="*/ 2210 h 2599"/>
              <a:gd name="T6" fmla="*/ 1208 w 5521"/>
              <a:gd name="T7" fmla="*/ 1409 h 2599"/>
              <a:gd name="T8" fmla="*/ 1601 w 5521"/>
              <a:gd name="T9" fmla="*/ 1016 h 2599"/>
              <a:gd name="T10" fmla="*/ 1994 w 5521"/>
              <a:gd name="T11" fmla="*/ 1143 h 2599"/>
              <a:gd name="T12" fmla="*/ 2275 w 5521"/>
              <a:gd name="T13" fmla="*/ 1592 h 2599"/>
              <a:gd name="T14" fmla="*/ 2528 w 5521"/>
              <a:gd name="T15" fmla="*/ 1494 h 2599"/>
              <a:gd name="T16" fmla="*/ 2908 w 5521"/>
              <a:gd name="T17" fmla="*/ 496 h 2599"/>
              <a:gd name="T18" fmla="*/ 3413 w 5521"/>
              <a:gd name="T19" fmla="*/ 328 h 2599"/>
              <a:gd name="T20" fmla="*/ 4074 w 5521"/>
              <a:gd name="T21" fmla="*/ 2463 h 2599"/>
              <a:gd name="T22" fmla="*/ 4579 w 5521"/>
              <a:gd name="T23" fmla="*/ 1143 h 2599"/>
              <a:gd name="T24" fmla="*/ 4987 w 5521"/>
              <a:gd name="T25" fmla="*/ 974 h 2599"/>
              <a:gd name="T26" fmla="*/ 5366 w 5521"/>
              <a:gd name="T27" fmla="*/ 1803 h 2599"/>
              <a:gd name="T28" fmla="*/ 5521 w 5521"/>
              <a:gd name="T29" fmla="*/ 1789 h 2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521" h="2599">
                <a:moveTo>
                  <a:pt x="0" y="2000"/>
                </a:moveTo>
                <a:cubicBezTo>
                  <a:pt x="103" y="2165"/>
                  <a:pt x="206" y="2330"/>
                  <a:pt x="323" y="2365"/>
                </a:cubicBezTo>
                <a:cubicBezTo>
                  <a:pt x="440" y="2400"/>
                  <a:pt x="554" y="2369"/>
                  <a:pt x="702" y="2210"/>
                </a:cubicBezTo>
                <a:cubicBezTo>
                  <a:pt x="850" y="2051"/>
                  <a:pt x="1058" y="1608"/>
                  <a:pt x="1208" y="1409"/>
                </a:cubicBezTo>
                <a:cubicBezTo>
                  <a:pt x="1358" y="1210"/>
                  <a:pt x="1470" y="1060"/>
                  <a:pt x="1601" y="1016"/>
                </a:cubicBezTo>
                <a:cubicBezTo>
                  <a:pt x="1732" y="972"/>
                  <a:pt x="1882" y="1047"/>
                  <a:pt x="1994" y="1143"/>
                </a:cubicBezTo>
                <a:cubicBezTo>
                  <a:pt x="2106" y="1239"/>
                  <a:pt x="2186" y="1534"/>
                  <a:pt x="2275" y="1592"/>
                </a:cubicBezTo>
                <a:cubicBezTo>
                  <a:pt x="2364" y="1650"/>
                  <a:pt x="2423" y="1677"/>
                  <a:pt x="2528" y="1494"/>
                </a:cubicBezTo>
                <a:cubicBezTo>
                  <a:pt x="2633" y="1311"/>
                  <a:pt x="2761" y="690"/>
                  <a:pt x="2908" y="496"/>
                </a:cubicBezTo>
                <a:cubicBezTo>
                  <a:pt x="3055" y="302"/>
                  <a:pt x="3219" y="0"/>
                  <a:pt x="3413" y="328"/>
                </a:cubicBezTo>
                <a:cubicBezTo>
                  <a:pt x="3607" y="656"/>
                  <a:pt x="3880" y="2327"/>
                  <a:pt x="4074" y="2463"/>
                </a:cubicBezTo>
                <a:cubicBezTo>
                  <a:pt x="4268" y="2599"/>
                  <a:pt x="4427" y="1391"/>
                  <a:pt x="4579" y="1143"/>
                </a:cubicBezTo>
                <a:cubicBezTo>
                  <a:pt x="4731" y="895"/>
                  <a:pt x="4856" y="864"/>
                  <a:pt x="4987" y="974"/>
                </a:cubicBezTo>
                <a:cubicBezTo>
                  <a:pt x="5118" y="1084"/>
                  <a:pt x="5277" y="1667"/>
                  <a:pt x="5366" y="1803"/>
                </a:cubicBezTo>
                <a:cubicBezTo>
                  <a:pt x="5455" y="1939"/>
                  <a:pt x="5488" y="1864"/>
                  <a:pt x="5521" y="1789"/>
                </a:cubicBezTo>
              </a:path>
            </a:pathLst>
          </a:cu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1" name="Oval 2051"/>
          <p:cNvSpPr>
            <a:spLocks noChangeArrowheads="1"/>
          </p:cNvSpPr>
          <p:nvPr/>
        </p:nvSpPr>
        <p:spPr bwMode="auto">
          <a:xfrm>
            <a:off x="3513138" y="3154363"/>
            <a:ext cx="646112" cy="669925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2" name="Text Box 2052"/>
          <p:cNvSpPr txBox="1">
            <a:spLocks noChangeArrowheads="1"/>
          </p:cNvSpPr>
          <p:nvPr/>
        </p:nvSpPr>
        <p:spPr bwMode="auto">
          <a:xfrm>
            <a:off x="1279525" y="387350"/>
            <a:ext cx="6846888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/>
              <a:t>When pushed by a perturbation, a stable equilibrium state, returns to (or near) the original state.</a:t>
            </a:r>
          </a:p>
        </p:txBody>
      </p:sp>
      <p:sp>
        <p:nvSpPr>
          <p:cNvPr id="48137" name="Line 2057"/>
          <p:cNvSpPr>
            <a:spLocks noChangeShapeType="1"/>
          </p:cNvSpPr>
          <p:nvPr/>
        </p:nvSpPr>
        <p:spPr bwMode="auto">
          <a:xfrm>
            <a:off x="3067050" y="3055938"/>
            <a:ext cx="288925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8" name="Line 2058"/>
          <p:cNvSpPr>
            <a:spLocks noChangeShapeType="1"/>
          </p:cNvSpPr>
          <p:nvPr/>
        </p:nvSpPr>
        <p:spPr bwMode="auto">
          <a:xfrm>
            <a:off x="3309938" y="2986088"/>
            <a:ext cx="288925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9" name="Line 2059"/>
          <p:cNvSpPr>
            <a:spLocks noChangeShapeType="1"/>
          </p:cNvSpPr>
          <p:nvPr/>
        </p:nvSpPr>
        <p:spPr bwMode="auto">
          <a:xfrm>
            <a:off x="3148013" y="3005138"/>
            <a:ext cx="288925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Dais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1708150"/>
            <a:ext cx="5972175" cy="4478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3182938" y="512763"/>
            <a:ext cx="2825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/>
              <a:t>Daisy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1050925" y="419100"/>
            <a:ext cx="7331075" cy="449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/>
              <a:t>A simplified climate system:  </a:t>
            </a:r>
          </a:p>
          <a:p>
            <a:pPr algn="ctr"/>
            <a:r>
              <a:rPr lang="en-US" altLang="en-US" sz="2800">
                <a:solidFill>
                  <a:schemeClr val="accent2"/>
                </a:solidFill>
                <a:latin typeface="Algerian" pitchFamily="82" charset="0"/>
              </a:rPr>
              <a:t>Daisy World</a:t>
            </a:r>
          </a:p>
          <a:p>
            <a:pPr>
              <a:lnSpc>
                <a:spcPct val="110000"/>
              </a:lnSpc>
            </a:pPr>
            <a:endParaRPr lang="en-US" altLang="en-US" sz="2800">
              <a:latin typeface="Algerian" pitchFamily="82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en-US" altLang="en-US" sz="2800"/>
              <a:t> Average Temperature = 30 </a:t>
            </a:r>
            <a:r>
              <a:rPr lang="en-US" altLang="en-US" sz="2800" baseline="30000"/>
              <a:t>o</a:t>
            </a:r>
            <a:r>
              <a:rPr lang="en-US" altLang="en-US" sz="2800"/>
              <a:t>C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en-US" altLang="en-US" sz="2800"/>
              <a:t> No clouds, no ocean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en-US" altLang="en-US" sz="2800"/>
              <a:t> Soil = light gray  (</a:t>
            </a:r>
            <a:r>
              <a:rPr lang="en-US" altLang="en-US" i="1"/>
              <a:t>absorbs some light</a:t>
            </a:r>
            <a:r>
              <a:rPr lang="en-US" altLang="en-US" sz="2800"/>
              <a:t>)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en-US" altLang="en-US" sz="2800"/>
              <a:t> Life = white daisies (</a:t>
            </a:r>
            <a:r>
              <a:rPr lang="en-US" altLang="en-US" i="1"/>
              <a:t>reflects all light</a:t>
            </a:r>
            <a:r>
              <a:rPr lang="en-US" altLang="en-US" sz="2800"/>
              <a:t>)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en-US" altLang="en-US" sz="2800"/>
              <a:t> Sun = like Earth’s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en-US" altLang="en-US" sz="2800"/>
              <a:t> Daisy growth = changes with temperature</a:t>
            </a:r>
          </a:p>
        </p:txBody>
      </p:sp>
      <p:pic>
        <p:nvPicPr>
          <p:cNvPr id="26632" name="Picture 8" descr="daisy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463" y="5037138"/>
            <a:ext cx="2141537" cy="184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  <a:latin typeface="Arial" charset="0"/>
              </a:rPr>
              <a:t>White Daisy Response to Increasing Solar Luminosity</a:t>
            </a:r>
          </a:p>
        </p:txBody>
      </p:sp>
      <p:pic>
        <p:nvPicPr>
          <p:cNvPr id="59395" name="Picture 3" descr="daisy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2" t="3636" r="5305"/>
          <a:stretch>
            <a:fillRect/>
          </a:stretch>
        </p:blipFill>
        <p:spPr bwMode="auto">
          <a:xfrm>
            <a:off x="533400" y="2133600"/>
            <a:ext cx="3995738" cy="305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396" name="Picture 4" descr="daisy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4" r="2614"/>
          <a:stretch>
            <a:fillRect/>
          </a:stretch>
        </p:blipFill>
        <p:spPr bwMode="auto">
          <a:xfrm>
            <a:off x="4876800" y="2133600"/>
            <a:ext cx="3609975" cy="366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609600" y="5484813"/>
            <a:ext cx="3519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i="1"/>
              <a:t>The Earth System, Ch. 2</a:t>
            </a:r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2614613" y="4827588"/>
            <a:ext cx="284162" cy="2206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1654175" y="4875213"/>
            <a:ext cx="2097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400"/>
              <a:t>Relative solar luminosity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</a:rPr>
              <a:t>The rest of Chapter 2 will be done on the blackboard…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</a:rPr>
              <a:t>What is a System?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u="sng">
                <a:solidFill>
                  <a:srgbClr val="FF0000"/>
                </a:solidFill>
                <a:latin typeface="Arial" charset="0"/>
              </a:rPr>
              <a:t>Definition</a:t>
            </a:r>
            <a:r>
              <a:rPr lang="en-US" altLang="en-US">
                <a:solidFill>
                  <a:srgbClr val="FF0000"/>
                </a:solidFill>
                <a:latin typeface="Arial" charset="0"/>
              </a:rPr>
              <a:t>:</a:t>
            </a:r>
            <a:r>
              <a:rPr lang="en-US" altLang="en-US">
                <a:latin typeface="Arial" charset="0"/>
              </a:rPr>
              <a:t> A system is a group of different components that interact with each other</a:t>
            </a:r>
          </a:p>
          <a:p>
            <a:r>
              <a:rPr lang="en-US" altLang="en-US" u="sng">
                <a:solidFill>
                  <a:srgbClr val="FF0000"/>
                </a:solidFill>
                <a:latin typeface="Arial" charset="0"/>
              </a:rPr>
              <a:t>Example</a:t>
            </a:r>
            <a:r>
              <a:rPr lang="en-US" altLang="en-US">
                <a:solidFill>
                  <a:srgbClr val="FF0000"/>
                </a:solidFill>
                <a:latin typeface="Arial" charset="0"/>
              </a:rPr>
              <a:t>:</a:t>
            </a:r>
            <a:r>
              <a:rPr lang="en-US" altLang="en-US">
                <a:latin typeface="Arial" charset="0"/>
              </a:rPr>
              <a:t> The </a:t>
            </a:r>
            <a:r>
              <a:rPr lang="en-US" altLang="en-US">
                <a:solidFill>
                  <a:schemeClr val="accent2"/>
                </a:solidFill>
                <a:latin typeface="Arial" charset="0"/>
              </a:rPr>
              <a:t>climate system </a:t>
            </a:r>
            <a:r>
              <a:rPr lang="en-US" altLang="en-US">
                <a:latin typeface="Arial" charset="0"/>
              </a:rPr>
              <a:t>includes the atmosphere, oceans, polar caps, clouds, vegetation…and lots of other things</a:t>
            </a:r>
            <a:endParaRPr lang="en-US" altLang="en-US" u="sng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066800" y="1295400"/>
            <a:ext cx="7239000" cy="405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600" b="1"/>
              <a:t>How do we study systems?</a:t>
            </a:r>
          </a:p>
          <a:p>
            <a:endParaRPr lang="en-US" altLang="en-US" sz="3200" b="1"/>
          </a:p>
          <a:p>
            <a:pPr>
              <a:buFontTx/>
              <a:buChar char="•"/>
            </a:pPr>
            <a:r>
              <a:rPr lang="en-US" altLang="en-US" sz="3200"/>
              <a:t>  Identify the </a:t>
            </a:r>
            <a:r>
              <a:rPr lang="en-US" altLang="en-US" sz="3200">
                <a:solidFill>
                  <a:schemeClr val="accent2"/>
                </a:solidFill>
              </a:rPr>
              <a:t>components</a:t>
            </a:r>
          </a:p>
          <a:p>
            <a:pPr>
              <a:buFontTx/>
              <a:buChar char="•"/>
            </a:pPr>
            <a:endParaRPr lang="en-US" altLang="en-US" sz="3200">
              <a:solidFill>
                <a:schemeClr val="accent2"/>
              </a:solidFill>
            </a:endParaRPr>
          </a:p>
          <a:p>
            <a:pPr>
              <a:buFontTx/>
              <a:buChar char="•"/>
            </a:pPr>
            <a:r>
              <a:rPr lang="en-US" altLang="en-US" sz="3200"/>
              <a:t>  Determine the nature of the </a:t>
            </a:r>
          </a:p>
          <a:p>
            <a:r>
              <a:rPr lang="en-US" altLang="en-US" sz="3200" b="1"/>
              <a:t>    </a:t>
            </a:r>
            <a:r>
              <a:rPr lang="en-US" altLang="en-US" sz="3200">
                <a:solidFill>
                  <a:srgbClr val="FF0000"/>
                </a:solidFill>
              </a:rPr>
              <a:t>interactions </a:t>
            </a:r>
            <a:r>
              <a:rPr lang="en-US" altLang="en-US" sz="3200"/>
              <a:t>between components</a:t>
            </a:r>
          </a:p>
          <a:p>
            <a:pPr>
              <a:buFontTx/>
              <a:buChar char="•"/>
            </a:pPr>
            <a:endParaRPr lang="en-US" altLang="en-US" sz="3200"/>
          </a:p>
          <a:p>
            <a:pPr>
              <a:buFontTx/>
              <a:buChar char="•"/>
            </a:pPr>
            <a:endParaRPr lang="en-US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</a:rPr>
              <a:t>Systems Notation</a:t>
            </a: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1143000" y="2057400"/>
            <a:ext cx="1600200" cy="99060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260725" y="2151063"/>
            <a:ext cx="4267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3200">
                <a:latin typeface="Times New Roman" pitchFamily="18" charset="0"/>
              </a:rPr>
              <a:t> </a:t>
            </a:r>
            <a:r>
              <a:rPr lang="en-US" altLang="en-US" sz="3200"/>
              <a:t>=   system component</a:t>
            </a:r>
          </a:p>
        </p:txBody>
      </p:sp>
      <p:sp>
        <p:nvSpPr>
          <p:cNvPr id="53253" name="Line 5"/>
          <p:cNvSpPr>
            <a:spLocks noChangeShapeType="1"/>
          </p:cNvSpPr>
          <p:nvPr/>
        </p:nvSpPr>
        <p:spPr bwMode="auto">
          <a:xfrm>
            <a:off x="1143000" y="3886200"/>
            <a:ext cx="16002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arrow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3328988" y="3578225"/>
            <a:ext cx="37607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3200"/>
              <a:t>=   positive coupling</a:t>
            </a:r>
          </a:p>
        </p:txBody>
      </p:sp>
      <p:sp>
        <p:nvSpPr>
          <p:cNvPr id="53255" name="Line 7"/>
          <p:cNvSpPr>
            <a:spLocks noChangeShapeType="1"/>
          </p:cNvSpPr>
          <p:nvPr/>
        </p:nvSpPr>
        <p:spPr bwMode="auto">
          <a:xfrm>
            <a:off x="1143000" y="4953000"/>
            <a:ext cx="14478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Oval 8"/>
          <p:cNvSpPr>
            <a:spLocks noChangeArrowheads="1"/>
          </p:cNvSpPr>
          <p:nvPr/>
        </p:nvSpPr>
        <p:spPr bwMode="auto">
          <a:xfrm>
            <a:off x="2590800" y="4876800"/>
            <a:ext cx="152400" cy="152400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altLang="en-US" sz="2000">
              <a:latin typeface="Times New Roman" pitchFamily="18" charset="0"/>
            </a:endParaRP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3328988" y="4721225"/>
            <a:ext cx="39179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3200"/>
              <a:t>=   negative coupling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</a:rPr>
              <a:t>Positive Coupling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2166938" y="2001838"/>
            <a:ext cx="1828800" cy="1219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solidFill>
                  <a:schemeClr val="bg1"/>
                </a:solidFill>
              </a:rPr>
              <a:t>Atmospheric</a:t>
            </a:r>
          </a:p>
          <a:p>
            <a:pPr algn="ctr" eaLnBrk="0" hangingPunct="0"/>
            <a:r>
              <a:rPr lang="en-US" altLang="en-US">
                <a:solidFill>
                  <a:schemeClr val="bg1"/>
                </a:solidFill>
              </a:rPr>
              <a:t>CO</a:t>
            </a:r>
            <a:r>
              <a:rPr lang="en-US" altLang="en-US" baseline="-25000">
                <a:solidFill>
                  <a:schemeClr val="bg1"/>
                </a:solidFill>
              </a:rPr>
              <a:t>2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5256213" y="2012950"/>
            <a:ext cx="1828800" cy="1219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solidFill>
                  <a:schemeClr val="bg1"/>
                </a:solidFill>
              </a:rPr>
              <a:t>Greenhouse</a:t>
            </a:r>
          </a:p>
          <a:p>
            <a:pPr algn="ctr" eaLnBrk="0" hangingPunct="0"/>
            <a:r>
              <a:rPr lang="en-US" altLang="en-US">
                <a:solidFill>
                  <a:schemeClr val="bg1"/>
                </a:solidFill>
              </a:rPr>
              <a:t>effect</a:t>
            </a:r>
          </a:p>
        </p:txBody>
      </p:sp>
      <p:sp>
        <p:nvSpPr>
          <p:cNvPr id="54278" name="Line 6"/>
          <p:cNvSpPr>
            <a:spLocks noChangeShapeType="1"/>
          </p:cNvSpPr>
          <p:nvPr/>
        </p:nvSpPr>
        <p:spPr bwMode="auto">
          <a:xfrm>
            <a:off x="3995738" y="2611438"/>
            <a:ext cx="12954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1373188" y="3716338"/>
            <a:ext cx="6688137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altLang="en-US">
                <a:latin typeface="Times New Roman" pitchFamily="18" charset="0"/>
              </a:rPr>
              <a:t> </a:t>
            </a:r>
            <a:r>
              <a:rPr lang="en-US" altLang="en-US"/>
              <a:t>An </a:t>
            </a:r>
            <a:r>
              <a:rPr lang="en-US" altLang="en-US" i="1"/>
              <a:t>increase </a:t>
            </a:r>
            <a:r>
              <a:rPr lang="en-US" altLang="en-US"/>
              <a:t>in atmospheric CO</a:t>
            </a:r>
            <a:r>
              <a:rPr lang="en-US" altLang="en-US" baseline="-25000"/>
              <a:t>2</a:t>
            </a:r>
            <a:r>
              <a:rPr lang="en-US" altLang="en-US"/>
              <a:t> causes</a:t>
            </a:r>
          </a:p>
          <a:p>
            <a:r>
              <a:rPr lang="en-US" altLang="en-US"/>
              <a:t>   a corresponding </a:t>
            </a:r>
            <a:r>
              <a:rPr lang="en-US" altLang="en-US" i="1"/>
              <a:t>increase </a:t>
            </a:r>
            <a:r>
              <a:rPr lang="en-US" altLang="en-US"/>
              <a:t>in the greenhouse</a:t>
            </a:r>
          </a:p>
          <a:p>
            <a:r>
              <a:rPr lang="en-US" altLang="en-US"/>
              <a:t>   effect, and thus in Earth’s surface temperature</a:t>
            </a:r>
          </a:p>
          <a:p>
            <a:pPr>
              <a:buFontTx/>
              <a:buChar char="•"/>
            </a:pPr>
            <a:r>
              <a:rPr lang="en-US" altLang="en-US"/>
              <a:t> Conversely, a </a:t>
            </a:r>
            <a:r>
              <a:rPr lang="en-US" altLang="en-US" i="1"/>
              <a:t>decrease </a:t>
            </a:r>
            <a:r>
              <a:rPr lang="en-US" altLang="en-US"/>
              <a:t>in atmospheric CO</a:t>
            </a:r>
            <a:r>
              <a:rPr lang="en-US" altLang="en-US" baseline="-25000"/>
              <a:t>2</a:t>
            </a:r>
          </a:p>
          <a:p>
            <a:r>
              <a:rPr lang="en-US" altLang="en-US"/>
              <a:t>   causes a </a:t>
            </a:r>
            <a:r>
              <a:rPr lang="en-US" altLang="en-US" i="1"/>
              <a:t>decrease </a:t>
            </a:r>
            <a:r>
              <a:rPr lang="en-US" altLang="en-US"/>
              <a:t>in the greenhouse effect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</a:rPr>
              <a:t>Negative Coupling</a:t>
            </a: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2286000" y="2016125"/>
            <a:ext cx="1828800" cy="1219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000">
                <a:solidFill>
                  <a:schemeClr val="bg1"/>
                </a:solidFill>
              </a:rPr>
              <a:t>Earth’s albedo</a:t>
            </a:r>
          </a:p>
          <a:p>
            <a:pPr algn="ctr" eaLnBrk="0" hangingPunct="0"/>
            <a:r>
              <a:rPr lang="en-US" altLang="en-US" sz="2000">
                <a:solidFill>
                  <a:schemeClr val="bg1"/>
                </a:solidFill>
              </a:rPr>
              <a:t>(reflectivity)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5375275" y="2027238"/>
            <a:ext cx="1828800" cy="1219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000">
                <a:solidFill>
                  <a:schemeClr val="bg1"/>
                </a:solidFill>
              </a:rPr>
              <a:t>Earth’s</a:t>
            </a:r>
          </a:p>
          <a:p>
            <a:pPr algn="ctr" eaLnBrk="0" hangingPunct="0"/>
            <a:r>
              <a:rPr lang="en-US" altLang="en-US" sz="2000">
                <a:solidFill>
                  <a:schemeClr val="bg1"/>
                </a:solidFill>
              </a:rPr>
              <a:t>surface</a:t>
            </a:r>
          </a:p>
          <a:p>
            <a:pPr algn="ctr" eaLnBrk="0" hangingPunct="0"/>
            <a:r>
              <a:rPr lang="en-US" altLang="en-US" sz="2000">
                <a:solidFill>
                  <a:schemeClr val="bg1"/>
                </a:solidFill>
              </a:rPr>
              <a:t>temperature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1624013" y="3727450"/>
            <a:ext cx="675005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altLang="en-US">
                <a:latin typeface="Times New Roman" pitchFamily="18" charset="0"/>
              </a:rPr>
              <a:t> </a:t>
            </a:r>
            <a:r>
              <a:rPr lang="en-US" altLang="en-US"/>
              <a:t>An </a:t>
            </a:r>
            <a:r>
              <a:rPr lang="en-US" altLang="en-US" i="1"/>
              <a:t>increase </a:t>
            </a:r>
            <a:r>
              <a:rPr lang="en-US" altLang="en-US"/>
              <a:t>in Earth’s albedo causes a </a:t>
            </a:r>
          </a:p>
          <a:p>
            <a:r>
              <a:rPr lang="en-US" altLang="en-US"/>
              <a:t>  corresponding </a:t>
            </a:r>
            <a:r>
              <a:rPr lang="en-US" altLang="en-US" i="1"/>
              <a:t>decrease </a:t>
            </a:r>
            <a:r>
              <a:rPr lang="en-US" altLang="en-US"/>
              <a:t>in the Earth’s surface</a:t>
            </a:r>
          </a:p>
          <a:p>
            <a:r>
              <a:rPr lang="en-US" altLang="en-US"/>
              <a:t>  temperature by reflecting more sunlight back to</a:t>
            </a:r>
          </a:p>
          <a:p>
            <a:r>
              <a:rPr lang="en-US" altLang="en-US"/>
              <a:t>  space</a:t>
            </a:r>
          </a:p>
          <a:p>
            <a:pPr>
              <a:buFontTx/>
              <a:buChar char="•"/>
            </a:pPr>
            <a:r>
              <a:rPr lang="en-US" altLang="en-US"/>
              <a:t> Or, a </a:t>
            </a:r>
            <a:r>
              <a:rPr lang="en-US" altLang="en-US" i="1"/>
              <a:t>decrease</a:t>
            </a:r>
            <a:r>
              <a:rPr lang="en-US" altLang="en-US"/>
              <a:t> in albedo causes an </a:t>
            </a:r>
            <a:r>
              <a:rPr lang="en-US" altLang="en-US" i="1"/>
              <a:t>increase</a:t>
            </a:r>
            <a:r>
              <a:rPr lang="en-US" altLang="en-US"/>
              <a:t> in</a:t>
            </a:r>
          </a:p>
          <a:p>
            <a:r>
              <a:rPr lang="en-US" altLang="en-US"/>
              <a:t>  surface temperature</a:t>
            </a:r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 flipV="1">
            <a:off x="4097338" y="2633663"/>
            <a:ext cx="1116012" cy="127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8" name="Oval 8"/>
          <p:cNvSpPr>
            <a:spLocks noChangeArrowheads="1"/>
          </p:cNvSpPr>
          <p:nvPr/>
        </p:nvSpPr>
        <p:spPr bwMode="auto">
          <a:xfrm>
            <a:off x="5240338" y="2573338"/>
            <a:ext cx="152400" cy="152400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altLang="en-US" sz="200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1154113" y="1103313"/>
            <a:ext cx="7197725" cy="4783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/>
              <a:t>The interesting thing to do is to put</a:t>
            </a:r>
          </a:p>
          <a:p>
            <a:r>
              <a:rPr lang="en-US" altLang="en-US" sz="3200"/>
              <a:t>couplings together in </a:t>
            </a:r>
            <a:r>
              <a:rPr lang="en-US" altLang="en-US" sz="3200">
                <a:solidFill>
                  <a:srgbClr val="FF0000"/>
                </a:solidFill>
              </a:rPr>
              <a:t>feedback loops</a:t>
            </a:r>
          </a:p>
          <a:p>
            <a:endParaRPr lang="en-US" altLang="en-US" sz="1000">
              <a:solidFill>
                <a:srgbClr val="FF0000"/>
              </a:solidFill>
            </a:endParaRPr>
          </a:p>
          <a:p>
            <a:r>
              <a:rPr lang="en-US" altLang="en-US" sz="3200"/>
              <a:t>Your text gives several examples, </a:t>
            </a:r>
          </a:p>
          <a:p>
            <a:r>
              <a:rPr lang="en-US" altLang="en-US" sz="3200"/>
              <a:t>including a harmonious/non-harmonius</a:t>
            </a:r>
          </a:p>
          <a:p>
            <a:r>
              <a:rPr lang="en-US" altLang="en-US" sz="3200"/>
              <a:t>family and the Carter family’s mixed-up</a:t>
            </a:r>
          </a:p>
          <a:p>
            <a:r>
              <a:rPr lang="en-US" altLang="en-US" sz="3200"/>
              <a:t>electric blankets</a:t>
            </a:r>
          </a:p>
          <a:p>
            <a:endParaRPr lang="en-US" altLang="en-US" sz="1000"/>
          </a:p>
          <a:p>
            <a:r>
              <a:rPr lang="en-US" altLang="en-US" sz="3200"/>
              <a:t>I will skip those and move on to Daisy-</a:t>
            </a:r>
          </a:p>
          <a:p>
            <a:r>
              <a:rPr lang="en-US" altLang="en-US" sz="3200"/>
              <a:t>world. But first, consider stable and</a:t>
            </a:r>
          </a:p>
          <a:p>
            <a:r>
              <a:rPr lang="en-US" altLang="en-US" sz="3200"/>
              <a:t>unstable equilibria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reeform 2"/>
          <p:cNvSpPr>
            <a:spLocks/>
          </p:cNvSpPr>
          <p:nvPr/>
        </p:nvSpPr>
        <p:spPr bwMode="auto">
          <a:xfrm>
            <a:off x="692150" y="2120900"/>
            <a:ext cx="7361238" cy="2921000"/>
          </a:xfrm>
          <a:custGeom>
            <a:avLst/>
            <a:gdLst>
              <a:gd name="T0" fmla="*/ 0 w 5521"/>
              <a:gd name="T1" fmla="*/ 2000 h 2599"/>
              <a:gd name="T2" fmla="*/ 323 w 5521"/>
              <a:gd name="T3" fmla="*/ 2365 h 2599"/>
              <a:gd name="T4" fmla="*/ 702 w 5521"/>
              <a:gd name="T5" fmla="*/ 2210 h 2599"/>
              <a:gd name="T6" fmla="*/ 1208 w 5521"/>
              <a:gd name="T7" fmla="*/ 1409 h 2599"/>
              <a:gd name="T8" fmla="*/ 1601 w 5521"/>
              <a:gd name="T9" fmla="*/ 1016 h 2599"/>
              <a:gd name="T10" fmla="*/ 1994 w 5521"/>
              <a:gd name="T11" fmla="*/ 1143 h 2599"/>
              <a:gd name="T12" fmla="*/ 2275 w 5521"/>
              <a:gd name="T13" fmla="*/ 1592 h 2599"/>
              <a:gd name="T14" fmla="*/ 2528 w 5521"/>
              <a:gd name="T15" fmla="*/ 1494 h 2599"/>
              <a:gd name="T16" fmla="*/ 2908 w 5521"/>
              <a:gd name="T17" fmla="*/ 496 h 2599"/>
              <a:gd name="T18" fmla="*/ 3413 w 5521"/>
              <a:gd name="T19" fmla="*/ 328 h 2599"/>
              <a:gd name="T20" fmla="*/ 4074 w 5521"/>
              <a:gd name="T21" fmla="*/ 2463 h 2599"/>
              <a:gd name="T22" fmla="*/ 4579 w 5521"/>
              <a:gd name="T23" fmla="*/ 1143 h 2599"/>
              <a:gd name="T24" fmla="*/ 4987 w 5521"/>
              <a:gd name="T25" fmla="*/ 974 h 2599"/>
              <a:gd name="T26" fmla="*/ 5366 w 5521"/>
              <a:gd name="T27" fmla="*/ 1803 h 2599"/>
              <a:gd name="T28" fmla="*/ 5521 w 5521"/>
              <a:gd name="T29" fmla="*/ 1789 h 2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521" h="2599">
                <a:moveTo>
                  <a:pt x="0" y="2000"/>
                </a:moveTo>
                <a:cubicBezTo>
                  <a:pt x="103" y="2165"/>
                  <a:pt x="206" y="2330"/>
                  <a:pt x="323" y="2365"/>
                </a:cubicBezTo>
                <a:cubicBezTo>
                  <a:pt x="440" y="2400"/>
                  <a:pt x="554" y="2369"/>
                  <a:pt x="702" y="2210"/>
                </a:cubicBezTo>
                <a:cubicBezTo>
                  <a:pt x="850" y="2051"/>
                  <a:pt x="1058" y="1608"/>
                  <a:pt x="1208" y="1409"/>
                </a:cubicBezTo>
                <a:cubicBezTo>
                  <a:pt x="1358" y="1210"/>
                  <a:pt x="1470" y="1060"/>
                  <a:pt x="1601" y="1016"/>
                </a:cubicBezTo>
                <a:cubicBezTo>
                  <a:pt x="1732" y="972"/>
                  <a:pt x="1882" y="1047"/>
                  <a:pt x="1994" y="1143"/>
                </a:cubicBezTo>
                <a:cubicBezTo>
                  <a:pt x="2106" y="1239"/>
                  <a:pt x="2186" y="1534"/>
                  <a:pt x="2275" y="1592"/>
                </a:cubicBezTo>
                <a:cubicBezTo>
                  <a:pt x="2364" y="1650"/>
                  <a:pt x="2423" y="1677"/>
                  <a:pt x="2528" y="1494"/>
                </a:cubicBezTo>
                <a:cubicBezTo>
                  <a:pt x="2633" y="1311"/>
                  <a:pt x="2761" y="690"/>
                  <a:pt x="2908" y="496"/>
                </a:cubicBezTo>
                <a:cubicBezTo>
                  <a:pt x="3055" y="302"/>
                  <a:pt x="3219" y="0"/>
                  <a:pt x="3413" y="328"/>
                </a:cubicBezTo>
                <a:cubicBezTo>
                  <a:pt x="3607" y="656"/>
                  <a:pt x="3880" y="2327"/>
                  <a:pt x="4074" y="2463"/>
                </a:cubicBezTo>
                <a:cubicBezTo>
                  <a:pt x="4268" y="2599"/>
                  <a:pt x="4427" y="1391"/>
                  <a:pt x="4579" y="1143"/>
                </a:cubicBezTo>
                <a:cubicBezTo>
                  <a:pt x="4731" y="895"/>
                  <a:pt x="4856" y="864"/>
                  <a:pt x="4987" y="974"/>
                </a:cubicBezTo>
                <a:cubicBezTo>
                  <a:pt x="5118" y="1084"/>
                  <a:pt x="5277" y="1667"/>
                  <a:pt x="5366" y="1803"/>
                </a:cubicBezTo>
                <a:cubicBezTo>
                  <a:pt x="5455" y="1939"/>
                  <a:pt x="5488" y="1864"/>
                  <a:pt x="5521" y="1789"/>
                </a:cubicBezTo>
              </a:path>
            </a:pathLst>
          </a:cu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6" name="Oval 4"/>
          <p:cNvSpPr>
            <a:spLocks noChangeArrowheads="1"/>
          </p:cNvSpPr>
          <p:nvPr/>
        </p:nvSpPr>
        <p:spPr bwMode="auto">
          <a:xfrm>
            <a:off x="4672013" y="1660525"/>
            <a:ext cx="646112" cy="669925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2205038" y="565150"/>
            <a:ext cx="52847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/>
              <a:t>An Unstable Equilibrium State</a:t>
            </a:r>
            <a:endParaRPr lang="en-US" altLang="en-US" sz="2800" b="1" u="sng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reeform 2"/>
          <p:cNvSpPr>
            <a:spLocks/>
          </p:cNvSpPr>
          <p:nvPr/>
        </p:nvSpPr>
        <p:spPr bwMode="auto">
          <a:xfrm>
            <a:off x="692150" y="2120900"/>
            <a:ext cx="7361238" cy="2921000"/>
          </a:xfrm>
          <a:custGeom>
            <a:avLst/>
            <a:gdLst>
              <a:gd name="T0" fmla="*/ 0 w 5521"/>
              <a:gd name="T1" fmla="*/ 2000 h 2599"/>
              <a:gd name="T2" fmla="*/ 323 w 5521"/>
              <a:gd name="T3" fmla="*/ 2365 h 2599"/>
              <a:gd name="T4" fmla="*/ 702 w 5521"/>
              <a:gd name="T5" fmla="*/ 2210 h 2599"/>
              <a:gd name="T6" fmla="*/ 1208 w 5521"/>
              <a:gd name="T7" fmla="*/ 1409 h 2599"/>
              <a:gd name="T8" fmla="*/ 1601 w 5521"/>
              <a:gd name="T9" fmla="*/ 1016 h 2599"/>
              <a:gd name="T10" fmla="*/ 1994 w 5521"/>
              <a:gd name="T11" fmla="*/ 1143 h 2599"/>
              <a:gd name="T12" fmla="*/ 2275 w 5521"/>
              <a:gd name="T13" fmla="*/ 1592 h 2599"/>
              <a:gd name="T14" fmla="*/ 2528 w 5521"/>
              <a:gd name="T15" fmla="*/ 1494 h 2599"/>
              <a:gd name="T16" fmla="*/ 2908 w 5521"/>
              <a:gd name="T17" fmla="*/ 496 h 2599"/>
              <a:gd name="T18" fmla="*/ 3413 w 5521"/>
              <a:gd name="T19" fmla="*/ 328 h 2599"/>
              <a:gd name="T20" fmla="*/ 4074 w 5521"/>
              <a:gd name="T21" fmla="*/ 2463 h 2599"/>
              <a:gd name="T22" fmla="*/ 4579 w 5521"/>
              <a:gd name="T23" fmla="*/ 1143 h 2599"/>
              <a:gd name="T24" fmla="*/ 4987 w 5521"/>
              <a:gd name="T25" fmla="*/ 974 h 2599"/>
              <a:gd name="T26" fmla="*/ 5366 w 5521"/>
              <a:gd name="T27" fmla="*/ 1803 h 2599"/>
              <a:gd name="T28" fmla="*/ 5521 w 5521"/>
              <a:gd name="T29" fmla="*/ 1789 h 2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521" h="2599">
                <a:moveTo>
                  <a:pt x="0" y="2000"/>
                </a:moveTo>
                <a:cubicBezTo>
                  <a:pt x="103" y="2165"/>
                  <a:pt x="206" y="2330"/>
                  <a:pt x="323" y="2365"/>
                </a:cubicBezTo>
                <a:cubicBezTo>
                  <a:pt x="440" y="2400"/>
                  <a:pt x="554" y="2369"/>
                  <a:pt x="702" y="2210"/>
                </a:cubicBezTo>
                <a:cubicBezTo>
                  <a:pt x="850" y="2051"/>
                  <a:pt x="1058" y="1608"/>
                  <a:pt x="1208" y="1409"/>
                </a:cubicBezTo>
                <a:cubicBezTo>
                  <a:pt x="1358" y="1210"/>
                  <a:pt x="1470" y="1060"/>
                  <a:pt x="1601" y="1016"/>
                </a:cubicBezTo>
                <a:cubicBezTo>
                  <a:pt x="1732" y="972"/>
                  <a:pt x="1882" y="1047"/>
                  <a:pt x="1994" y="1143"/>
                </a:cubicBezTo>
                <a:cubicBezTo>
                  <a:pt x="2106" y="1239"/>
                  <a:pt x="2186" y="1534"/>
                  <a:pt x="2275" y="1592"/>
                </a:cubicBezTo>
                <a:cubicBezTo>
                  <a:pt x="2364" y="1650"/>
                  <a:pt x="2423" y="1677"/>
                  <a:pt x="2528" y="1494"/>
                </a:cubicBezTo>
                <a:cubicBezTo>
                  <a:pt x="2633" y="1311"/>
                  <a:pt x="2761" y="690"/>
                  <a:pt x="2908" y="496"/>
                </a:cubicBezTo>
                <a:cubicBezTo>
                  <a:pt x="3055" y="302"/>
                  <a:pt x="3219" y="0"/>
                  <a:pt x="3413" y="328"/>
                </a:cubicBezTo>
                <a:cubicBezTo>
                  <a:pt x="3607" y="656"/>
                  <a:pt x="3880" y="2327"/>
                  <a:pt x="4074" y="2463"/>
                </a:cubicBezTo>
                <a:cubicBezTo>
                  <a:pt x="4268" y="2599"/>
                  <a:pt x="4427" y="1391"/>
                  <a:pt x="4579" y="1143"/>
                </a:cubicBezTo>
                <a:cubicBezTo>
                  <a:pt x="4731" y="895"/>
                  <a:pt x="4856" y="864"/>
                  <a:pt x="4987" y="974"/>
                </a:cubicBezTo>
                <a:cubicBezTo>
                  <a:pt x="5118" y="1084"/>
                  <a:pt x="5277" y="1667"/>
                  <a:pt x="5366" y="1803"/>
                </a:cubicBezTo>
                <a:cubicBezTo>
                  <a:pt x="5455" y="1939"/>
                  <a:pt x="5488" y="1864"/>
                  <a:pt x="5521" y="1789"/>
                </a:cubicBezTo>
              </a:path>
            </a:pathLst>
          </a:custGeom>
          <a:noFill/>
          <a:ln w="635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3" name="Oval 3"/>
          <p:cNvSpPr>
            <a:spLocks noChangeArrowheads="1"/>
          </p:cNvSpPr>
          <p:nvPr/>
        </p:nvSpPr>
        <p:spPr bwMode="auto">
          <a:xfrm>
            <a:off x="4672013" y="1660525"/>
            <a:ext cx="646112" cy="669925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2205038" y="565150"/>
            <a:ext cx="52847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/>
              <a:t>An Unstable Equilibrium State</a:t>
            </a:r>
            <a:endParaRPr lang="en-US" altLang="en-US" sz="2800" b="1" u="sng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3689350" y="1727200"/>
            <a:ext cx="847725" cy="446088"/>
          </a:xfrm>
          <a:prstGeom prst="rightArrow">
            <a:avLst>
              <a:gd name="adj1" fmla="val 50000"/>
              <a:gd name="adj2" fmla="val 47509"/>
            </a:avLst>
          </a:prstGeom>
          <a:solidFill>
            <a:srgbClr val="FFFF99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1612900" y="1711325"/>
            <a:ext cx="199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chemeClr val="accent2"/>
                </a:solidFill>
              </a:rPr>
              <a:t>Perturbation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379</Words>
  <Application>Microsoft Office PowerPoint</Application>
  <PresentationFormat>On-screen Show (4:3)</PresentationFormat>
  <Paragraphs>88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Times New Roman</vt:lpstr>
      <vt:lpstr>Arial</vt:lpstr>
      <vt:lpstr>Algerian</vt:lpstr>
      <vt:lpstr>Wingdings</vt:lpstr>
      <vt:lpstr>Default Design</vt:lpstr>
      <vt:lpstr>Chapter 2</vt:lpstr>
      <vt:lpstr>What is a System?</vt:lpstr>
      <vt:lpstr>PowerPoint Presentation</vt:lpstr>
      <vt:lpstr>Systems Notation</vt:lpstr>
      <vt:lpstr>Positive Coupling</vt:lpstr>
      <vt:lpstr>Negative Coupling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White Daisy Response to Increasing Solar Luminosity</vt:lpstr>
      <vt:lpstr>PowerPoint Presentation</vt:lpstr>
    </vt:vector>
  </TitlesOfParts>
  <Company>The Pennsylvania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H. Freeman</dc:creator>
  <cp:lastModifiedBy>James Kasting</cp:lastModifiedBy>
  <cp:revision>33</cp:revision>
  <dcterms:created xsi:type="dcterms:W3CDTF">2003-01-17T21:27:51Z</dcterms:created>
  <dcterms:modified xsi:type="dcterms:W3CDTF">2014-02-04T14:02:56Z</dcterms:modified>
</cp:coreProperties>
</file>