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17"/>
  </p:notesMasterIdLst>
  <p:sldIdLst>
    <p:sldId id="269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066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B9ABAE-C698-4556-87CC-1F8B936563B8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188B69-9E81-4970-BD14-439B162EE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6D9E6B-6971-44C7-926A-3C1FC43728DB}" type="slidenum">
              <a:rPr lang="en-US" altLang="en-US">
                <a:solidFill>
                  <a:prstClr val="black"/>
                </a:solidFill>
              </a:rPr>
              <a:pPr/>
              <a:t>5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BB9A8E-90F0-4145-B8EB-C24DFA4C804D}" type="slidenum">
              <a:rPr lang="en-US" altLang="en-US">
                <a:solidFill>
                  <a:prstClr val="black"/>
                </a:solidFill>
              </a:rPr>
              <a:pPr/>
              <a:t>6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DE572C-5185-4EA3-8140-7FF485E28D43}" type="slidenum">
              <a:rPr lang="en-US" altLang="en-US">
                <a:solidFill>
                  <a:prstClr val="black"/>
                </a:solidFill>
              </a:rPr>
              <a:pPr/>
              <a:t>7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F93820-5C31-489F-9295-46004CBAF8A7}" type="slidenum">
              <a:rPr lang="en-US" altLang="en-US">
                <a:solidFill>
                  <a:prstClr val="black"/>
                </a:solidFill>
              </a:rPr>
              <a:pPr/>
              <a:t>8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5939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14425" y="679450"/>
            <a:ext cx="4629150" cy="3471863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376738"/>
            <a:ext cx="5051425" cy="4075112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15DA1B-B5E9-4A6D-8F01-F5760C153985}" type="slidenum">
              <a:rPr lang="en-US" altLang="en-US">
                <a:solidFill>
                  <a:prstClr val="black"/>
                </a:solidFill>
              </a:rPr>
              <a:pPr/>
              <a:t>9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6144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14425" y="679450"/>
            <a:ext cx="4629150" cy="3471863"/>
          </a:xfrm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376738"/>
            <a:ext cx="5051425" cy="4075112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B9234-3DA1-402B-8824-C411406440A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7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3568E4-3A96-488D-905A-C399166FA53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12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F09AA-8EA2-48A5-BC77-B93D62A0330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60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D247E-AA98-412A-BF0F-71911602E3A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260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C7D071-DB4E-4FBE-B34E-704E014B3E3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4619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002127-A540-4265-8F4B-E4352980B25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0191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24021-D66F-43CE-92C6-4E4413E108C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6103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15DB04-A6B0-448E-B6E7-8C7FF9615AA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594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1F1D77-A93B-4018-8F1D-CF20E4C4AFC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1242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6E97CE-717A-4009-9B4F-D06B25E301D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401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367EF7-70FD-4CDB-800B-2952619DD6A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051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7F4B3-86FE-42A8-9D25-A03019B6706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251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1A74B5-5143-4F66-AF76-79738D10228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0128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ACA1AF-208F-4398-B3D8-E322BDA470B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764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B78D7-00E6-4079-95BB-52AF91788DA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4114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B931C-CD15-41AB-A67F-1604765E786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5217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005ABE-B9A4-4AB9-99C5-B8C7F31EDB8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0674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2E3CB5-C061-4674-9FFE-2500D85D022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3945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12CA5A-A720-455D-B180-06842B11A48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3381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DB6B65-BAB3-4721-B293-8F0A5B88D1B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8691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C7D6D0-80D4-4712-AF80-E6C68581B01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6083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44373-8233-49CF-82F8-1B47D98FE26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00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A6CDC2-09CB-44C7-BD64-BB1B41E4864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5950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A66FC-425A-4759-A7C0-1963F9F717D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6998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ECDCB3-D98C-4652-8F98-F8982E26019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1907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A465B-ABC8-4C0D-8D10-5CD0255A37E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7785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FFB9DA-F707-442A-A9B9-70BB2012760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986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E5C6E4-6C5C-42B5-B0CC-F6DB1B432A1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715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98DA9B-511A-467B-9768-84E8250A84B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394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1AC4D-B11C-44F3-B278-F837F75F7C2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819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0F9EDB-F90F-4ACD-8924-D39462CA5B3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58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D6D4A-A559-4E40-8BB1-49457BC7960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986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7B0DB9-3F33-4D27-AF6A-C057DD40A01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863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CC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4B15280-B53C-4A51-960B-313E608902A1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940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C512F1D-E04B-4F6F-B29C-04510A0DA51E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646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CC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361AC55-01EA-477B-9820-0A3BAAB092F6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646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Chapter 3—Part 4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83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 smtClean="0">
                <a:solidFill>
                  <a:srgbClr val="008000"/>
                </a:solidFill>
              </a:rPr>
              <a:t>Climate feedbacks: Water vapor, </a:t>
            </a:r>
            <a:r>
              <a:rPr lang="en-US" altLang="en-US" sz="2800" dirty="0" smtClean="0">
                <a:solidFill>
                  <a:srgbClr val="008000"/>
                </a:solidFill>
              </a:rPr>
              <a:t>snow/ice albedo, and clouds</a:t>
            </a:r>
            <a:endParaRPr lang="en-US" altLang="en-US" sz="28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13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25538" y="0"/>
            <a:ext cx="7772400" cy="1143000"/>
          </a:xfrm>
        </p:spPr>
        <p:txBody>
          <a:bodyPr/>
          <a:lstStyle/>
          <a:p>
            <a:r>
              <a:rPr lang="en-US" altLang="en-US">
                <a:solidFill>
                  <a:srgbClr val="800000"/>
                </a:solidFill>
              </a:rPr>
              <a:t>What about clouds?</a:t>
            </a:r>
          </a:p>
        </p:txBody>
      </p:sp>
      <p:sp>
        <p:nvSpPr>
          <p:cNvPr id="66563" name="Line 3"/>
          <p:cNvSpPr>
            <a:spLocks noChangeShapeType="1"/>
          </p:cNvSpPr>
          <p:nvPr/>
        </p:nvSpPr>
        <p:spPr bwMode="auto">
          <a:xfrm>
            <a:off x="1603375" y="2055813"/>
            <a:ext cx="0" cy="3806825"/>
          </a:xfrm>
          <a:prstGeom prst="line">
            <a:avLst/>
          </a:prstGeom>
          <a:noFill/>
          <a:ln w="476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 flipV="1">
            <a:off x="1603375" y="5830888"/>
            <a:ext cx="6067425" cy="22225"/>
          </a:xfrm>
          <a:prstGeom prst="line">
            <a:avLst/>
          </a:prstGeom>
          <a:noFill/>
          <a:ln w="476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338138" y="3629025"/>
            <a:ext cx="1201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Altitude</a:t>
            </a:r>
          </a:p>
        </p:txBody>
      </p:sp>
      <p:sp>
        <p:nvSpPr>
          <p:cNvPr id="66568" name="Text Box 8"/>
          <p:cNvSpPr txBox="1">
            <a:spLocks noChangeArrowheads="1"/>
          </p:cNvSpPr>
          <p:nvPr/>
        </p:nvSpPr>
        <p:spPr bwMode="auto">
          <a:xfrm>
            <a:off x="446088" y="1836738"/>
            <a:ext cx="8747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Arial" charset="0"/>
              </a:rPr>
              <a:t>10 km</a:t>
            </a:r>
          </a:p>
        </p:txBody>
      </p:sp>
      <p:sp>
        <p:nvSpPr>
          <p:cNvPr id="66569" name="Line 9"/>
          <p:cNvSpPr>
            <a:spLocks noChangeShapeType="1"/>
          </p:cNvSpPr>
          <p:nvPr/>
        </p:nvSpPr>
        <p:spPr bwMode="auto">
          <a:xfrm>
            <a:off x="1495425" y="2044700"/>
            <a:ext cx="128588" cy="0"/>
          </a:xfrm>
          <a:prstGeom prst="line">
            <a:avLst/>
          </a:prstGeom>
          <a:noFill/>
          <a:ln w="476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6570" name="Cloud"/>
          <p:cNvSpPr>
            <a:spLocks noChangeAspect="1" noEditPoints="1" noChangeArrowheads="1"/>
          </p:cNvSpPr>
          <p:nvPr/>
        </p:nvSpPr>
        <p:spPr bwMode="auto">
          <a:xfrm>
            <a:off x="6438900" y="4591050"/>
            <a:ext cx="1646238" cy="63976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6571" name="Arc 11"/>
          <p:cNvSpPr>
            <a:spLocks/>
          </p:cNvSpPr>
          <p:nvPr/>
        </p:nvSpPr>
        <p:spPr bwMode="auto">
          <a:xfrm>
            <a:off x="3560763" y="2017713"/>
            <a:ext cx="88900" cy="533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6784"/>
              <a:gd name="T2" fmla="*/ 20969 w 21600"/>
              <a:gd name="T3" fmla="*/ 26784 h 26784"/>
              <a:gd name="T4" fmla="*/ 0 w 21600"/>
              <a:gd name="T5" fmla="*/ 21600 h 26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67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</a:path>
              <a:path w="21600" h="267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  <a:lnTo>
                  <a:pt x="0" y="21600"/>
                </a:lnTo>
                <a:close/>
              </a:path>
            </a:pathLst>
          </a:custGeom>
          <a:noFill/>
          <a:ln w="476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6572" name="Arc 12"/>
          <p:cNvSpPr>
            <a:spLocks/>
          </p:cNvSpPr>
          <p:nvPr/>
        </p:nvSpPr>
        <p:spPr bwMode="auto">
          <a:xfrm>
            <a:off x="3722688" y="2017713"/>
            <a:ext cx="88900" cy="533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6784"/>
              <a:gd name="T2" fmla="*/ 20969 w 21600"/>
              <a:gd name="T3" fmla="*/ 26784 h 26784"/>
              <a:gd name="T4" fmla="*/ 0 w 21600"/>
              <a:gd name="T5" fmla="*/ 21600 h 26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67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</a:path>
              <a:path w="21600" h="267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  <a:lnTo>
                  <a:pt x="0" y="21600"/>
                </a:lnTo>
                <a:close/>
              </a:path>
            </a:pathLst>
          </a:custGeom>
          <a:noFill/>
          <a:ln w="476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6573" name="Arc 13"/>
          <p:cNvSpPr>
            <a:spLocks/>
          </p:cNvSpPr>
          <p:nvPr/>
        </p:nvSpPr>
        <p:spPr bwMode="auto">
          <a:xfrm>
            <a:off x="3897313" y="2017713"/>
            <a:ext cx="88900" cy="533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6784"/>
              <a:gd name="T2" fmla="*/ 20969 w 21600"/>
              <a:gd name="T3" fmla="*/ 26784 h 26784"/>
              <a:gd name="T4" fmla="*/ 0 w 21600"/>
              <a:gd name="T5" fmla="*/ 21600 h 26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67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</a:path>
              <a:path w="21600" h="267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  <a:lnTo>
                  <a:pt x="0" y="21600"/>
                </a:lnTo>
                <a:close/>
              </a:path>
            </a:pathLst>
          </a:custGeom>
          <a:noFill/>
          <a:ln w="476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6574" name="Arc 14"/>
          <p:cNvSpPr>
            <a:spLocks/>
          </p:cNvSpPr>
          <p:nvPr/>
        </p:nvSpPr>
        <p:spPr bwMode="auto">
          <a:xfrm>
            <a:off x="4070350" y="2017713"/>
            <a:ext cx="88900" cy="533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6784"/>
              <a:gd name="T2" fmla="*/ 20969 w 21600"/>
              <a:gd name="T3" fmla="*/ 26784 h 26784"/>
              <a:gd name="T4" fmla="*/ 0 w 21600"/>
              <a:gd name="T5" fmla="*/ 21600 h 26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67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</a:path>
              <a:path w="21600" h="267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  <a:lnTo>
                  <a:pt x="0" y="21600"/>
                </a:lnTo>
                <a:close/>
              </a:path>
            </a:pathLst>
          </a:custGeom>
          <a:noFill/>
          <a:ln w="476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6575" name="Arc 15"/>
          <p:cNvSpPr>
            <a:spLocks/>
          </p:cNvSpPr>
          <p:nvPr/>
        </p:nvSpPr>
        <p:spPr bwMode="auto">
          <a:xfrm>
            <a:off x="4243388" y="2017713"/>
            <a:ext cx="88900" cy="533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6784"/>
              <a:gd name="T2" fmla="*/ 20969 w 21600"/>
              <a:gd name="T3" fmla="*/ 26784 h 26784"/>
              <a:gd name="T4" fmla="*/ 0 w 21600"/>
              <a:gd name="T5" fmla="*/ 21600 h 26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67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</a:path>
              <a:path w="21600" h="267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  <a:lnTo>
                  <a:pt x="0" y="21600"/>
                </a:lnTo>
                <a:close/>
              </a:path>
            </a:pathLst>
          </a:custGeom>
          <a:noFill/>
          <a:ln w="476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6576" name="Arc 16"/>
          <p:cNvSpPr>
            <a:spLocks/>
          </p:cNvSpPr>
          <p:nvPr/>
        </p:nvSpPr>
        <p:spPr bwMode="auto">
          <a:xfrm>
            <a:off x="4395788" y="2017713"/>
            <a:ext cx="88900" cy="533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6784"/>
              <a:gd name="T2" fmla="*/ 20969 w 21600"/>
              <a:gd name="T3" fmla="*/ 26784 h 26784"/>
              <a:gd name="T4" fmla="*/ 0 w 21600"/>
              <a:gd name="T5" fmla="*/ 21600 h 26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67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</a:path>
              <a:path w="21600" h="267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  <a:lnTo>
                  <a:pt x="0" y="21600"/>
                </a:lnTo>
                <a:close/>
              </a:path>
            </a:pathLst>
          </a:custGeom>
          <a:noFill/>
          <a:ln w="476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6578" name="Text Box 18"/>
          <p:cNvSpPr txBox="1">
            <a:spLocks noChangeArrowheads="1"/>
          </p:cNvSpPr>
          <p:nvPr/>
        </p:nvSpPr>
        <p:spPr bwMode="auto">
          <a:xfrm>
            <a:off x="2973388" y="4673600"/>
            <a:ext cx="3354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Cumulus/stratus clouds</a:t>
            </a:r>
          </a:p>
        </p:txBody>
      </p:sp>
      <p:sp>
        <p:nvSpPr>
          <p:cNvPr id="66579" name="Text Box 19"/>
          <p:cNvSpPr txBox="1">
            <a:spLocks noChangeArrowheads="1"/>
          </p:cNvSpPr>
          <p:nvPr/>
        </p:nvSpPr>
        <p:spPr bwMode="auto">
          <a:xfrm>
            <a:off x="4673600" y="2012950"/>
            <a:ext cx="19653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Cirrus clouds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6600" name="AutoShape 40"/>
          <p:cNvSpPr>
            <a:spLocks noChangeArrowheads="1"/>
          </p:cNvSpPr>
          <p:nvPr/>
        </p:nvSpPr>
        <p:spPr bwMode="auto">
          <a:xfrm>
            <a:off x="1096963" y="225425"/>
            <a:ext cx="914400" cy="9144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47625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6601" name="Line 41"/>
          <p:cNvSpPr>
            <a:spLocks noChangeShapeType="1"/>
          </p:cNvSpPr>
          <p:nvPr/>
        </p:nvSpPr>
        <p:spPr bwMode="auto">
          <a:xfrm>
            <a:off x="2022475" y="946150"/>
            <a:ext cx="4970463" cy="3679825"/>
          </a:xfrm>
          <a:prstGeom prst="line">
            <a:avLst/>
          </a:prstGeom>
          <a:noFill/>
          <a:ln w="47625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6602" name="Line 42"/>
          <p:cNvSpPr>
            <a:spLocks noChangeShapeType="1"/>
          </p:cNvSpPr>
          <p:nvPr/>
        </p:nvSpPr>
        <p:spPr bwMode="auto">
          <a:xfrm flipV="1">
            <a:off x="3516313" y="925513"/>
            <a:ext cx="936625" cy="1087437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6603" name="Line 43"/>
          <p:cNvSpPr>
            <a:spLocks noChangeShapeType="1"/>
          </p:cNvSpPr>
          <p:nvPr/>
        </p:nvSpPr>
        <p:spPr bwMode="auto">
          <a:xfrm flipV="1">
            <a:off x="7002463" y="3313113"/>
            <a:ext cx="1074737" cy="1301750"/>
          </a:xfrm>
          <a:prstGeom prst="line">
            <a:avLst/>
          </a:prstGeom>
          <a:noFill/>
          <a:ln w="47625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6604" name="Text Box 44"/>
          <p:cNvSpPr txBox="1">
            <a:spLocks noChangeArrowheads="1"/>
          </p:cNvSpPr>
          <p:nvPr/>
        </p:nvSpPr>
        <p:spPr bwMode="auto">
          <a:xfrm>
            <a:off x="5146675" y="2359025"/>
            <a:ext cx="981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(Thin)</a:t>
            </a:r>
          </a:p>
        </p:txBody>
      </p:sp>
      <p:sp>
        <p:nvSpPr>
          <p:cNvPr id="66605" name="Text Box 45"/>
          <p:cNvSpPr txBox="1">
            <a:spLocks noChangeArrowheads="1"/>
          </p:cNvSpPr>
          <p:nvPr/>
        </p:nvSpPr>
        <p:spPr bwMode="auto">
          <a:xfrm>
            <a:off x="3941763" y="5059363"/>
            <a:ext cx="1387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(Thicker)</a:t>
            </a:r>
          </a:p>
        </p:txBody>
      </p:sp>
      <p:sp>
        <p:nvSpPr>
          <p:cNvPr id="66606" name="Text Box 46"/>
          <p:cNvSpPr txBox="1">
            <a:spLocks noChangeArrowheads="1"/>
          </p:cNvSpPr>
          <p:nvPr/>
        </p:nvSpPr>
        <p:spPr bwMode="auto">
          <a:xfrm>
            <a:off x="4425950" y="1014413"/>
            <a:ext cx="2303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Some reflection</a:t>
            </a:r>
          </a:p>
        </p:txBody>
      </p:sp>
      <p:sp>
        <p:nvSpPr>
          <p:cNvPr id="66607" name="Text Box 47"/>
          <p:cNvSpPr txBox="1">
            <a:spLocks noChangeArrowheads="1"/>
          </p:cNvSpPr>
          <p:nvPr/>
        </p:nvSpPr>
        <p:spPr bwMode="auto">
          <a:xfrm>
            <a:off x="6634163" y="2671763"/>
            <a:ext cx="22018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More reflection</a:t>
            </a:r>
          </a:p>
        </p:txBody>
      </p:sp>
    </p:spTree>
    <p:extLst>
      <p:ext uri="{BB962C8B-B14F-4D97-AF65-F5344CB8AC3E}">
        <p14:creationId xmlns:p14="http://schemas.microsoft.com/office/powerpoint/2010/main" val="3329476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6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6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6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6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6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602" grpId="0" animBg="1"/>
      <p:bldP spid="66603" grpId="0" animBg="1"/>
      <p:bldP spid="66604" grpId="0"/>
      <p:bldP spid="66605" grpId="0"/>
      <p:bldP spid="66606" grpId="0"/>
      <p:bldP spid="6660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800000"/>
                </a:solidFill>
              </a:rPr>
              <a:t>What about clouds?</a:t>
            </a:r>
          </a:p>
        </p:txBody>
      </p:sp>
      <p:sp>
        <p:nvSpPr>
          <p:cNvPr id="62469" name="Line 5"/>
          <p:cNvSpPr>
            <a:spLocks noChangeShapeType="1"/>
          </p:cNvSpPr>
          <p:nvPr/>
        </p:nvSpPr>
        <p:spPr bwMode="auto">
          <a:xfrm>
            <a:off x="1603375" y="2055813"/>
            <a:ext cx="0" cy="3806825"/>
          </a:xfrm>
          <a:prstGeom prst="line">
            <a:avLst/>
          </a:prstGeom>
          <a:noFill/>
          <a:ln w="476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470" name="Line 6"/>
          <p:cNvSpPr>
            <a:spLocks noChangeShapeType="1"/>
          </p:cNvSpPr>
          <p:nvPr/>
        </p:nvSpPr>
        <p:spPr bwMode="auto">
          <a:xfrm flipV="1">
            <a:off x="1603375" y="5830888"/>
            <a:ext cx="6067425" cy="22225"/>
          </a:xfrm>
          <a:prstGeom prst="line">
            <a:avLst/>
          </a:prstGeom>
          <a:noFill/>
          <a:ln w="476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471" name="Text Box 7"/>
          <p:cNvSpPr txBox="1">
            <a:spLocks noChangeArrowheads="1"/>
          </p:cNvSpPr>
          <p:nvPr/>
        </p:nvSpPr>
        <p:spPr bwMode="auto">
          <a:xfrm>
            <a:off x="3608388" y="5973763"/>
            <a:ext cx="193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Temperature</a:t>
            </a:r>
          </a:p>
        </p:txBody>
      </p:sp>
      <p:sp>
        <p:nvSpPr>
          <p:cNvPr id="62472" name="Text Box 8"/>
          <p:cNvSpPr txBox="1">
            <a:spLocks noChangeArrowheads="1"/>
          </p:cNvSpPr>
          <p:nvPr/>
        </p:nvSpPr>
        <p:spPr bwMode="auto">
          <a:xfrm>
            <a:off x="338138" y="3629025"/>
            <a:ext cx="1201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Altitude</a:t>
            </a:r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 flipH="1" flipV="1">
            <a:off x="2732088" y="2141538"/>
            <a:ext cx="4432300" cy="3657600"/>
          </a:xfrm>
          <a:prstGeom prst="line">
            <a:avLst/>
          </a:prstGeom>
          <a:noFill/>
          <a:ln w="476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474" name="Text Box 10"/>
          <p:cNvSpPr txBox="1">
            <a:spLocks noChangeArrowheads="1"/>
          </p:cNvSpPr>
          <p:nvPr/>
        </p:nvSpPr>
        <p:spPr bwMode="auto">
          <a:xfrm>
            <a:off x="446088" y="1836738"/>
            <a:ext cx="8747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  <a:latin typeface="Arial" charset="0"/>
              </a:rPr>
              <a:t>10 km</a:t>
            </a:r>
          </a:p>
        </p:txBody>
      </p:sp>
      <p:sp>
        <p:nvSpPr>
          <p:cNvPr id="62475" name="Line 11"/>
          <p:cNvSpPr>
            <a:spLocks noChangeShapeType="1"/>
          </p:cNvSpPr>
          <p:nvPr/>
        </p:nvSpPr>
        <p:spPr bwMode="auto">
          <a:xfrm>
            <a:off x="1495425" y="2044700"/>
            <a:ext cx="128588" cy="0"/>
          </a:xfrm>
          <a:prstGeom prst="line">
            <a:avLst/>
          </a:prstGeom>
          <a:noFill/>
          <a:ln w="476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478" name="Cloud"/>
          <p:cNvSpPr>
            <a:spLocks noChangeAspect="1" noEditPoints="1" noChangeArrowheads="1"/>
          </p:cNvSpPr>
          <p:nvPr/>
        </p:nvSpPr>
        <p:spPr bwMode="auto">
          <a:xfrm>
            <a:off x="6438900" y="4645025"/>
            <a:ext cx="1646238" cy="63976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479" name="Arc 15"/>
          <p:cNvSpPr>
            <a:spLocks/>
          </p:cNvSpPr>
          <p:nvPr/>
        </p:nvSpPr>
        <p:spPr bwMode="auto">
          <a:xfrm>
            <a:off x="3560763" y="2017713"/>
            <a:ext cx="88900" cy="533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6784"/>
              <a:gd name="T2" fmla="*/ 20969 w 21600"/>
              <a:gd name="T3" fmla="*/ 26784 h 26784"/>
              <a:gd name="T4" fmla="*/ 0 w 21600"/>
              <a:gd name="T5" fmla="*/ 21600 h 26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67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</a:path>
              <a:path w="21600" h="267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  <a:lnTo>
                  <a:pt x="0" y="21600"/>
                </a:lnTo>
                <a:close/>
              </a:path>
            </a:pathLst>
          </a:custGeom>
          <a:noFill/>
          <a:ln w="476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480" name="Arc 16"/>
          <p:cNvSpPr>
            <a:spLocks/>
          </p:cNvSpPr>
          <p:nvPr/>
        </p:nvSpPr>
        <p:spPr bwMode="auto">
          <a:xfrm>
            <a:off x="3722688" y="2017713"/>
            <a:ext cx="88900" cy="533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6784"/>
              <a:gd name="T2" fmla="*/ 20969 w 21600"/>
              <a:gd name="T3" fmla="*/ 26784 h 26784"/>
              <a:gd name="T4" fmla="*/ 0 w 21600"/>
              <a:gd name="T5" fmla="*/ 21600 h 26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67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</a:path>
              <a:path w="21600" h="267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  <a:lnTo>
                  <a:pt x="0" y="21600"/>
                </a:lnTo>
                <a:close/>
              </a:path>
            </a:pathLst>
          </a:custGeom>
          <a:noFill/>
          <a:ln w="476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481" name="Arc 17"/>
          <p:cNvSpPr>
            <a:spLocks/>
          </p:cNvSpPr>
          <p:nvPr/>
        </p:nvSpPr>
        <p:spPr bwMode="auto">
          <a:xfrm>
            <a:off x="3897313" y="2017713"/>
            <a:ext cx="88900" cy="533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6784"/>
              <a:gd name="T2" fmla="*/ 20969 w 21600"/>
              <a:gd name="T3" fmla="*/ 26784 h 26784"/>
              <a:gd name="T4" fmla="*/ 0 w 21600"/>
              <a:gd name="T5" fmla="*/ 21600 h 26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67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</a:path>
              <a:path w="21600" h="267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  <a:lnTo>
                  <a:pt x="0" y="21600"/>
                </a:lnTo>
                <a:close/>
              </a:path>
            </a:pathLst>
          </a:custGeom>
          <a:noFill/>
          <a:ln w="476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482" name="Arc 18"/>
          <p:cNvSpPr>
            <a:spLocks/>
          </p:cNvSpPr>
          <p:nvPr/>
        </p:nvSpPr>
        <p:spPr bwMode="auto">
          <a:xfrm>
            <a:off x="4070350" y="2017713"/>
            <a:ext cx="88900" cy="533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6784"/>
              <a:gd name="T2" fmla="*/ 20969 w 21600"/>
              <a:gd name="T3" fmla="*/ 26784 h 26784"/>
              <a:gd name="T4" fmla="*/ 0 w 21600"/>
              <a:gd name="T5" fmla="*/ 21600 h 26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67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</a:path>
              <a:path w="21600" h="267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  <a:lnTo>
                  <a:pt x="0" y="21600"/>
                </a:lnTo>
                <a:close/>
              </a:path>
            </a:pathLst>
          </a:custGeom>
          <a:noFill/>
          <a:ln w="476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483" name="Arc 19"/>
          <p:cNvSpPr>
            <a:spLocks/>
          </p:cNvSpPr>
          <p:nvPr/>
        </p:nvSpPr>
        <p:spPr bwMode="auto">
          <a:xfrm>
            <a:off x="4243388" y="2017713"/>
            <a:ext cx="88900" cy="533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6784"/>
              <a:gd name="T2" fmla="*/ 20969 w 21600"/>
              <a:gd name="T3" fmla="*/ 26784 h 26784"/>
              <a:gd name="T4" fmla="*/ 0 w 21600"/>
              <a:gd name="T5" fmla="*/ 21600 h 26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67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</a:path>
              <a:path w="21600" h="267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  <a:lnTo>
                  <a:pt x="0" y="21600"/>
                </a:lnTo>
                <a:close/>
              </a:path>
            </a:pathLst>
          </a:custGeom>
          <a:noFill/>
          <a:ln w="476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484" name="Arc 20"/>
          <p:cNvSpPr>
            <a:spLocks/>
          </p:cNvSpPr>
          <p:nvPr/>
        </p:nvSpPr>
        <p:spPr bwMode="auto">
          <a:xfrm>
            <a:off x="4395788" y="2017713"/>
            <a:ext cx="88900" cy="533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6784"/>
              <a:gd name="T2" fmla="*/ 20969 w 21600"/>
              <a:gd name="T3" fmla="*/ 26784 h 26784"/>
              <a:gd name="T4" fmla="*/ 0 w 21600"/>
              <a:gd name="T5" fmla="*/ 21600 h 26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67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</a:path>
              <a:path w="21600" h="267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3347"/>
                  <a:pt x="21388" y="25087"/>
                  <a:pt x="20968" y="26783"/>
                </a:cubicBezTo>
                <a:lnTo>
                  <a:pt x="0" y="21600"/>
                </a:lnTo>
                <a:close/>
              </a:path>
            </a:pathLst>
          </a:custGeom>
          <a:noFill/>
          <a:ln w="476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485" name="Text Box 21"/>
          <p:cNvSpPr txBox="1">
            <a:spLocks noChangeArrowheads="1"/>
          </p:cNvSpPr>
          <p:nvPr/>
        </p:nvSpPr>
        <p:spPr bwMode="auto">
          <a:xfrm>
            <a:off x="3576638" y="4683125"/>
            <a:ext cx="2168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CC3300"/>
                </a:solidFill>
                <a:latin typeface="Arial" charset="0"/>
              </a:rPr>
              <a:t>Low and warm</a:t>
            </a:r>
          </a:p>
        </p:txBody>
      </p:sp>
      <p:sp>
        <p:nvSpPr>
          <p:cNvPr id="62486" name="Text Box 22"/>
          <p:cNvSpPr txBox="1">
            <a:spLocks noChangeArrowheads="1"/>
          </p:cNvSpPr>
          <p:nvPr/>
        </p:nvSpPr>
        <p:spPr bwMode="auto">
          <a:xfrm>
            <a:off x="5630863" y="3716338"/>
            <a:ext cx="3354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Cumulus/stratus clouds</a:t>
            </a:r>
          </a:p>
        </p:txBody>
      </p:sp>
      <p:sp>
        <p:nvSpPr>
          <p:cNvPr id="62487" name="Text Box 23"/>
          <p:cNvSpPr txBox="1">
            <a:spLocks noChangeArrowheads="1"/>
          </p:cNvSpPr>
          <p:nvPr/>
        </p:nvSpPr>
        <p:spPr bwMode="auto">
          <a:xfrm>
            <a:off x="4878388" y="1809750"/>
            <a:ext cx="2051050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Cirrus clouds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800">
              <a:solidFill>
                <a:srgbClr val="00000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3333CC"/>
                </a:solidFill>
                <a:latin typeface="Arial" charset="0"/>
              </a:rPr>
              <a:t>High and cold</a:t>
            </a:r>
          </a:p>
        </p:txBody>
      </p:sp>
      <p:sp>
        <p:nvSpPr>
          <p:cNvPr id="62489" name="Line 25"/>
          <p:cNvSpPr>
            <a:spLocks noChangeShapeType="1"/>
          </p:cNvSpPr>
          <p:nvPr/>
        </p:nvSpPr>
        <p:spPr bwMode="auto">
          <a:xfrm>
            <a:off x="6164263" y="4948238"/>
            <a:ext cx="592137" cy="0"/>
          </a:xfrm>
          <a:prstGeom prst="line">
            <a:avLst/>
          </a:prstGeom>
          <a:noFill/>
          <a:ln w="476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490" name="Line 26"/>
          <p:cNvSpPr>
            <a:spLocks noChangeShapeType="1"/>
          </p:cNvSpPr>
          <p:nvPr/>
        </p:nvSpPr>
        <p:spPr bwMode="auto">
          <a:xfrm>
            <a:off x="6153150" y="4970463"/>
            <a:ext cx="0" cy="817562"/>
          </a:xfrm>
          <a:prstGeom prst="line">
            <a:avLst/>
          </a:prstGeom>
          <a:noFill/>
          <a:ln w="476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491" name="Line 27"/>
          <p:cNvSpPr>
            <a:spLocks noChangeShapeType="1"/>
          </p:cNvSpPr>
          <p:nvPr/>
        </p:nvSpPr>
        <p:spPr bwMode="auto">
          <a:xfrm>
            <a:off x="7175500" y="5819775"/>
            <a:ext cx="0" cy="128588"/>
          </a:xfrm>
          <a:prstGeom prst="line">
            <a:avLst/>
          </a:prstGeom>
          <a:noFill/>
          <a:ln w="476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492" name="Line 28"/>
          <p:cNvSpPr>
            <a:spLocks noChangeShapeType="1"/>
          </p:cNvSpPr>
          <p:nvPr/>
        </p:nvSpPr>
        <p:spPr bwMode="auto">
          <a:xfrm>
            <a:off x="6154738" y="5843588"/>
            <a:ext cx="0" cy="128587"/>
          </a:xfrm>
          <a:prstGeom prst="line">
            <a:avLst/>
          </a:prstGeom>
          <a:noFill/>
          <a:ln w="476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494" name="Line 30"/>
          <p:cNvSpPr>
            <a:spLocks noChangeShapeType="1"/>
          </p:cNvSpPr>
          <p:nvPr/>
        </p:nvSpPr>
        <p:spPr bwMode="auto">
          <a:xfrm>
            <a:off x="2936875" y="5845175"/>
            <a:ext cx="0" cy="128588"/>
          </a:xfrm>
          <a:prstGeom prst="line">
            <a:avLst/>
          </a:prstGeom>
          <a:noFill/>
          <a:ln w="476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495" name="Line 31"/>
          <p:cNvSpPr>
            <a:spLocks noChangeShapeType="1"/>
          </p:cNvSpPr>
          <p:nvPr/>
        </p:nvSpPr>
        <p:spPr bwMode="auto">
          <a:xfrm>
            <a:off x="2925763" y="2290763"/>
            <a:ext cx="806450" cy="0"/>
          </a:xfrm>
          <a:prstGeom prst="line">
            <a:avLst/>
          </a:prstGeom>
          <a:noFill/>
          <a:ln w="476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496" name="Line 32"/>
          <p:cNvSpPr>
            <a:spLocks noChangeShapeType="1"/>
          </p:cNvSpPr>
          <p:nvPr/>
        </p:nvSpPr>
        <p:spPr bwMode="auto">
          <a:xfrm>
            <a:off x="2936875" y="2354263"/>
            <a:ext cx="0" cy="3495675"/>
          </a:xfrm>
          <a:prstGeom prst="line">
            <a:avLst/>
          </a:prstGeom>
          <a:noFill/>
          <a:ln w="476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497" name="Text Box 33"/>
          <p:cNvSpPr txBox="1">
            <a:spLocks noChangeArrowheads="1"/>
          </p:cNvSpPr>
          <p:nvPr/>
        </p:nvSpPr>
        <p:spPr bwMode="auto">
          <a:xfrm>
            <a:off x="7029450" y="5919788"/>
            <a:ext cx="3857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000000"/>
                </a:solidFill>
                <a:latin typeface="Arial" charset="0"/>
              </a:rPr>
              <a:t>T</a:t>
            </a:r>
            <a:r>
              <a:rPr lang="en-US" altLang="en-US" sz="1600" b="1" baseline="-25000">
                <a:solidFill>
                  <a:srgbClr val="000000"/>
                </a:solidFill>
                <a:latin typeface="Arial" charset="0"/>
              </a:rPr>
              <a:t>s</a:t>
            </a:r>
            <a:endParaRPr lang="en-US" altLang="en-US" sz="16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498" name="Text Box 34"/>
          <p:cNvSpPr txBox="1">
            <a:spLocks noChangeArrowheads="1"/>
          </p:cNvSpPr>
          <p:nvPr/>
        </p:nvSpPr>
        <p:spPr bwMode="auto">
          <a:xfrm>
            <a:off x="5975350" y="5943600"/>
            <a:ext cx="415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000000"/>
                </a:solidFill>
                <a:latin typeface="Arial" charset="0"/>
              </a:rPr>
              <a:t>T</a:t>
            </a:r>
            <a:r>
              <a:rPr lang="en-US" altLang="en-US" sz="1600" b="1" baseline="-25000">
                <a:solidFill>
                  <a:srgbClr val="000000"/>
                </a:solidFill>
                <a:latin typeface="Arial" charset="0"/>
              </a:rPr>
              <a:t>w</a:t>
            </a:r>
            <a:endParaRPr lang="en-US" altLang="en-US" sz="16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499" name="Text Box 35"/>
          <p:cNvSpPr txBox="1">
            <a:spLocks noChangeArrowheads="1"/>
          </p:cNvSpPr>
          <p:nvPr/>
        </p:nvSpPr>
        <p:spPr bwMode="auto">
          <a:xfrm>
            <a:off x="2738438" y="5943600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000000"/>
                </a:solidFill>
                <a:latin typeface="Arial" charset="0"/>
              </a:rPr>
              <a:t>T</a:t>
            </a:r>
            <a:r>
              <a:rPr lang="en-US" altLang="en-US" sz="1600" b="1" baseline="-25000">
                <a:solidFill>
                  <a:srgbClr val="000000"/>
                </a:solidFill>
                <a:latin typeface="Arial" charset="0"/>
              </a:rPr>
              <a:t>c</a:t>
            </a:r>
            <a:endParaRPr lang="en-US" altLang="en-US" sz="16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500" name="AutoShape 36"/>
          <p:cNvSpPr>
            <a:spLocks noChangeArrowheads="1"/>
          </p:cNvSpPr>
          <p:nvPr/>
        </p:nvSpPr>
        <p:spPr bwMode="auto">
          <a:xfrm>
            <a:off x="7464425" y="5495925"/>
            <a:ext cx="163513" cy="317500"/>
          </a:xfrm>
          <a:prstGeom prst="upArrow">
            <a:avLst>
              <a:gd name="adj1" fmla="val 50000"/>
              <a:gd name="adj2" fmla="val 48544"/>
            </a:avLst>
          </a:prstGeom>
          <a:solidFill>
            <a:srgbClr val="CC3300"/>
          </a:solidFill>
          <a:ln w="4762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501" name="AutoShape 37"/>
          <p:cNvSpPr>
            <a:spLocks noChangeArrowheads="1"/>
          </p:cNvSpPr>
          <p:nvPr/>
        </p:nvSpPr>
        <p:spPr bwMode="auto">
          <a:xfrm>
            <a:off x="6831013" y="4368800"/>
            <a:ext cx="163512" cy="317500"/>
          </a:xfrm>
          <a:prstGeom prst="upArrow">
            <a:avLst>
              <a:gd name="adj1" fmla="val 50000"/>
              <a:gd name="adj2" fmla="val 48544"/>
            </a:avLst>
          </a:prstGeom>
          <a:solidFill>
            <a:srgbClr val="CC3300"/>
          </a:solidFill>
          <a:ln w="4762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502" name="AutoShape 38"/>
          <p:cNvSpPr>
            <a:spLocks noChangeArrowheads="1"/>
          </p:cNvSpPr>
          <p:nvPr/>
        </p:nvSpPr>
        <p:spPr bwMode="auto">
          <a:xfrm>
            <a:off x="3916363" y="1668463"/>
            <a:ext cx="163512" cy="317500"/>
          </a:xfrm>
          <a:prstGeom prst="upArrow">
            <a:avLst>
              <a:gd name="adj1" fmla="val 50000"/>
              <a:gd name="adj2" fmla="val 48544"/>
            </a:avLst>
          </a:prstGeom>
          <a:solidFill>
            <a:srgbClr val="CC3300"/>
          </a:solidFill>
          <a:ln w="4762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503" name="AutoShape 39"/>
          <p:cNvSpPr>
            <a:spLocks noChangeArrowheads="1"/>
          </p:cNvSpPr>
          <p:nvPr/>
        </p:nvSpPr>
        <p:spPr bwMode="auto">
          <a:xfrm flipV="1">
            <a:off x="6853238" y="5272088"/>
            <a:ext cx="163512" cy="317500"/>
          </a:xfrm>
          <a:prstGeom prst="upArrow">
            <a:avLst>
              <a:gd name="adj1" fmla="val 50000"/>
              <a:gd name="adj2" fmla="val 48544"/>
            </a:avLst>
          </a:prstGeom>
          <a:solidFill>
            <a:srgbClr val="CC3300"/>
          </a:solidFill>
          <a:ln w="4762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504" name="AutoShape 40"/>
          <p:cNvSpPr>
            <a:spLocks noChangeArrowheads="1"/>
          </p:cNvSpPr>
          <p:nvPr/>
        </p:nvSpPr>
        <p:spPr bwMode="auto">
          <a:xfrm flipV="1">
            <a:off x="3897313" y="2584450"/>
            <a:ext cx="163512" cy="317500"/>
          </a:xfrm>
          <a:prstGeom prst="upArrow">
            <a:avLst>
              <a:gd name="adj1" fmla="val 50000"/>
              <a:gd name="adj2" fmla="val 48544"/>
            </a:avLst>
          </a:prstGeom>
          <a:solidFill>
            <a:srgbClr val="CC3300"/>
          </a:solidFill>
          <a:ln w="4762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505" name="Text Box 41"/>
          <p:cNvSpPr txBox="1">
            <a:spLocks noChangeArrowheads="1"/>
          </p:cNvSpPr>
          <p:nvPr/>
        </p:nvSpPr>
        <p:spPr bwMode="auto">
          <a:xfrm>
            <a:off x="7632700" y="5443538"/>
            <a:ext cx="5857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000000"/>
                </a:solidFill>
                <a:latin typeface="Arial" charset="0"/>
                <a:sym typeface="Symbol" pitchFamily="18" charset="2"/>
              </a:rPr>
              <a:t>T</a:t>
            </a:r>
            <a:r>
              <a:rPr lang="en-US" altLang="en-US" sz="1600" b="1" baseline="-25000">
                <a:solidFill>
                  <a:srgbClr val="000000"/>
                </a:solidFill>
                <a:latin typeface="Arial" charset="0"/>
                <a:sym typeface="Symbol" pitchFamily="18" charset="2"/>
              </a:rPr>
              <a:t>s</a:t>
            </a:r>
            <a:r>
              <a:rPr lang="en-US" altLang="en-US" sz="1600" b="1" baseline="30000">
                <a:solidFill>
                  <a:srgbClr val="000000"/>
                </a:solidFill>
                <a:latin typeface="Arial" charset="0"/>
                <a:sym typeface="Symbol" pitchFamily="18" charset="2"/>
              </a:rPr>
              <a:t>4</a:t>
            </a:r>
            <a:endParaRPr lang="en-US" altLang="en-US" sz="1600" b="1">
              <a:solidFill>
                <a:srgbClr val="000000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62506" name="Text Box 42"/>
          <p:cNvSpPr txBox="1">
            <a:spLocks noChangeArrowheads="1"/>
          </p:cNvSpPr>
          <p:nvPr/>
        </p:nvSpPr>
        <p:spPr bwMode="auto">
          <a:xfrm>
            <a:off x="7075488" y="4219575"/>
            <a:ext cx="615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000000"/>
                </a:solidFill>
                <a:latin typeface="Arial" charset="0"/>
                <a:sym typeface="Symbol" pitchFamily="18" charset="2"/>
              </a:rPr>
              <a:t>T</a:t>
            </a:r>
            <a:r>
              <a:rPr lang="en-US" altLang="en-US" sz="1600" b="1" baseline="-25000">
                <a:solidFill>
                  <a:srgbClr val="000000"/>
                </a:solidFill>
                <a:latin typeface="Arial" charset="0"/>
                <a:sym typeface="Symbol" pitchFamily="18" charset="2"/>
              </a:rPr>
              <a:t>w</a:t>
            </a:r>
            <a:r>
              <a:rPr lang="en-US" altLang="en-US" sz="1600" b="1" baseline="30000">
                <a:solidFill>
                  <a:srgbClr val="000000"/>
                </a:solidFill>
                <a:latin typeface="Arial" charset="0"/>
                <a:sym typeface="Symbol" pitchFamily="18" charset="2"/>
              </a:rPr>
              <a:t>4</a:t>
            </a:r>
            <a:endParaRPr lang="en-US" altLang="en-US" sz="1600" b="1">
              <a:solidFill>
                <a:srgbClr val="000000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62507" name="Text Box 43"/>
          <p:cNvSpPr txBox="1">
            <a:spLocks noChangeArrowheads="1"/>
          </p:cNvSpPr>
          <p:nvPr/>
        </p:nvSpPr>
        <p:spPr bwMode="auto">
          <a:xfrm>
            <a:off x="6154738" y="5351463"/>
            <a:ext cx="615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000000"/>
                </a:solidFill>
                <a:latin typeface="Arial" charset="0"/>
                <a:sym typeface="Symbol" pitchFamily="18" charset="2"/>
              </a:rPr>
              <a:t>T</a:t>
            </a:r>
            <a:r>
              <a:rPr lang="en-US" altLang="en-US" sz="1600" b="1" baseline="-25000">
                <a:solidFill>
                  <a:srgbClr val="000000"/>
                </a:solidFill>
                <a:latin typeface="Arial" charset="0"/>
                <a:sym typeface="Symbol" pitchFamily="18" charset="2"/>
              </a:rPr>
              <a:t>w</a:t>
            </a:r>
            <a:r>
              <a:rPr lang="en-US" altLang="en-US" sz="1600" b="1" baseline="30000">
                <a:solidFill>
                  <a:srgbClr val="000000"/>
                </a:solidFill>
                <a:latin typeface="Arial" charset="0"/>
                <a:sym typeface="Symbol" pitchFamily="18" charset="2"/>
              </a:rPr>
              <a:t>4</a:t>
            </a:r>
            <a:endParaRPr lang="en-US" altLang="en-US" sz="1600" b="1">
              <a:solidFill>
                <a:srgbClr val="000000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62508" name="Text Box 44"/>
          <p:cNvSpPr txBox="1">
            <a:spLocks noChangeArrowheads="1"/>
          </p:cNvSpPr>
          <p:nvPr/>
        </p:nvSpPr>
        <p:spPr bwMode="auto">
          <a:xfrm>
            <a:off x="4140200" y="1628775"/>
            <a:ext cx="5857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000000"/>
                </a:solidFill>
                <a:latin typeface="Arial" charset="0"/>
                <a:sym typeface="Symbol" pitchFamily="18" charset="2"/>
              </a:rPr>
              <a:t>T</a:t>
            </a:r>
            <a:r>
              <a:rPr lang="en-US" altLang="en-US" sz="1600" b="1" baseline="-25000">
                <a:solidFill>
                  <a:srgbClr val="000000"/>
                </a:solidFill>
                <a:latin typeface="Arial" charset="0"/>
                <a:sym typeface="Symbol" pitchFamily="18" charset="2"/>
              </a:rPr>
              <a:t>c</a:t>
            </a:r>
            <a:r>
              <a:rPr lang="en-US" altLang="en-US" sz="1600" b="1" baseline="30000">
                <a:solidFill>
                  <a:srgbClr val="000000"/>
                </a:solidFill>
                <a:latin typeface="Arial" charset="0"/>
                <a:sym typeface="Symbol" pitchFamily="18" charset="2"/>
              </a:rPr>
              <a:t>4</a:t>
            </a:r>
            <a:endParaRPr lang="en-US" altLang="en-US" sz="1600" b="1">
              <a:solidFill>
                <a:srgbClr val="000000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62509" name="Text Box 45"/>
          <p:cNvSpPr txBox="1">
            <a:spLocks noChangeArrowheads="1"/>
          </p:cNvSpPr>
          <p:nvPr/>
        </p:nvSpPr>
        <p:spPr bwMode="auto">
          <a:xfrm>
            <a:off x="4141788" y="2566988"/>
            <a:ext cx="5857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000000"/>
                </a:solidFill>
                <a:latin typeface="Arial" charset="0"/>
                <a:sym typeface="Symbol" pitchFamily="18" charset="2"/>
              </a:rPr>
              <a:t>T</a:t>
            </a:r>
            <a:r>
              <a:rPr lang="en-US" altLang="en-US" sz="1600" b="1" baseline="-25000">
                <a:solidFill>
                  <a:srgbClr val="000000"/>
                </a:solidFill>
                <a:latin typeface="Arial" charset="0"/>
                <a:sym typeface="Symbol" pitchFamily="18" charset="2"/>
              </a:rPr>
              <a:t>c</a:t>
            </a:r>
            <a:r>
              <a:rPr lang="en-US" altLang="en-US" sz="1600" b="1" baseline="30000">
                <a:solidFill>
                  <a:srgbClr val="000000"/>
                </a:solidFill>
                <a:latin typeface="Arial" charset="0"/>
                <a:sym typeface="Symbol" pitchFamily="18" charset="2"/>
              </a:rPr>
              <a:t>4</a:t>
            </a:r>
            <a:endParaRPr lang="en-US" altLang="en-US" sz="1600" b="1">
              <a:solidFill>
                <a:srgbClr val="000000"/>
              </a:solidFill>
              <a:latin typeface="Arial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2509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2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2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2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2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2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2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2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2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2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2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2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2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2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62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62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2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2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89" grpId="0" animBg="1"/>
      <p:bldP spid="62490" grpId="0" animBg="1"/>
      <p:bldP spid="62495" grpId="0" animBg="1"/>
      <p:bldP spid="62495" grpId="1" animBg="1"/>
      <p:bldP spid="62496" grpId="0" animBg="1"/>
      <p:bldP spid="62496" grpId="1" animBg="1"/>
      <p:bldP spid="62498" grpId="0"/>
      <p:bldP spid="62499" grpId="0"/>
      <p:bldP spid="62499" grpId="1"/>
      <p:bldP spid="62500" grpId="0" animBg="1"/>
      <p:bldP spid="62501" grpId="0" animBg="1"/>
      <p:bldP spid="62502" grpId="0" animBg="1"/>
      <p:bldP spid="62503" grpId="0" animBg="1"/>
      <p:bldP spid="62504" grpId="0" animBg="1"/>
      <p:bldP spid="62505" grpId="0"/>
      <p:bldP spid="62506" grpId="0"/>
      <p:bldP spid="62507" grpId="0"/>
      <p:bldP spid="62508" grpId="0"/>
      <p:bldP spid="6250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800000"/>
                </a:solidFill>
              </a:rPr>
              <a:t>What about clouds?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en-US" altLang="en-US" sz="2800"/>
              <a:t>Cumulus and stratus clouds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altLang="en-US" sz="2400"/>
              <a:t>Low and warm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altLang="en-US" sz="2400"/>
              <a:t>Small greenhouse effect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altLang="en-US" sz="2400"/>
              <a:t>Big effect on albedo</a:t>
            </a:r>
          </a:p>
          <a:p>
            <a:pPr marL="990600" lvl="1" indent="-533400"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en-US" sz="2400">
                <a:sym typeface="Symbol" pitchFamily="18" charset="2"/>
              </a:rPr>
              <a:t>These clouds </a:t>
            </a:r>
            <a:r>
              <a:rPr lang="en-US" altLang="en-US" sz="2400">
                <a:solidFill>
                  <a:schemeClr val="accent2"/>
                </a:solidFill>
                <a:sym typeface="Symbol" pitchFamily="18" charset="2"/>
              </a:rPr>
              <a:t>cool</a:t>
            </a:r>
            <a:r>
              <a:rPr lang="en-US" altLang="en-US" sz="2400">
                <a:sym typeface="Symbol" pitchFamily="18" charset="2"/>
              </a:rPr>
              <a:t> the climate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800">
                <a:sym typeface="Symbol" pitchFamily="18" charset="2"/>
              </a:rPr>
              <a:t>Cirrus clouds</a:t>
            </a:r>
          </a:p>
          <a:p>
            <a:pPr marL="990600" lvl="1" indent="-533400">
              <a:lnSpc>
                <a:spcPct val="80000"/>
              </a:lnSpc>
              <a:buFont typeface="Symbol" pitchFamily="18" charset="2"/>
              <a:buChar char="-"/>
            </a:pPr>
            <a:r>
              <a:rPr lang="en-US" altLang="en-US" sz="2400">
                <a:sym typeface="Symbol" pitchFamily="18" charset="2"/>
              </a:rPr>
              <a:t>High and cold</a:t>
            </a:r>
          </a:p>
          <a:p>
            <a:pPr marL="990600" lvl="1" indent="-533400">
              <a:lnSpc>
                <a:spcPct val="80000"/>
              </a:lnSpc>
              <a:buFont typeface="Symbol" pitchFamily="18" charset="2"/>
              <a:buChar char="-"/>
            </a:pPr>
            <a:r>
              <a:rPr lang="en-US" altLang="en-US" sz="2400">
                <a:sym typeface="Symbol" pitchFamily="18" charset="2"/>
              </a:rPr>
              <a:t>Large greenhouse effect</a:t>
            </a:r>
          </a:p>
          <a:p>
            <a:pPr marL="990600" lvl="1" indent="-533400">
              <a:lnSpc>
                <a:spcPct val="80000"/>
              </a:lnSpc>
              <a:buFont typeface="Symbol" pitchFamily="18" charset="2"/>
              <a:buChar char="-"/>
            </a:pPr>
            <a:r>
              <a:rPr lang="en-US" altLang="en-US" sz="2400">
                <a:sym typeface="Symbol" pitchFamily="18" charset="2"/>
              </a:rPr>
              <a:t>Smaller effect on albedo</a:t>
            </a:r>
          </a:p>
          <a:p>
            <a:pPr marL="990600" lvl="1" indent="-533400">
              <a:lnSpc>
                <a:spcPct val="80000"/>
              </a:lnSpc>
              <a:buFont typeface="Symbol" pitchFamily="18" charset="2"/>
              <a:buNone/>
            </a:pPr>
            <a:r>
              <a:rPr lang="en-US" altLang="en-US" sz="2400">
                <a:sym typeface="Symbol" pitchFamily="18" charset="2"/>
              </a:rPr>
              <a:t>	These clouds </a:t>
            </a:r>
            <a:r>
              <a:rPr lang="en-US" altLang="en-US" sz="2400">
                <a:solidFill>
                  <a:srgbClr val="CC3300"/>
                </a:solidFill>
                <a:sym typeface="Symbol" pitchFamily="18" charset="2"/>
              </a:rPr>
              <a:t>warm</a:t>
            </a:r>
            <a:r>
              <a:rPr lang="en-US" altLang="en-US" sz="2400">
                <a:sym typeface="Symbol" pitchFamily="18" charset="2"/>
              </a:rPr>
              <a:t> the climate</a:t>
            </a:r>
          </a:p>
        </p:txBody>
      </p:sp>
    </p:spTree>
    <p:extLst>
      <p:ext uri="{BB962C8B-B14F-4D97-AF65-F5344CB8AC3E}">
        <p14:creationId xmlns:p14="http://schemas.microsoft.com/office/powerpoint/2010/main" val="64463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800000"/>
                </a:solidFill>
              </a:rPr>
              <a:t>Cloud feedback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Most models predict that cloudiness should increase as the climate warms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If low clouds increase the most, then the feedback will be </a:t>
            </a:r>
            <a:r>
              <a:rPr lang="en-US" altLang="en-US" sz="2400">
                <a:solidFill>
                  <a:schemeClr val="accent2"/>
                </a:solidFill>
              </a:rPr>
              <a:t>negative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If high clouds increase the most, then the feedback will be </a:t>
            </a:r>
            <a:r>
              <a:rPr lang="en-US" altLang="en-US" sz="2400">
                <a:solidFill>
                  <a:srgbClr val="CC3300"/>
                </a:solidFill>
              </a:rPr>
              <a:t>positive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The balance of evidence suggests that cloud feedback is </a:t>
            </a:r>
            <a:r>
              <a:rPr lang="en-US" altLang="en-US" sz="2800">
                <a:solidFill>
                  <a:schemeClr val="accent2"/>
                </a:solidFill>
              </a:rPr>
              <a:t>negative. </a:t>
            </a:r>
            <a:r>
              <a:rPr lang="en-US" altLang="en-US" sz="2800"/>
              <a:t>However, this is highly uncertain, as clouds are </a:t>
            </a:r>
            <a:r>
              <a:rPr lang="en-US" altLang="en-US" sz="2800" i="1"/>
              <a:t>sub-grid-scale </a:t>
            </a:r>
            <a:r>
              <a:rPr lang="en-US" altLang="en-US" sz="2800"/>
              <a:t>in size and are therefore difficult to model.</a:t>
            </a:r>
          </a:p>
        </p:txBody>
      </p:sp>
    </p:spTree>
    <p:extLst>
      <p:ext uri="{BB962C8B-B14F-4D97-AF65-F5344CB8AC3E}">
        <p14:creationId xmlns:p14="http://schemas.microsoft.com/office/powerpoint/2010/main" val="74595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800000"/>
                </a:solidFill>
              </a:rPr>
              <a:t>Climate feedbacks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The greenhouse effect itself can be calculated quite accurately</a:t>
            </a:r>
          </a:p>
          <a:p>
            <a:endParaRPr lang="en-US" altLang="en-US" sz="900"/>
          </a:p>
          <a:p>
            <a:pPr>
              <a:buFontTx/>
              <a:buNone/>
            </a:pPr>
            <a:r>
              <a:rPr lang="en-US" altLang="en-US" sz="2800"/>
              <a:t>	</a:t>
            </a:r>
            <a:r>
              <a:rPr lang="en-US" altLang="en-US" sz="2800" u="sng"/>
              <a:t>Example</a:t>
            </a:r>
            <a:r>
              <a:rPr lang="en-US" altLang="en-US" sz="2800"/>
              <a:t>:  Doubled CO</a:t>
            </a:r>
            <a:r>
              <a:rPr lang="en-US" altLang="en-US" sz="2800" baseline="-25000"/>
              <a:t>2</a:t>
            </a:r>
            <a:endParaRPr lang="en-US" altLang="en-US" sz="2800"/>
          </a:p>
          <a:p>
            <a:pPr lvl="1"/>
            <a:r>
              <a:rPr lang="en-US" altLang="en-US" sz="2400"/>
              <a:t>The direct temperature effect of doubled CO</a:t>
            </a:r>
            <a:r>
              <a:rPr lang="en-US" altLang="en-US" sz="2400" baseline="-25000"/>
              <a:t>2</a:t>
            </a:r>
            <a:r>
              <a:rPr lang="en-US" altLang="en-US" sz="2400"/>
              <a:t> (with no feedbacks) is to increase surface temperature by ~1.2</a:t>
            </a:r>
            <a:r>
              <a:rPr lang="en-US" altLang="en-US" sz="2400" baseline="30000"/>
              <a:t>o</a:t>
            </a:r>
            <a:r>
              <a:rPr lang="en-US" altLang="en-US" sz="2400"/>
              <a:t>C</a:t>
            </a:r>
          </a:p>
          <a:p>
            <a:pPr lvl="1"/>
            <a:r>
              <a:rPr lang="en-US" altLang="en-US" sz="2400"/>
              <a:t>In the language of Daisyworld (and Earth 2)</a:t>
            </a:r>
          </a:p>
          <a:p>
            <a:pPr lvl="1">
              <a:buFontTx/>
              <a:buNone/>
            </a:pPr>
            <a:r>
              <a:rPr lang="en-US" altLang="en-US" sz="2400"/>
              <a:t>				</a:t>
            </a:r>
            <a:r>
              <a:rPr lang="en-US" altLang="en-US" sz="2400">
                <a:solidFill>
                  <a:srgbClr val="CC3300"/>
                </a:solidFill>
                <a:sym typeface="Symbol" pitchFamily="18" charset="2"/>
              </a:rPr>
              <a:t>T</a:t>
            </a:r>
            <a:r>
              <a:rPr lang="en-US" altLang="en-US" sz="2400" baseline="-25000">
                <a:solidFill>
                  <a:srgbClr val="CC3300"/>
                </a:solidFill>
                <a:sym typeface="Symbol" pitchFamily="18" charset="2"/>
              </a:rPr>
              <a:t>0</a:t>
            </a:r>
            <a:r>
              <a:rPr lang="en-US" altLang="en-US" sz="2400">
                <a:solidFill>
                  <a:srgbClr val="CC3300"/>
                </a:solidFill>
                <a:sym typeface="Symbol" pitchFamily="18" charset="2"/>
              </a:rPr>
              <a:t> = 1.2</a:t>
            </a:r>
            <a:r>
              <a:rPr lang="en-US" altLang="en-US" sz="2400" baseline="30000">
                <a:solidFill>
                  <a:srgbClr val="CC3300"/>
                </a:solidFill>
                <a:sym typeface="Symbol" pitchFamily="18" charset="2"/>
              </a:rPr>
              <a:t>o</a:t>
            </a:r>
            <a:r>
              <a:rPr lang="en-US" altLang="en-US" sz="2400">
                <a:solidFill>
                  <a:srgbClr val="CC3300"/>
                </a:solidFill>
                <a:sym typeface="Symbol" pitchFamily="18" charset="2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90682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270000"/>
          </a:xfrm>
        </p:spPr>
        <p:txBody>
          <a:bodyPr/>
          <a:lstStyle/>
          <a:p>
            <a:r>
              <a:rPr lang="en-US" altLang="en-US">
                <a:solidFill>
                  <a:srgbClr val="800000"/>
                </a:solidFill>
              </a:rPr>
              <a:t>Climate feedbacks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572000"/>
          </a:xfrm>
        </p:spPr>
        <p:txBody>
          <a:bodyPr/>
          <a:lstStyle/>
          <a:p>
            <a:r>
              <a:rPr lang="en-US" altLang="en-US" dirty="0">
                <a:sym typeface="Symbol" pitchFamily="18" charset="2"/>
              </a:rPr>
              <a:t>For doubled CO</a:t>
            </a:r>
            <a:r>
              <a:rPr lang="en-US" altLang="en-US" baseline="-25000" dirty="0">
                <a:sym typeface="Symbol" pitchFamily="18" charset="2"/>
              </a:rPr>
              <a:t>2</a:t>
            </a:r>
            <a:r>
              <a:rPr lang="en-US" altLang="en-US" dirty="0">
                <a:sym typeface="Symbol" pitchFamily="18" charset="2"/>
              </a:rPr>
              <a:t>:</a:t>
            </a:r>
            <a:r>
              <a:rPr lang="en-US" altLang="en-US" dirty="0">
                <a:solidFill>
                  <a:srgbClr val="CC3300"/>
                </a:solidFill>
                <a:sym typeface="Symbol" pitchFamily="18" charset="2"/>
              </a:rPr>
              <a:t>  </a:t>
            </a:r>
            <a:r>
              <a:rPr lang="en-US" altLang="en-US" dirty="0">
                <a:sym typeface="Symbol" pitchFamily="18" charset="2"/>
              </a:rPr>
              <a:t>T</a:t>
            </a:r>
            <a:r>
              <a:rPr lang="en-US" altLang="en-US" baseline="-25000" dirty="0">
                <a:sym typeface="Symbol" pitchFamily="18" charset="2"/>
              </a:rPr>
              <a:t>0</a:t>
            </a:r>
            <a:r>
              <a:rPr lang="en-US" altLang="en-US" dirty="0">
                <a:sym typeface="Symbol" pitchFamily="18" charset="2"/>
              </a:rPr>
              <a:t> = 1.2</a:t>
            </a:r>
            <a:r>
              <a:rPr lang="en-US" altLang="en-US" baseline="30000" dirty="0">
                <a:sym typeface="Symbol" pitchFamily="18" charset="2"/>
              </a:rPr>
              <a:t>o</a:t>
            </a:r>
            <a:r>
              <a:rPr lang="en-US" altLang="en-US" dirty="0">
                <a:sym typeface="Symbol" pitchFamily="18" charset="2"/>
              </a:rPr>
              <a:t>C</a:t>
            </a:r>
          </a:p>
          <a:p>
            <a:r>
              <a:rPr lang="en-US" altLang="en-US" dirty="0">
                <a:sym typeface="Symbol" pitchFamily="18" charset="2"/>
              </a:rPr>
              <a:t>But the</a:t>
            </a:r>
            <a:r>
              <a:rPr lang="en-US" altLang="en-US" dirty="0">
                <a:solidFill>
                  <a:srgbClr val="CC3300"/>
                </a:solidFill>
                <a:sym typeface="Symbol" pitchFamily="18" charset="2"/>
              </a:rPr>
              <a:t> </a:t>
            </a:r>
            <a:r>
              <a:rPr lang="en-US" altLang="en-US" dirty="0">
                <a:sym typeface="Symbol" pitchFamily="18" charset="2"/>
              </a:rPr>
              <a:t>predicted equilibrium response from climate models is</a:t>
            </a:r>
          </a:p>
          <a:p>
            <a:pPr>
              <a:buFontTx/>
              <a:buNone/>
            </a:pPr>
            <a:r>
              <a:rPr lang="en-US" altLang="en-US" dirty="0">
                <a:sym typeface="Symbol" pitchFamily="18" charset="2"/>
              </a:rPr>
              <a:t>			2</a:t>
            </a:r>
            <a:r>
              <a:rPr lang="en-US" altLang="en-US" baseline="30000" dirty="0">
                <a:sym typeface="Symbol" pitchFamily="18" charset="2"/>
              </a:rPr>
              <a:t>o</a:t>
            </a:r>
            <a:r>
              <a:rPr lang="en-US" altLang="en-US" dirty="0">
                <a:sym typeface="Symbol" pitchFamily="18" charset="2"/>
              </a:rPr>
              <a:t>C &lt; </a:t>
            </a:r>
            <a:r>
              <a:rPr lang="en-US" altLang="en-US" dirty="0" err="1">
                <a:sym typeface="Symbol" pitchFamily="18" charset="2"/>
              </a:rPr>
              <a:t>T</a:t>
            </a:r>
            <a:r>
              <a:rPr lang="en-US" altLang="en-US" baseline="-25000" dirty="0" err="1">
                <a:sym typeface="Symbol" pitchFamily="18" charset="2"/>
              </a:rPr>
              <a:t>eq</a:t>
            </a:r>
            <a:r>
              <a:rPr lang="en-US" altLang="en-US" dirty="0">
                <a:sym typeface="Symbol" pitchFamily="18" charset="2"/>
              </a:rPr>
              <a:t> &lt; </a:t>
            </a:r>
            <a:r>
              <a:rPr lang="en-US" altLang="en-US" dirty="0" smtClean="0">
                <a:sym typeface="Symbol" pitchFamily="18" charset="2"/>
              </a:rPr>
              <a:t>5</a:t>
            </a:r>
            <a:r>
              <a:rPr lang="en-US" altLang="en-US" baseline="30000" dirty="0" smtClean="0">
                <a:sym typeface="Symbol" pitchFamily="18" charset="2"/>
              </a:rPr>
              <a:t>o</a:t>
            </a:r>
            <a:r>
              <a:rPr lang="en-US" altLang="en-US" dirty="0" smtClean="0">
                <a:sym typeface="Symbol" pitchFamily="18" charset="2"/>
              </a:rPr>
              <a:t>C</a:t>
            </a:r>
          </a:p>
          <a:p>
            <a:r>
              <a:rPr lang="en-US" altLang="en-US" dirty="0" smtClean="0">
                <a:sym typeface="Symbol" pitchFamily="18" charset="2"/>
              </a:rPr>
              <a:t>Feedback factor: </a:t>
            </a:r>
            <a:r>
              <a:rPr lang="en-US" altLang="en-US" dirty="0" smtClean="0">
                <a:solidFill>
                  <a:srgbClr val="CC3300"/>
                </a:solidFill>
                <a:sym typeface="Symbol" pitchFamily="18" charset="2"/>
              </a:rPr>
              <a:t>f </a:t>
            </a:r>
            <a:r>
              <a:rPr lang="en-US" altLang="en-US" dirty="0" smtClean="0">
                <a:solidFill>
                  <a:srgbClr val="CC3300"/>
                </a:solidFill>
                <a:sym typeface="Symbol"/>
              </a:rPr>
              <a:t> </a:t>
            </a:r>
            <a:r>
              <a:rPr lang="en-US" altLang="en-US" dirty="0" smtClean="0">
                <a:solidFill>
                  <a:srgbClr val="CC3300"/>
                </a:solidFill>
                <a:sym typeface="Symbol" pitchFamily="18" charset="2"/>
              </a:rPr>
              <a:t></a:t>
            </a:r>
            <a:r>
              <a:rPr lang="en-US" altLang="en-US" dirty="0" err="1" smtClean="0">
                <a:solidFill>
                  <a:srgbClr val="CC3300"/>
                </a:solidFill>
                <a:sym typeface="Symbol" pitchFamily="18" charset="2"/>
              </a:rPr>
              <a:t>T</a:t>
            </a:r>
            <a:r>
              <a:rPr lang="en-US" altLang="en-US" baseline="-25000" dirty="0" err="1" smtClean="0">
                <a:solidFill>
                  <a:srgbClr val="CC3300"/>
                </a:solidFill>
                <a:sym typeface="Symbol" pitchFamily="18" charset="2"/>
              </a:rPr>
              <a:t>eq</a:t>
            </a:r>
            <a:r>
              <a:rPr lang="en-US" altLang="en-US" dirty="0" smtClean="0">
                <a:solidFill>
                  <a:srgbClr val="CC3300"/>
                </a:solidFill>
                <a:sym typeface="Symbol" pitchFamily="18" charset="2"/>
              </a:rPr>
              <a:t>/</a:t>
            </a:r>
            <a:r>
              <a:rPr lang="en-US" altLang="en-US" dirty="0" smtClean="0">
                <a:solidFill>
                  <a:srgbClr val="CC3300"/>
                </a:solidFill>
                <a:sym typeface="Symbol" pitchFamily="18" charset="2"/>
              </a:rPr>
              <a:t> T</a:t>
            </a:r>
            <a:r>
              <a:rPr lang="en-US" altLang="en-US" baseline="-25000" dirty="0" smtClean="0">
                <a:solidFill>
                  <a:srgbClr val="CC3300"/>
                </a:solidFill>
                <a:sym typeface="Symbol" pitchFamily="18" charset="2"/>
              </a:rPr>
              <a:t>0</a:t>
            </a:r>
            <a:r>
              <a:rPr lang="en-US" altLang="en-US" dirty="0" smtClean="0">
                <a:solidFill>
                  <a:srgbClr val="CC3300"/>
                </a:solidFill>
                <a:sym typeface="Symbol" pitchFamily="18" charset="2"/>
              </a:rPr>
              <a:t> </a:t>
            </a:r>
            <a:endParaRPr lang="en-US" altLang="en-US" dirty="0">
              <a:solidFill>
                <a:srgbClr val="CC3300"/>
              </a:solidFill>
              <a:sym typeface="Symbol" pitchFamily="18" charset="2"/>
            </a:endParaRPr>
          </a:p>
          <a:p>
            <a:r>
              <a:rPr lang="en-US" altLang="en-US" dirty="0">
                <a:sym typeface="Symbol" pitchFamily="18" charset="2"/>
              </a:rPr>
              <a:t>Hence, in the models at least, there are </a:t>
            </a:r>
            <a:r>
              <a:rPr lang="en-US" altLang="en-US" dirty="0">
                <a:solidFill>
                  <a:schemeClr val="accent2"/>
                </a:solidFill>
                <a:sym typeface="Symbol" pitchFamily="18" charset="2"/>
              </a:rPr>
              <a:t>positive feedbacks</a:t>
            </a:r>
            <a:r>
              <a:rPr lang="en-US" altLang="en-US" dirty="0">
                <a:sym typeface="Symbol" pitchFamily="18" charset="2"/>
              </a:rPr>
              <a:t> that tend to amplify the forcing by CO</a:t>
            </a:r>
            <a:r>
              <a:rPr lang="en-US" altLang="en-US" baseline="-25000" dirty="0">
                <a:sym typeface="Symbol" pitchFamily="18" charset="2"/>
              </a:rPr>
              <a:t>2</a:t>
            </a:r>
            <a:r>
              <a:rPr lang="en-US" altLang="en-US" dirty="0">
                <a:sym typeface="Symbol" pitchFamily="18" charset="2"/>
              </a:rPr>
              <a:t>. What are these?</a:t>
            </a:r>
          </a:p>
          <a:p>
            <a:endParaRPr lang="en-US" altLang="en-US" dirty="0">
              <a:solidFill>
                <a:schemeClr val="accent2"/>
              </a:solidFill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1863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800000"/>
                </a:solidFill>
              </a:rPr>
              <a:t>Climate feedbacks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Water vapor feedback</a:t>
            </a:r>
          </a:p>
          <a:p>
            <a:r>
              <a:rPr lang="en-US" altLang="en-US"/>
              <a:t>Ice/snow albedo feedback</a:t>
            </a:r>
          </a:p>
          <a:p>
            <a:r>
              <a:rPr lang="en-US" altLang="en-US"/>
              <a:t>Cloud feedback</a:t>
            </a:r>
          </a:p>
        </p:txBody>
      </p:sp>
    </p:spTree>
    <p:extLst>
      <p:ext uri="{BB962C8B-B14F-4D97-AF65-F5344CB8AC3E}">
        <p14:creationId xmlns:p14="http://schemas.microsoft.com/office/powerpoint/2010/main" val="2686500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</a:rPr>
              <a:t>Systems Notation</a:t>
            </a: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1143000" y="2057400"/>
            <a:ext cx="1600200" cy="99060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3260725" y="2151063"/>
            <a:ext cx="4267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00"/>
                </a:solidFill>
              </a:rPr>
              <a:t> </a:t>
            </a:r>
            <a:r>
              <a:rPr lang="en-US" altLang="en-US" sz="3200">
                <a:solidFill>
                  <a:srgbClr val="000000"/>
                </a:solidFill>
                <a:latin typeface="Arial" charset="0"/>
              </a:rPr>
              <a:t>=   system component</a:t>
            </a:r>
          </a:p>
        </p:txBody>
      </p:sp>
      <p:sp>
        <p:nvSpPr>
          <p:cNvPr id="53253" name="Line 5"/>
          <p:cNvSpPr>
            <a:spLocks noChangeShapeType="1"/>
          </p:cNvSpPr>
          <p:nvPr/>
        </p:nvSpPr>
        <p:spPr bwMode="auto">
          <a:xfrm>
            <a:off x="1143000" y="3886200"/>
            <a:ext cx="16002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arrow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3328988" y="3578225"/>
            <a:ext cx="37607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00"/>
                </a:solidFill>
                <a:latin typeface="Arial" charset="0"/>
              </a:rPr>
              <a:t>=   positive coupling</a:t>
            </a:r>
          </a:p>
        </p:txBody>
      </p:sp>
      <p:sp>
        <p:nvSpPr>
          <p:cNvPr id="53255" name="Line 7"/>
          <p:cNvSpPr>
            <a:spLocks noChangeShapeType="1"/>
          </p:cNvSpPr>
          <p:nvPr/>
        </p:nvSpPr>
        <p:spPr bwMode="auto">
          <a:xfrm>
            <a:off x="1143000" y="4953000"/>
            <a:ext cx="14478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3256" name="Oval 8"/>
          <p:cNvSpPr>
            <a:spLocks noChangeArrowheads="1"/>
          </p:cNvSpPr>
          <p:nvPr/>
        </p:nvSpPr>
        <p:spPr bwMode="auto">
          <a:xfrm>
            <a:off x="2590800" y="4876800"/>
            <a:ext cx="152400" cy="152400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>
              <a:solidFill>
                <a:srgbClr val="000000"/>
              </a:solidFill>
            </a:endParaRPr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3328988" y="4721225"/>
            <a:ext cx="39179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00"/>
                </a:solidFill>
                <a:latin typeface="Arial" charset="0"/>
              </a:rPr>
              <a:t>=   negative coupling</a:t>
            </a:r>
          </a:p>
        </p:txBody>
      </p:sp>
    </p:spTree>
    <p:extLst>
      <p:ext uri="{BB962C8B-B14F-4D97-AF65-F5344CB8AC3E}">
        <p14:creationId xmlns:p14="http://schemas.microsoft.com/office/powerpoint/2010/main" val="5387866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</a:rPr>
              <a:t>Positive Coupling</a:t>
            </a: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2166938" y="2001838"/>
            <a:ext cx="1828800" cy="12192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FF"/>
                </a:solidFill>
                <a:latin typeface="Arial" charset="0"/>
              </a:rPr>
              <a:t>Atmospheric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FF"/>
                </a:solidFill>
                <a:latin typeface="Arial" charset="0"/>
              </a:rPr>
              <a:t>CO</a:t>
            </a:r>
            <a:r>
              <a:rPr lang="en-US" altLang="en-US" sz="2400" baseline="-25000">
                <a:solidFill>
                  <a:srgbClr val="FFFFFF"/>
                </a:solidFill>
                <a:latin typeface="Arial" charset="0"/>
              </a:rPr>
              <a:t>2</a:t>
            </a:r>
            <a:endParaRPr lang="en-US" alt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5256213" y="2012950"/>
            <a:ext cx="1828800" cy="12192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FF"/>
                </a:solidFill>
                <a:latin typeface="Arial" charset="0"/>
              </a:rPr>
              <a:t>Greenhouse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FF"/>
                </a:solidFill>
                <a:latin typeface="Arial" charset="0"/>
              </a:rPr>
              <a:t>effect</a:t>
            </a:r>
          </a:p>
        </p:txBody>
      </p:sp>
      <p:sp>
        <p:nvSpPr>
          <p:cNvPr id="54278" name="Line 6"/>
          <p:cNvSpPr>
            <a:spLocks noChangeShapeType="1"/>
          </p:cNvSpPr>
          <p:nvPr/>
        </p:nvSpPr>
        <p:spPr bwMode="auto">
          <a:xfrm>
            <a:off x="3995738" y="2611438"/>
            <a:ext cx="12954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4285" name="Text Box 13"/>
          <p:cNvSpPr txBox="1">
            <a:spLocks noChangeArrowheads="1"/>
          </p:cNvSpPr>
          <p:nvPr/>
        </p:nvSpPr>
        <p:spPr bwMode="auto">
          <a:xfrm>
            <a:off x="1373188" y="3716338"/>
            <a:ext cx="6688137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>
                <a:solidFill>
                  <a:srgbClr val="000000"/>
                </a:solidFill>
              </a:rPr>
              <a:t> </a:t>
            </a: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An </a:t>
            </a:r>
            <a:r>
              <a:rPr lang="en-US" altLang="en-US" sz="2400" i="1">
                <a:solidFill>
                  <a:srgbClr val="000000"/>
                </a:solidFill>
                <a:latin typeface="Arial" charset="0"/>
              </a:rPr>
              <a:t>increase </a:t>
            </a: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in atmospheric CO</a:t>
            </a:r>
            <a:r>
              <a:rPr lang="en-US" altLang="en-US" sz="2400" baseline="-2500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 causes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   a corresponding </a:t>
            </a:r>
            <a:r>
              <a:rPr lang="en-US" altLang="en-US" sz="2400" i="1">
                <a:solidFill>
                  <a:srgbClr val="000000"/>
                </a:solidFill>
                <a:latin typeface="Arial" charset="0"/>
              </a:rPr>
              <a:t>increase </a:t>
            </a: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in the greenhouse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   effect, and thus in Earth’s surface temperature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 Conversely, a </a:t>
            </a:r>
            <a:r>
              <a:rPr lang="en-US" altLang="en-US" sz="2400" i="1">
                <a:solidFill>
                  <a:srgbClr val="000000"/>
                </a:solidFill>
                <a:latin typeface="Arial" charset="0"/>
              </a:rPr>
              <a:t>decrease </a:t>
            </a: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in atmospheric CO</a:t>
            </a:r>
            <a:r>
              <a:rPr lang="en-US" altLang="en-US" sz="2400" baseline="-25000">
                <a:solidFill>
                  <a:srgbClr val="000000"/>
                </a:solidFill>
                <a:latin typeface="Arial" charset="0"/>
              </a:rPr>
              <a:t>2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   causes a </a:t>
            </a:r>
            <a:r>
              <a:rPr lang="en-US" altLang="en-US" sz="2400" i="1">
                <a:solidFill>
                  <a:srgbClr val="000000"/>
                </a:solidFill>
                <a:latin typeface="Arial" charset="0"/>
              </a:rPr>
              <a:t>decrease </a:t>
            </a: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in the greenhouse effect</a:t>
            </a:r>
          </a:p>
        </p:txBody>
      </p:sp>
    </p:spTree>
    <p:extLst>
      <p:ext uri="{BB962C8B-B14F-4D97-AF65-F5344CB8AC3E}">
        <p14:creationId xmlns:p14="http://schemas.microsoft.com/office/powerpoint/2010/main" val="36877045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</a:rPr>
              <a:t>Negative Coupling</a:t>
            </a: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2286000" y="2016125"/>
            <a:ext cx="1828800" cy="1219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FFFFFF"/>
                </a:solidFill>
                <a:latin typeface="Arial" charset="0"/>
              </a:rPr>
              <a:t>Earth’s albedo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FFFFFF"/>
                </a:solidFill>
                <a:latin typeface="Arial" charset="0"/>
              </a:rPr>
              <a:t>(reflectivity)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5375275" y="2027238"/>
            <a:ext cx="1828800" cy="1219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FFFFFF"/>
                </a:solidFill>
                <a:latin typeface="Arial" charset="0"/>
              </a:rPr>
              <a:t>Earth’s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FFFFFF"/>
                </a:solidFill>
                <a:latin typeface="Arial" charset="0"/>
              </a:rPr>
              <a:t>surface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FFFFFF"/>
                </a:solidFill>
                <a:latin typeface="Arial" charset="0"/>
              </a:rPr>
              <a:t>temperature</a:t>
            </a: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1624013" y="3727450"/>
            <a:ext cx="675005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>
                <a:solidFill>
                  <a:srgbClr val="000000"/>
                </a:solidFill>
              </a:rPr>
              <a:t> </a:t>
            </a: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An </a:t>
            </a:r>
            <a:r>
              <a:rPr lang="en-US" altLang="en-US" sz="2400" i="1">
                <a:solidFill>
                  <a:srgbClr val="000000"/>
                </a:solidFill>
                <a:latin typeface="Arial" charset="0"/>
              </a:rPr>
              <a:t>increase </a:t>
            </a: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in Earth’s albedo causes 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  corresponding </a:t>
            </a:r>
            <a:r>
              <a:rPr lang="en-US" altLang="en-US" sz="2400" i="1">
                <a:solidFill>
                  <a:srgbClr val="000000"/>
                </a:solidFill>
                <a:latin typeface="Arial" charset="0"/>
              </a:rPr>
              <a:t>decrease </a:t>
            </a: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in the Earth’s surface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  temperature by reflecting more sunlight back to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  space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 Or, a </a:t>
            </a:r>
            <a:r>
              <a:rPr lang="en-US" altLang="en-US" sz="2400" i="1">
                <a:solidFill>
                  <a:srgbClr val="000000"/>
                </a:solidFill>
                <a:latin typeface="Arial" charset="0"/>
              </a:rPr>
              <a:t>decrease</a:t>
            </a: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 in albedo causes an </a:t>
            </a:r>
            <a:r>
              <a:rPr lang="en-US" altLang="en-US" sz="2400" i="1">
                <a:solidFill>
                  <a:srgbClr val="000000"/>
                </a:solidFill>
                <a:latin typeface="Arial" charset="0"/>
              </a:rPr>
              <a:t>increase</a:t>
            </a: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 in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Arial" charset="0"/>
              </a:rPr>
              <a:t>  surface temperature</a:t>
            </a:r>
          </a:p>
        </p:txBody>
      </p:sp>
      <p:sp>
        <p:nvSpPr>
          <p:cNvPr id="56327" name="Line 7"/>
          <p:cNvSpPr>
            <a:spLocks noChangeShapeType="1"/>
          </p:cNvSpPr>
          <p:nvPr/>
        </p:nvSpPr>
        <p:spPr bwMode="auto">
          <a:xfrm flipV="1">
            <a:off x="4097338" y="2633663"/>
            <a:ext cx="1116012" cy="127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6328" name="Oval 8"/>
          <p:cNvSpPr>
            <a:spLocks noChangeArrowheads="1"/>
          </p:cNvSpPr>
          <p:nvPr/>
        </p:nvSpPr>
        <p:spPr bwMode="auto">
          <a:xfrm>
            <a:off x="5240338" y="2573338"/>
            <a:ext cx="152400" cy="152400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7031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/>
            </a:r>
            <a:br>
              <a:rPr lang="en-US" altLang="en-US"/>
            </a:br>
            <a:endParaRPr lang="en-US" altLang="en-US"/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2265363" y="2119313"/>
            <a:ext cx="1828800" cy="12192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FF"/>
                </a:solidFill>
              </a:rPr>
              <a:t>Surface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FF"/>
                </a:solidFill>
              </a:rPr>
              <a:t>temperature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5389563" y="2119313"/>
            <a:ext cx="1828800" cy="12192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FF"/>
                </a:solidFill>
              </a:rPr>
              <a:t>Atmospheric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FF"/>
                </a:solidFill>
              </a:rPr>
              <a:t>H</a:t>
            </a:r>
            <a:r>
              <a:rPr lang="en-US" altLang="en-US" sz="2400" baseline="-25000">
                <a:solidFill>
                  <a:srgbClr val="FFFFFF"/>
                </a:solidFill>
              </a:rPr>
              <a:t>2</a:t>
            </a:r>
            <a:r>
              <a:rPr lang="en-US" altLang="en-US" sz="2400">
                <a:solidFill>
                  <a:srgbClr val="FFFFFF"/>
                </a:solidFill>
              </a:rPr>
              <a:t>O</a:t>
            </a: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3789363" y="3948113"/>
            <a:ext cx="1828800" cy="12192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FF"/>
                </a:solidFill>
              </a:rPr>
              <a:t>Greenhouse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FF"/>
                </a:solidFill>
              </a:rPr>
              <a:t>effect</a:t>
            </a:r>
          </a:p>
        </p:txBody>
      </p:sp>
      <p:sp>
        <p:nvSpPr>
          <p:cNvPr id="57350" name="Line 6"/>
          <p:cNvSpPr>
            <a:spLocks noChangeShapeType="1"/>
          </p:cNvSpPr>
          <p:nvPr/>
        </p:nvSpPr>
        <p:spPr bwMode="auto">
          <a:xfrm>
            <a:off x="4094163" y="2728913"/>
            <a:ext cx="12954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arrow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7351" name="Line 7"/>
          <p:cNvSpPr>
            <a:spLocks noChangeShapeType="1"/>
          </p:cNvSpPr>
          <p:nvPr/>
        </p:nvSpPr>
        <p:spPr bwMode="auto">
          <a:xfrm>
            <a:off x="6303963" y="3338513"/>
            <a:ext cx="0" cy="1219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7352" name="Line 8"/>
          <p:cNvSpPr>
            <a:spLocks noChangeShapeType="1"/>
          </p:cNvSpPr>
          <p:nvPr/>
        </p:nvSpPr>
        <p:spPr bwMode="auto">
          <a:xfrm flipH="1">
            <a:off x="5618163" y="4557713"/>
            <a:ext cx="6858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arrow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3103563" y="4557713"/>
            <a:ext cx="6858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V="1">
            <a:off x="3103563" y="3338513"/>
            <a:ext cx="0" cy="1219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arrow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4398963" y="3186113"/>
            <a:ext cx="758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00"/>
                </a:solidFill>
              </a:rPr>
              <a:t>(+)</a:t>
            </a: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57357" name="Text Box 13"/>
          <p:cNvSpPr txBox="1">
            <a:spLocks noChangeArrowheads="1"/>
          </p:cNvSpPr>
          <p:nvPr/>
        </p:nvSpPr>
        <p:spPr bwMode="auto">
          <a:xfrm>
            <a:off x="1984375" y="650875"/>
            <a:ext cx="56546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400">
                <a:solidFill>
                  <a:srgbClr val="800000"/>
                </a:solidFill>
                <a:latin typeface="Arial" charset="0"/>
              </a:rPr>
              <a:t>Water vapor feedback</a:t>
            </a:r>
          </a:p>
        </p:txBody>
      </p:sp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2017713" y="5632450"/>
            <a:ext cx="4984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00"/>
                </a:solidFill>
                <a:latin typeface="Arial" charset="0"/>
                <a:sym typeface="Symbol" pitchFamily="18" charset="2"/>
              </a:rPr>
              <a:t>  Positive feedback loop </a:t>
            </a:r>
          </a:p>
        </p:txBody>
      </p:sp>
    </p:spTree>
    <p:extLst>
      <p:ext uri="{BB962C8B-B14F-4D97-AF65-F5344CB8AC3E}">
        <p14:creationId xmlns:p14="http://schemas.microsoft.com/office/powerpoint/2010/main" val="31760026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7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7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0" grpId="0" animBg="1"/>
      <p:bldP spid="57351" grpId="0" animBg="1"/>
      <p:bldP spid="57352" grpId="0" animBg="1"/>
      <p:bldP spid="57353" grpId="0" animBg="1"/>
      <p:bldP spid="57354" grpId="0" animBg="1"/>
      <p:bldP spid="57356" grpId="0"/>
      <p:bldP spid="5735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800000"/>
                </a:solidFill>
              </a:rPr>
              <a:t>Snow/ice albedo feedback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2189163" y="2097088"/>
            <a:ext cx="1828800" cy="1219200"/>
          </a:xfrm>
          <a:prstGeom prst="rect">
            <a:avLst/>
          </a:prstGeom>
          <a:solidFill>
            <a:srgbClr val="0099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FF"/>
                </a:solidFill>
              </a:rPr>
              <a:t>Surface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FF"/>
                </a:solidFill>
              </a:rPr>
              <a:t>temperature</a:t>
            </a:r>
            <a:endParaRPr lang="en-US" altLang="en-US" sz="2800">
              <a:solidFill>
                <a:srgbClr val="FFFFFF"/>
              </a:solidFill>
            </a:endParaRPr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5313363" y="2097088"/>
            <a:ext cx="1828800" cy="1219200"/>
          </a:xfrm>
          <a:prstGeom prst="rect">
            <a:avLst/>
          </a:prstGeom>
          <a:solidFill>
            <a:srgbClr val="0099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FF"/>
                </a:solidFill>
              </a:rPr>
              <a:t>Snow and ice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FF"/>
                </a:solidFill>
              </a:rPr>
              <a:t>cover</a:t>
            </a:r>
          </a:p>
        </p:txBody>
      </p:sp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3713163" y="3925888"/>
            <a:ext cx="1828800" cy="1219200"/>
          </a:xfrm>
          <a:prstGeom prst="rect">
            <a:avLst/>
          </a:prstGeom>
          <a:solidFill>
            <a:srgbClr val="0099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FF"/>
                </a:solidFill>
              </a:rPr>
              <a:t>Planetary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FF"/>
                </a:solidFill>
              </a:rPr>
              <a:t>albedo</a:t>
            </a:r>
          </a:p>
        </p:txBody>
      </p:sp>
      <p:sp>
        <p:nvSpPr>
          <p:cNvPr id="60422" name="Line 6"/>
          <p:cNvSpPr>
            <a:spLocks noChangeShapeType="1"/>
          </p:cNvSpPr>
          <p:nvPr/>
        </p:nvSpPr>
        <p:spPr bwMode="auto">
          <a:xfrm>
            <a:off x="6227763" y="3316288"/>
            <a:ext cx="0" cy="1219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0423" name="Line 7"/>
          <p:cNvSpPr>
            <a:spLocks noChangeShapeType="1"/>
          </p:cNvSpPr>
          <p:nvPr/>
        </p:nvSpPr>
        <p:spPr bwMode="auto">
          <a:xfrm flipH="1">
            <a:off x="5541963" y="4535488"/>
            <a:ext cx="6858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arrow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0424" name="Line 8"/>
          <p:cNvSpPr>
            <a:spLocks noChangeShapeType="1"/>
          </p:cNvSpPr>
          <p:nvPr/>
        </p:nvSpPr>
        <p:spPr bwMode="auto">
          <a:xfrm flipH="1">
            <a:off x="3027363" y="4535488"/>
            <a:ext cx="6858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4322763" y="3163888"/>
            <a:ext cx="6921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00"/>
                </a:solidFill>
              </a:rPr>
              <a:t>(+)</a:t>
            </a: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60427" name="Oval 11"/>
          <p:cNvSpPr>
            <a:spLocks noChangeArrowheads="1"/>
          </p:cNvSpPr>
          <p:nvPr/>
        </p:nvSpPr>
        <p:spPr bwMode="auto">
          <a:xfrm>
            <a:off x="5160963" y="2630488"/>
            <a:ext cx="152400" cy="152400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 flipH="1">
            <a:off x="4017963" y="2706688"/>
            <a:ext cx="11430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0429" name="Oval 13"/>
          <p:cNvSpPr>
            <a:spLocks noChangeArrowheads="1"/>
          </p:cNvSpPr>
          <p:nvPr/>
        </p:nvSpPr>
        <p:spPr bwMode="auto">
          <a:xfrm>
            <a:off x="2951163" y="3316288"/>
            <a:ext cx="152400" cy="152400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>
            <a:off x="3027363" y="3468688"/>
            <a:ext cx="0" cy="1066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0431" name="Text Box 15"/>
          <p:cNvSpPr txBox="1">
            <a:spLocks noChangeArrowheads="1"/>
          </p:cNvSpPr>
          <p:nvPr/>
        </p:nvSpPr>
        <p:spPr bwMode="auto">
          <a:xfrm>
            <a:off x="1338263" y="5470525"/>
            <a:ext cx="63595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00"/>
                </a:solidFill>
                <a:latin typeface="Arial" charset="0"/>
                <a:sym typeface="Symbol" pitchFamily="18" charset="2"/>
              </a:rPr>
              <a:t>  Another positive feedback loop</a:t>
            </a:r>
          </a:p>
        </p:txBody>
      </p:sp>
    </p:spTree>
    <p:extLst>
      <p:ext uri="{BB962C8B-B14F-4D97-AF65-F5344CB8AC3E}">
        <p14:creationId xmlns:p14="http://schemas.microsoft.com/office/powerpoint/2010/main" val="4587719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0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0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0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0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0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0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2" grpId="0" animBg="1"/>
      <p:bldP spid="60423" grpId="0" animBg="1"/>
      <p:bldP spid="60424" grpId="0" animBg="1"/>
      <p:bldP spid="60426" grpId="0"/>
      <p:bldP spid="60427" grpId="0" animBg="1"/>
      <p:bldP spid="60428" grpId="0" animBg="1"/>
      <p:bldP spid="60429" grpId="0" animBg="1"/>
      <p:bldP spid="60430" grpId="0" animBg="1"/>
      <p:bldP spid="60431" grpId="0"/>
    </p:bldLst>
  </p:timing>
</p:sld>
</file>

<file path=ppt/theme/theme1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/>
        </a:solidFill>
        <a:ln w="47625" cap="flat" cmpd="sng" algn="ctr">
          <a:solidFill>
            <a:srgbClr val="FF6600"/>
          </a:solidFill>
          <a:prstDash val="solid"/>
          <a:round/>
          <a:headEnd type="triangl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/>
        </a:solidFill>
        <a:ln w="47625" cap="flat" cmpd="sng" algn="ctr">
          <a:solidFill>
            <a:srgbClr val="FF6600"/>
          </a:solidFill>
          <a:prstDash val="solid"/>
          <a:round/>
          <a:headEnd type="triangl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/>
        </a:solidFill>
        <a:ln w="47625" cap="flat" cmpd="sng" algn="ctr">
          <a:solidFill>
            <a:srgbClr val="FF6600"/>
          </a:solidFill>
          <a:prstDash val="solid"/>
          <a:round/>
          <a:headEnd type="triangl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/>
        </a:solidFill>
        <a:ln w="47625" cap="flat" cmpd="sng" algn="ctr">
          <a:solidFill>
            <a:srgbClr val="FF6600"/>
          </a:solidFill>
          <a:prstDash val="solid"/>
          <a:round/>
          <a:headEnd type="triangl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354</Words>
  <Application>Microsoft Office PowerPoint</Application>
  <PresentationFormat>On-screen Show (4:3)</PresentationFormat>
  <Paragraphs>111</Paragraphs>
  <Slides>13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1_Default Design</vt:lpstr>
      <vt:lpstr>2_Default Design</vt:lpstr>
      <vt:lpstr>Default Design</vt:lpstr>
      <vt:lpstr>Chapter 3—Part 4</vt:lpstr>
      <vt:lpstr>Climate feedbacks</vt:lpstr>
      <vt:lpstr>Climate feedbacks</vt:lpstr>
      <vt:lpstr>Climate feedbacks</vt:lpstr>
      <vt:lpstr>Systems Notation</vt:lpstr>
      <vt:lpstr>Positive Coupling</vt:lpstr>
      <vt:lpstr>Negative Coupling</vt:lpstr>
      <vt:lpstr> </vt:lpstr>
      <vt:lpstr>Snow/ice albedo feedback</vt:lpstr>
      <vt:lpstr>What about clouds?</vt:lpstr>
      <vt:lpstr>What about clouds?</vt:lpstr>
      <vt:lpstr>What about clouds?</vt:lpstr>
      <vt:lpstr>Cloud feedback</vt:lpstr>
    </vt:vector>
  </TitlesOfParts>
  <Company>The Pennsylvania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3—Part 4</dc:title>
  <dc:creator>James Kasting</dc:creator>
  <cp:lastModifiedBy>James Kasting</cp:lastModifiedBy>
  <cp:revision>3</cp:revision>
  <dcterms:created xsi:type="dcterms:W3CDTF">2015-02-09T15:51:36Z</dcterms:created>
  <dcterms:modified xsi:type="dcterms:W3CDTF">2015-02-09T15:58:32Z</dcterms:modified>
</cp:coreProperties>
</file>