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0" r:id="rId2"/>
    <p:sldId id="258" r:id="rId3"/>
    <p:sldId id="259" r:id="rId4"/>
    <p:sldId id="257" r:id="rId5"/>
    <p:sldId id="262" r:id="rId6"/>
    <p:sldId id="263" r:id="rId7"/>
    <p:sldId id="264" r:id="rId8"/>
    <p:sldId id="266" r:id="rId9"/>
    <p:sldId id="267" r:id="rId10"/>
    <p:sldId id="268" r:id="rId11"/>
    <p:sldId id="279" r:id="rId12"/>
    <p:sldId id="286" r:id="rId13"/>
    <p:sldId id="287" r:id="rId14"/>
    <p:sldId id="289" r:id="rId15"/>
    <p:sldId id="280" r:id="rId16"/>
    <p:sldId id="298" r:id="rId17"/>
    <p:sldId id="299" r:id="rId18"/>
    <p:sldId id="292" r:id="rId19"/>
    <p:sldId id="296" r:id="rId20"/>
    <p:sldId id="318" r:id="rId21"/>
    <p:sldId id="294" r:id="rId22"/>
    <p:sldId id="295" r:id="rId23"/>
    <p:sldId id="301" r:id="rId24"/>
    <p:sldId id="302" r:id="rId25"/>
    <p:sldId id="304" r:id="rId26"/>
    <p:sldId id="319" r:id="rId27"/>
    <p:sldId id="320" r:id="rId28"/>
    <p:sldId id="321" r:id="rId29"/>
    <p:sldId id="322" r:id="rId30"/>
    <p:sldId id="312" r:id="rId31"/>
    <p:sldId id="323" r:id="rId32"/>
    <p:sldId id="324" r:id="rId33"/>
    <p:sldId id="325" r:id="rId3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008000"/>
    <a:srgbClr val="FFFF00"/>
    <a:srgbClr val="FF0000"/>
    <a:srgbClr val="660066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7" autoAdjust="0"/>
  </p:normalViewPr>
  <p:slideViewPr>
    <p:cSldViewPr snapToGrid="0">
      <p:cViewPr varScale="1">
        <p:scale>
          <a:sx n="96" d="100"/>
          <a:sy n="96" d="100"/>
        </p:scale>
        <p:origin x="-1066" y="-9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8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3B81BD-2881-4167-90D2-35AF0FA0A1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3722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C4EEEC-E508-491B-8BE3-BD711B87F4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4273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38ADAB-A1E3-4046-9957-B1F7D87B94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49877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9DA898A-3242-48D6-9542-2171A21D77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31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83DEF2-895E-46D0-B506-65AEE46186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2806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C0697B-74D9-4628-9285-D302C5D71D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8468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1DDF62-F7A7-4CA7-A99A-45FE289A6E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0160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9FB2C3-0F85-49B5-AC61-5984E5C69D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7935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0FCB1D-1DDA-4F0F-B977-B089B887FD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4959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3A2E20-1DD8-4C13-A47F-C060EC4D39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2225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3859F8-A870-42DD-AED7-99EFFCE7FC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6217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709970-EE9F-4C17-9C9D-1395482B9A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5420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hlink"/>
            </a:gs>
            <a:gs pos="100000">
              <a:srgbClr val="66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6CECBDD2-1F7E-41AB-B79F-A9246711B45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77875" y="1295400"/>
            <a:ext cx="7772400" cy="1470025"/>
          </a:xfrm>
        </p:spPr>
        <p:txBody>
          <a:bodyPr/>
          <a:lstStyle/>
          <a:p>
            <a:r>
              <a:rPr lang="en-US" altLang="en-US">
                <a:latin typeface="Arial" charset="0"/>
              </a:rPr>
              <a:t>Chapter 8—Part 1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44613" y="3078163"/>
            <a:ext cx="6400800" cy="1752600"/>
          </a:xfrm>
        </p:spPr>
        <p:txBody>
          <a:bodyPr/>
          <a:lstStyle/>
          <a:p>
            <a:r>
              <a:rPr lang="en-US" altLang="en-US">
                <a:solidFill>
                  <a:schemeClr val="accent2"/>
                </a:solidFill>
                <a:latin typeface="Arial" charset="0"/>
              </a:rPr>
              <a:t>Fluxes and reservoirs/</a:t>
            </a:r>
          </a:p>
          <a:p>
            <a:r>
              <a:rPr lang="en-US" altLang="en-US">
                <a:solidFill>
                  <a:schemeClr val="accent2"/>
                </a:solidFill>
                <a:latin typeface="Arial" charset="0"/>
              </a:rPr>
              <a:t>The organic carbon cycle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2406650" y="504825"/>
            <a:ext cx="475615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/>
              <a:t>A Bathtub </a:t>
            </a:r>
          </a:p>
          <a:p>
            <a:endParaRPr lang="en-US" altLang="en-US" b="1"/>
          </a:p>
          <a:p>
            <a:r>
              <a:rPr lang="en-US" altLang="en-US"/>
              <a:t>	tub = 100 liters</a:t>
            </a:r>
          </a:p>
          <a:p>
            <a:r>
              <a:rPr lang="en-US" altLang="en-US"/>
              <a:t>	input = 5 liters/minute</a:t>
            </a:r>
            <a:r>
              <a:rPr lang="en-US" altLang="en-US" sz="2000"/>
              <a:t>	</a:t>
            </a:r>
          </a:p>
        </p:txBody>
      </p:sp>
      <p:sp>
        <p:nvSpPr>
          <p:cNvPr id="16387" name="AutoShape 3"/>
          <p:cNvSpPr>
            <a:spLocks/>
          </p:cNvSpPr>
          <p:nvPr/>
        </p:nvSpPr>
        <p:spPr bwMode="auto">
          <a:xfrm rot="-5400000">
            <a:off x="3657600" y="1905000"/>
            <a:ext cx="990600" cy="2819400"/>
          </a:xfrm>
          <a:prstGeom prst="leftBracket">
            <a:avLst>
              <a:gd name="adj" fmla="val 23718"/>
            </a:avLst>
          </a:prstGeom>
          <a:solidFill>
            <a:srgbClr val="00FFFF"/>
          </a:solidFill>
          <a:ln w="88900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 rot="5400000">
            <a:off x="2438400" y="1981200"/>
            <a:ext cx="685800" cy="838200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5029200" y="3925888"/>
            <a:ext cx="457200" cy="685800"/>
          </a:xfrm>
          <a:prstGeom prst="down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Oval 6"/>
          <p:cNvSpPr>
            <a:spLocks noChangeArrowheads="1"/>
          </p:cNvSpPr>
          <p:nvPr/>
        </p:nvSpPr>
        <p:spPr bwMode="auto">
          <a:xfrm>
            <a:off x="5029200" y="3505200"/>
            <a:ext cx="304800" cy="2286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1295400" y="4800600"/>
            <a:ext cx="533082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/>
              <a:t>Residence time</a:t>
            </a:r>
            <a:r>
              <a:rPr lang="en-US" altLang="en-US"/>
              <a:t>   =   100 liters </a:t>
            </a:r>
          </a:p>
          <a:p>
            <a:r>
              <a:rPr lang="en-US" altLang="en-US"/>
              <a:t>			      5 liters/minute</a:t>
            </a:r>
          </a:p>
          <a:p>
            <a:endParaRPr lang="en-US" altLang="en-US"/>
          </a:p>
          <a:p>
            <a:r>
              <a:rPr lang="en-US" altLang="en-US"/>
              <a:t>		     </a:t>
            </a:r>
            <a:r>
              <a:rPr lang="en-US" altLang="en-US" b="1"/>
              <a:t> = 20 minutes</a:t>
            </a:r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>
            <a:off x="4191000" y="5181600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914400" y="914400"/>
            <a:ext cx="7086600" cy="5022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3600" b="1"/>
              <a:t>Organic and Inorganic Carbon </a:t>
            </a:r>
          </a:p>
          <a:p>
            <a:endParaRPr lang="en-US" altLang="en-US"/>
          </a:p>
          <a:p>
            <a:r>
              <a:rPr lang="en-US" altLang="en-US"/>
              <a:t>C is cycled between </a:t>
            </a:r>
            <a:r>
              <a:rPr lang="en-US" altLang="en-US" u="sng"/>
              <a:t>reduced</a:t>
            </a:r>
            <a:r>
              <a:rPr lang="en-US" altLang="en-US"/>
              <a:t> and </a:t>
            </a:r>
            <a:r>
              <a:rPr lang="en-US" altLang="en-US" u="sng"/>
              <a:t>oxidized</a:t>
            </a:r>
            <a:r>
              <a:rPr lang="en-US" altLang="en-US"/>
              <a:t> forms by natural processes</a:t>
            </a:r>
          </a:p>
          <a:p>
            <a:endParaRPr lang="en-US" altLang="en-US"/>
          </a:p>
          <a:p>
            <a:r>
              <a:rPr lang="en-US" altLang="en-US">
                <a:solidFill>
                  <a:srgbClr val="FF0000"/>
                </a:solidFill>
              </a:rPr>
              <a:t>Organic carbon</a:t>
            </a:r>
            <a:r>
              <a:rPr lang="en-US" altLang="en-US"/>
              <a:t>		</a:t>
            </a:r>
            <a:r>
              <a:rPr lang="en-US" altLang="en-US">
                <a:solidFill>
                  <a:schemeClr val="accent2"/>
                </a:solidFill>
              </a:rPr>
              <a:t>Inorganic carbon</a:t>
            </a:r>
          </a:p>
          <a:p>
            <a:r>
              <a:rPr lang="en-US" altLang="en-US"/>
              <a:t>    </a:t>
            </a:r>
            <a:r>
              <a:rPr lang="en-US" altLang="en-US">
                <a:solidFill>
                  <a:srgbClr val="FF0000"/>
                </a:solidFill>
              </a:rPr>
              <a:t>(reduced)</a:t>
            </a:r>
            <a:r>
              <a:rPr lang="en-US" altLang="en-US"/>
              <a:t>			     </a:t>
            </a:r>
            <a:r>
              <a:rPr lang="en-US" altLang="en-US">
                <a:solidFill>
                  <a:schemeClr val="accent2"/>
                </a:solidFill>
              </a:rPr>
              <a:t>(oxidized)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     </a:t>
            </a:r>
            <a:r>
              <a:rPr lang="en-US" altLang="en-US">
                <a:solidFill>
                  <a:srgbClr val="FF0000"/>
                </a:solidFill>
              </a:rPr>
              <a:t>‘CH</a:t>
            </a:r>
            <a:r>
              <a:rPr lang="en-US" altLang="en-US" baseline="-25000">
                <a:solidFill>
                  <a:srgbClr val="FF0000"/>
                </a:solidFill>
              </a:rPr>
              <a:t>2</a:t>
            </a:r>
            <a:r>
              <a:rPr lang="en-US" altLang="en-US">
                <a:solidFill>
                  <a:srgbClr val="FF0000"/>
                </a:solidFill>
              </a:rPr>
              <a:t>O’			</a:t>
            </a:r>
            <a:r>
              <a:rPr lang="en-US" altLang="en-US">
                <a:solidFill>
                  <a:schemeClr val="accent2"/>
                </a:solidFill>
              </a:rPr>
              <a:t>CO</a:t>
            </a:r>
            <a:r>
              <a:rPr lang="en-US" altLang="en-US" baseline="-25000">
                <a:solidFill>
                  <a:schemeClr val="accent2"/>
                </a:solidFill>
              </a:rPr>
              <a:t>2</a:t>
            </a:r>
            <a:r>
              <a:rPr lang="en-US" altLang="en-US">
                <a:solidFill>
                  <a:schemeClr val="accent2"/>
                </a:solidFill>
              </a:rPr>
              <a:t>	  </a:t>
            </a:r>
            <a:r>
              <a:rPr lang="en-US" altLang="en-US"/>
              <a:t>carbon dioxide</a:t>
            </a:r>
            <a:endParaRPr lang="en-US" altLang="en-US" u="sng" baseline="-25000"/>
          </a:p>
          <a:p>
            <a:r>
              <a:rPr lang="en-US" altLang="en-US"/>
              <a:t>				</a:t>
            </a:r>
            <a:r>
              <a:rPr lang="en-US" altLang="en-US">
                <a:solidFill>
                  <a:schemeClr val="accent2"/>
                </a:solidFill>
              </a:rPr>
              <a:t>H</a:t>
            </a:r>
            <a:r>
              <a:rPr lang="en-US" altLang="en-US" baseline="-25000">
                <a:solidFill>
                  <a:schemeClr val="accent2"/>
                </a:solidFill>
              </a:rPr>
              <a:t>2</a:t>
            </a:r>
            <a:r>
              <a:rPr lang="en-US" altLang="en-US">
                <a:solidFill>
                  <a:schemeClr val="accent2"/>
                </a:solidFill>
              </a:rPr>
              <a:t>CO</a:t>
            </a:r>
            <a:r>
              <a:rPr lang="en-US" altLang="en-US" baseline="-25000">
                <a:solidFill>
                  <a:schemeClr val="accent2"/>
                </a:solidFill>
              </a:rPr>
              <a:t>3</a:t>
            </a:r>
            <a:r>
              <a:rPr lang="en-US" altLang="en-US">
                <a:solidFill>
                  <a:schemeClr val="accent2"/>
                </a:solidFill>
              </a:rPr>
              <a:t>  </a:t>
            </a:r>
            <a:r>
              <a:rPr lang="en-US" altLang="en-US"/>
              <a:t>carbonic acid</a:t>
            </a:r>
            <a:endParaRPr lang="en-US" altLang="en-US">
              <a:cs typeface="Arial" charset="0"/>
            </a:endParaRPr>
          </a:p>
          <a:p>
            <a:r>
              <a:rPr lang="en-US" altLang="en-US"/>
              <a:t>Example:			</a:t>
            </a:r>
            <a:r>
              <a:rPr lang="en-US" altLang="en-US">
                <a:solidFill>
                  <a:schemeClr val="accent2"/>
                </a:solidFill>
              </a:rPr>
              <a:t>HCO</a:t>
            </a:r>
            <a:r>
              <a:rPr lang="en-US" altLang="en-US" baseline="-25000">
                <a:solidFill>
                  <a:schemeClr val="accent2"/>
                </a:solidFill>
              </a:rPr>
              <a:t>3</a:t>
            </a:r>
            <a:r>
              <a:rPr lang="en-US" altLang="en-US" baseline="30000">
                <a:solidFill>
                  <a:schemeClr val="accent2"/>
                </a:solidFill>
                <a:sym typeface="Symbol" pitchFamily="18" charset="2"/>
              </a:rPr>
              <a:t></a:t>
            </a:r>
            <a:r>
              <a:rPr lang="en-US" altLang="en-US">
                <a:solidFill>
                  <a:schemeClr val="accent2"/>
                </a:solidFill>
              </a:rPr>
              <a:t>  </a:t>
            </a:r>
            <a:r>
              <a:rPr lang="en-US" altLang="en-US"/>
              <a:t>bicarbonate ion</a:t>
            </a:r>
          </a:p>
          <a:p>
            <a:r>
              <a:rPr lang="en-US" altLang="en-US"/>
              <a:t>Glucose -- C</a:t>
            </a:r>
            <a:r>
              <a:rPr lang="en-US" altLang="en-US" baseline="-25000"/>
              <a:t>6</a:t>
            </a:r>
            <a:r>
              <a:rPr lang="en-US" altLang="en-US"/>
              <a:t>H</a:t>
            </a:r>
            <a:r>
              <a:rPr lang="en-US" altLang="en-US" baseline="-25000"/>
              <a:t>12</a:t>
            </a:r>
            <a:r>
              <a:rPr lang="en-US" altLang="en-US"/>
              <a:t>O</a:t>
            </a:r>
            <a:r>
              <a:rPr lang="en-US" altLang="en-US" baseline="-25000"/>
              <a:t>6</a:t>
            </a:r>
            <a:r>
              <a:rPr lang="en-US" altLang="en-US"/>
              <a:t>		</a:t>
            </a:r>
            <a:r>
              <a:rPr lang="en-US" altLang="en-US">
                <a:solidFill>
                  <a:schemeClr val="accent2"/>
                </a:solidFill>
              </a:rPr>
              <a:t>CO</a:t>
            </a:r>
            <a:r>
              <a:rPr lang="en-US" altLang="en-US" baseline="-25000">
                <a:solidFill>
                  <a:schemeClr val="accent2"/>
                </a:solidFill>
              </a:rPr>
              <a:t>3</a:t>
            </a:r>
            <a:r>
              <a:rPr lang="en-US" altLang="en-US" baseline="30000">
                <a:solidFill>
                  <a:schemeClr val="accent2"/>
                </a:solidFill>
              </a:rPr>
              <a:t>=</a:t>
            </a:r>
            <a:r>
              <a:rPr lang="en-US" altLang="en-US"/>
              <a:t>	  carbonate ion</a:t>
            </a:r>
            <a:endParaRPr lang="en-US" altLang="en-US" baseline="-25000"/>
          </a:p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9" name="Picture 3" descr="NFEx%20oil%20ri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4225" y="0"/>
            <a:ext cx="3279775" cy="4892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5867400" y="4572000"/>
            <a:ext cx="3276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600"/>
              <a:t>http://www.nationalfuelgas.com</a:t>
            </a:r>
          </a:p>
        </p:txBody>
      </p:sp>
      <p:grpSp>
        <p:nvGrpSpPr>
          <p:cNvPr id="34828" name="Group 12"/>
          <p:cNvGrpSpPr>
            <a:grpSpLocks/>
          </p:cNvGrpSpPr>
          <p:nvPr/>
        </p:nvGrpSpPr>
        <p:grpSpPr bwMode="auto">
          <a:xfrm>
            <a:off x="2705100" y="2125663"/>
            <a:ext cx="3071813" cy="2606675"/>
            <a:chOff x="0" y="0"/>
            <a:chExt cx="1935" cy="1642"/>
          </a:xfrm>
        </p:grpSpPr>
        <p:sp>
          <p:nvSpPr>
            <p:cNvPr id="34823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1935" cy="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grpSp>
          <p:nvGrpSpPr>
            <p:cNvPr id="34827" name="Group 11"/>
            <p:cNvGrpSpPr>
              <a:grpSpLocks/>
            </p:cNvGrpSpPr>
            <p:nvPr/>
          </p:nvGrpSpPr>
          <p:grpSpPr bwMode="auto">
            <a:xfrm>
              <a:off x="0" y="0"/>
              <a:ext cx="1827" cy="1642"/>
              <a:chOff x="0" y="0"/>
              <a:chExt cx="1827" cy="1642"/>
            </a:xfrm>
          </p:grpSpPr>
          <p:sp>
            <p:nvSpPr>
              <p:cNvPr id="34824" name="Rectangle 8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827" cy="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4825" name="Rectangle 9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38" cy="16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 altLang="en-US">
                    <a:latin typeface="Times New Roman" pitchFamily="18" charset="0"/>
                  </a:rPr>
                  <a:t>  </a:t>
                </a:r>
                <a:r>
                  <a:rPr lang="en-US" altLang="en-US" sz="14100">
                    <a:latin typeface="Times New Roman" pitchFamily="18" charset="0"/>
                  </a:rPr>
                  <a:t> </a:t>
                </a:r>
                <a:r>
                  <a:rPr lang="en-US" altLang="en-US">
                    <a:latin typeface="Times New Roman" pitchFamily="18" charset="0"/>
                  </a:rPr>
                  <a:t>                                             </a:t>
                </a:r>
              </a:p>
            </p:txBody>
          </p:sp>
        </p:grpSp>
      </p:grpSp>
      <p:pic>
        <p:nvPicPr>
          <p:cNvPr id="34831" name="Picture 15" descr="jung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967038"/>
            <a:ext cx="5181600" cy="3890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826" name="Picture 10" descr="ward250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7200" y="0"/>
            <a:ext cx="4876800" cy="306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832" name="Text Box 16"/>
          <p:cNvSpPr txBox="1">
            <a:spLocks noChangeArrowheads="1"/>
          </p:cNvSpPr>
          <p:nvPr/>
        </p:nvSpPr>
        <p:spPr bwMode="auto">
          <a:xfrm>
            <a:off x="990600" y="6521450"/>
            <a:ext cx="4343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600"/>
              <a:t>http://www.upl.cs.wisc.edu/~stroker/jungle.jpg</a:t>
            </a:r>
          </a:p>
        </p:txBody>
      </p:sp>
      <p:sp>
        <p:nvSpPr>
          <p:cNvPr id="34829" name="Text Box 13"/>
          <p:cNvSpPr txBox="1">
            <a:spLocks noChangeArrowheads="1"/>
          </p:cNvSpPr>
          <p:nvPr/>
        </p:nvSpPr>
        <p:spPr bwMode="auto">
          <a:xfrm>
            <a:off x="-152400" y="2773363"/>
            <a:ext cx="28543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/>
              <a:t>JENNY HAGER/ THE IMAGE WORKS </a:t>
            </a:r>
          </a:p>
        </p:txBody>
      </p:sp>
      <p:sp>
        <p:nvSpPr>
          <p:cNvPr id="34833" name="Text Box 17"/>
          <p:cNvSpPr txBox="1">
            <a:spLocks noChangeArrowheads="1"/>
          </p:cNvSpPr>
          <p:nvPr/>
        </p:nvSpPr>
        <p:spPr bwMode="auto">
          <a:xfrm>
            <a:off x="6548438" y="5141913"/>
            <a:ext cx="17843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3600"/>
              <a:t>Organic</a:t>
            </a:r>
          </a:p>
          <a:p>
            <a:pPr algn="ctr"/>
            <a:r>
              <a:rPr lang="en-US" altLang="en-US" sz="3600"/>
              <a:t>carbon</a:t>
            </a:r>
          </a:p>
        </p:txBody>
      </p:sp>
      <p:sp>
        <p:nvSpPr>
          <p:cNvPr id="34834" name="Text Box 18"/>
          <p:cNvSpPr txBox="1">
            <a:spLocks noChangeArrowheads="1"/>
          </p:cNvSpPr>
          <p:nvPr/>
        </p:nvSpPr>
        <p:spPr bwMode="auto">
          <a:xfrm>
            <a:off x="4438650" y="652463"/>
            <a:ext cx="81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accent2"/>
                </a:solidFill>
              </a:rPr>
              <a:t>Coal</a:t>
            </a:r>
          </a:p>
        </p:txBody>
      </p:sp>
      <p:sp>
        <p:nvSpPr>
          <p:cNvPr id="34835" name="Text Box 19"/>
          <p:cNvSpPr txBox="1">
            <a:spLocks noChangeArrowheads="1"/>
          </p:cNvSpPr>
          <p:nvPr/>
        </p:nvSpPr>
        <p:spPr bwMode="auto">
          <a:xfrm>
            <a:off x="5181600" y="2019300"/>
            <a:ext cx="557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FF0000"/>
                </a:solidFill>
              </a:rPr>
              <a:t>Oil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7" name="Picture 7" descr="Sea%20Shell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41600"/>
            <a:ext cx="4876800" cy="421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-76200" y="6477000"/>
            <a:ext cx="4648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400"/>
              <a:t>http://www.summerclouds.com/Vero/Sea%20Shells.jpg</a:t>
            </a:r>
          </a:p>
        </p:txBody>
      </p:sp>
      <p:pic>
        <p:nvPicPr>
          <p:cNvPr id="35850" name="Picture 10" descr="ree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4306888"/>
            <a:ext cx="3962400" cy="2551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851" name="Text Box 11"/>
          <p:cNvSpPr txBox="1">
            <a:spLocks noChangeArrowheads="1"/>
          </p:cNvSpPr>
          <p:nvPr/>
        </p:nvSpPr>
        <p:spPr bwMode="auto">
          <a:xfrm>
            <a:off x="5334000" y="6583363"/>
            <a:ext cx="32004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200"/>
              <a:t>http://educate.si.edu/lessons/currkits/ocean/</a:t>
            </a:r>
          </a:p>
        </p:txBody>
      </p:sp>
      <p:sp>
        <p:nvSpPr>
          <p:cNvPr id="35852" name="Rectangle 12"/>
          <p:cNvSpPr>
            <a:spLocks noChangeArrowheads="1"/>
          </p:cNvSpPr>
          <p:nvPr/>
        </p:nvSpPr>
        <p:spPr bwMode="auto">
          <a:xfrm>
            <a:off x="447675" y="9540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5854" name="AutoShape 14" descr="UnivRightSide"/>
          <p:cNvSpPr>
            <a:spLocks noChangeAspect="1" noChangeArrowheads="1"/>
          </p:cNvSpPr>
          <p:nvPr/>
        </p:nvSpPr>
        <p:spPr bwMode="auto">
          <a:xfrm>
            <a:off x="914400" y="1000125"/>
            <a:ext cx="7315200" cy="485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7" name="AutoShape 17" descr="UnivRightSide"/>
          <p:cNvSpPr>
            <a:spLocks noChangeAspect="1" noChangeArrowheads="1"/>
          </p:cNvSpPr>
          <p:nvPr/>
        </p:nvSpPr>
        <p:spPr bwMode="auto">
          <a:xfrm>
            <a:off x="914400" y="1000125"/>
            <a:ext cx="7315200" cy="485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5859" name="Picture 19" descr="UnivTop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114300"/>
            <a:ext cx="5105400" cy="339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860" name="Text Box 20"/>
          <p:cNvSpPr txBox="1">
            <a:spLocks noChangeArrowheads="1"/>
          </p:cNvSpPr>
          <p:nvPr/>
        </p:nvSpPr>
        <p:spPr bwMode="auto">
          <a:xfrm>
            <a:off x="5105400" y="3200400"/>
            <a:ext cx="40386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200"/>
              <a:t>http://www.cmas-md.org/Images/Sanjay/UnivTop4.jpg</a:t>
            </a:r>
          </a:p>
        </p:txBody>
      </p:sp>
      <p:sp>
        <p:nvSpPr>
          <p:cNvPr id="35862" name="Text Box 22"/>
          <p:cNvSpPr txBox="1">
            <a:spLocks noChangeArrowheads="1"/>
          </p:cNvSpPr>
          <p:nvPr/>
        </p:nvSpPr>
        <p:spPr bwMode="auto">
          <a:xfrm>
            <a:off x="1042988" y="488950"/>
            <a:ext cx="20637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3600"/>
              <a:t>Inorganic</a:t>
            </a:r>
          </a:p>
          <a:p>
            <a:pPr algn="ctr"/>
            <a:r>
              <a:rPr lang="en-US" altLang="en-US" sz="3600"/>
              <a:t>carbon</a:t>
            </a:r>
          </a:p>
        </p:txBody>
      </p:sp>
      <p:sp>
        <p:nvSpPr>
          <p:cNvPr id="35863" name="Text Box 23"/>
          <p:cNvSpPr txBox="1">
            <a:spLocks noChangeArrowheads="1"/>
          </p:cNvSpPr>
          <p:nvPr/>
        </p:nvSpPr>
        <p:spPr bwMode="auto">
          <a:xfrm>
            <a:off x="954088" y="2055813"/>
            <a:ext cx="1508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FF0000"/>
                </a:solidFill>
              </a:rPr>
              <a:t>Seashells</a:t>
            </a:r>
          </a:p>
        </p:txBody>
      </p:sp>
      <p:sp>
        <p:nvSpPr>
          <p:cNvPr id="35864" name="Text Box 24"/>
          <p:cNvSpPr txBox="1">
            <a:spLocks noChangeArrowheads="1"/>
          </p:cNvSpPr>
          <p:nvPr/>
        </p:nvSpPr>
        <p:spPr bwMode="auto">
          <a:xfrm>
            <a:off x="6546850" y="3646488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accent2"/>
                </a:solidFill>
              </a:rPr>
              <a:t>Coral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Oval 4"/>
          <p:cNvSpPr>
            <a:spLocks noChangeArrowheads="1"/>
          </p:cNvSpPr>
          <p:nvPr/>
        </p:nvSpPr>
        <p:spPr bwMode="auto">
          <a:xfrm>
            <a:off x="1295400" y="1600200"/>
            <a:ext cx="3352800" cy="3505200"/>
          </a:xfrm>
          <a:prstGeom prst="ellipse">
            <a:avLst/>
          </a:prstGeom>
          <a:noFill/>
          <a:ln w="635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Oval 3"/>
          <p:cNvSpPr>
            <a:spLocks noChangeArrowheads="1"/>
          </p:cNvSpPr>
          <p:nvPr/>
        </p:nvSpPr>
        <p:spPr bwMode="auto">
          <a:xfrm>
            <a:off x="4876800" y="1600200"/>
            <a:ext cx="3352800" cy="3505200"/>
          </a:xfrm>
          <a:prstGeom prst="ellipse">
            <a:avLst/>
          </a:prstGeom>
          <a:noFill/>
          <a:ln w="635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4244975" y="2559050"/>
            <a:ext cx="1039813" cy="11287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200" b="1"/>
              <a:t>Atm</a:t>
            </a:r>
          </a:p>
          <a:p>
            <a:r>
              <a:rPr lang="en-US" altLang="en-US" sz="3600" b="1"/>
              <a:t>CO</a:t>
            </a:r>
            <a:r>
              <a:rPr lang="en-US" altLang="en-US" sz="3600" b="1" baseline="-25000"/>
              <a:t>2</a:t>
            </a: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669925" y="2941638"/>
            <a:ext cx="1335088" cy="822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/>
              <a:t>Organic</a:t>
            </a:r>
          </a:p>
          <a:p>
            <a:r>
              <a:rPr lang="en-US" altLang="en-US" b="1"/>
              <a:t>C Cycle</a:t>
            </a:r>
          </a:p>
        </p:txBody>
      </p:sp>
      <p:sp>
        <p:nvSpPr>
          <p:cNvPr id="37894" name="Text Box 6"/>
          <p:cNvSpPr txBox="1">
            <a:spLocks noChangeArrowheads="1"/>
          </p:cNvSpPr>
          <p:nvPr/>
        </p:nvSpPr>
        <p:spPr bwMode="auto">
          <a:xfrm>
            <a:off x="7391400" y="2895600"/>
            <a:ext cx="1554163" cy="822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/>
              <a:t>Inorganic</a:t>
            </a:r>
          </a:p>
          <a:p>
            <a:r>
              <a:rPr lang="en-US" altLang="en-US" b="1"/>
              <a:t>C Cycle</a:t>
            </a:r>
          </a:p>
        </p:txBody>
      </p:sp>
      <p:sp>
        <p:nvSpPr>
          <p:cNvPr id="37895" name="AutoShape 7"/>
          <p:cNvSpPr>
            <a:spLocks noChangeArrowheads="1"/>
          </p:cNvSpPr>
          <p:nvPr/>
        </p:nvSpPr>
        <p:spPr bwMode="auto">
          <a:xfrm rot="-872996">
            <a:off x="4746625" y="3603625"/>
            <a:ext cx="381000" cy="45720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6" name="AutoShape 8"/>
          <p:cNvSpPr>
            <a:spLocks noChangeArrowheads="1"/>
          </p:cNvSpPr>
          <p:nvPr/>
        </p:nvSpPr>
        <p:spPr bwMode="auto">
          <a:xfrm rot="924159">
            <a:off x="4397375" y="3605213"/>
            <a:ext cx="381000" cy="45720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7" name="AutoShape 9"/>
          <p:cNvSpPr>
            <a:spLocks noChangeArrowheads="1"/>
          </p:cNvSpPr>
          <p:nvPr/>
        </p:nvSpPr>
        <p:spPr bwMode="auto">
          <a:xfrm rot="1332621" flipV="1">
            <a:off x="1208088" y="2546350"/>
            <a:ext cx="381000" cy="45720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AutoShape 10"/>
          <p:cNvSpPr>
            <a:spLocks noChangeArrowheads="1"/>
          </p:cNvSpPr>
          <p:nvPr/>
        </p:nvSpPr>
        <p:spPr bwMode="auto">
          <a:xfrm rot="20067141" flipV="1">
            <a:off x="7902575" y="2492375"/>
            <a:ext cx="381000" cy="45720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9" name="Text Box 11"/>
          <p:cNvSpPr txBox="1">
            <a:spLocks noChangeArrowheads="1"/>
          </p:cNvSpPr>
          <p:nvPr/>
        </p:nvSpPr>
        <p:spPr bwMode="auto">
          <a:xfrm>
            <a:off x="2678113" y="471488"/>
            <a:ext cx="4070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 b="1"/>
              <a:t>The Carbon Cycle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914400" y="914400"/>
            <a:ext cx="7086600" cy="5815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3600" b="1"/>
              <a:t>The Organic Carbon Cycle</a:t>
            </a:r>
          </a:p>
          <a:p>
            <a:endParaRPr lang="en-US" altLang="en-US" b="1"/>
          </a:p>
          <a:p>
            <a:r>
              <a:rPr lang="en-US" altLang="en-US"/>
              <a:t>C is cycled between </a:t>
            </a:r>
            <a:r>
              <a:rPr lang="en-US" altLang="en-US" i="1">
                <a:solidFill>
                  <a:srgbClr val="008000"/>
                </a:solidFill>
              </a:rPr>
              <a:t>reduced </a:t>
            </a:r>
            <a:r>
              <a:rPr lang="en-US" altLang="en-US"/>
              <a:t>and </a:t>
            </a:r>
            <a:r>
              <a:rPr lang="en-US" altLang="en-US" i="1">
                <a:solidFill>
                  <a:srgbClr val="008000"/>
                </a:solidFill>
              </a:rPr>
              <a:t>oxidized </a:t>
            </a:r>
            <a:r>
              <a:rPr lang="en-US" altLang="en-US"/>
              <a:t>forms by natural processes</a:t>
            </a:r>
          </a:p>
          <a:p>
            <a:endParaRPr lang="en-US" altLang="en-US" b="1">
              <a:solidFill>
                <a:schemeClr val="bg1"/>
              </a:solidFill>
            </a:endParaRPr>
          </a:p>
          <a:p>
            <a:r>
              <a:rPr lang="en-US" altLang="en-US" b="1">
                <a:solidFill>
                  <a:schemeClr val="bg1"/>
                </a:solidFill>
              </a:rPr>
              <a:t>		       </a:t>
            </a:r>
            <a:r>
              <a:rPr lang="en-US" altLang="en-US" b="1">
                <a:solidFill>
                  <a:srgbClr val="FF0000"/>
                </a:solidFill>
              </a:rPr>
              <a:t>Photosynthesis</a:t>
            </a:r>
          </a:p>
          <a:p>
            <a:pPr algn="ctr"/>
            <a:r>
              <a:rPr lang="en-US" altLang="en-US" sz="2800"/>
              <a:t>CO</a:t>
            </a:r>
            <a:r>
              <a:rPr lang="en-US" altLang="en-US" sz="2800" baseline="-25000">
                <a:sym typeface="Symbol" pitchFamily="18" charset="2"/>
              </a:rPr>
              <a:t>2</a:t>
            </a:r>
            <a:r>
              <a:rPr lang="en-US" altLang="en-US" sz="2800"/>
              <a:t> + H</a:t>
            </a:r>
            <a:r>
              <a:rPr lang="en-US" altLang="en-US" sz="2800" baseline="-25000">
                <a:sym typeface="Symbol" pitchFamily="18" charset="2"/>
              </a:rPr>
              <a:t>2</a:t>
            </a:r>
            <a:r>
              <a:rPr lang="en-US" altLang="en-US" sz="2800"/>
              <a:t>O </a:t>
            </a:r>
            <a:r>
              <a:rPr lang="en-US" altLang="en-US" sz="2800">
                <a:solidFill>
                  <a:srgbClr val="FF0000"/>
                </a:solidFill>
                <a:sym typeface="Symbol" pitchFamily="18" charset="2"/>
              </a:rPr>
              <a:t> </a:t>
            </a:r>
            <a:r>
              <a:rPr lang="en-US" altLang="en-US" sz="2800">
                <a:sym typeface="Symbol" pitchFamily="18" charset="2"/>
              </a:rPr>
              <a:t>CH</a:t>
            </a:r>
            <a:r>
              <a:rPr lang="en-US" altLang="en-US" sz="2800" baseline="-25000">
                <a:sym typeface="Symbol" pitchFamily="18" charset="2"/>
              </a:rPr>
              <a:t>2</a:t>
            </a:r>
            <a:r>
              <a:rPr lang="en-US" altLang="en-US" sz="2800">
                <a:sym typeface="Symbol" pitchFamily="18" charset="2"/>
              </a:rPr>
              <a:t>O + O</a:t>
            </a:r>
            <a:r>
              <a:rPr lang="en-US" altLang="en-US" sz="2800" baseline="-25000">
                <a:sym typeface="Symbol" pitchFamily="18" charset="2"/>
              </a:rPr>
              <a:t>2</a:t>
            </a:r>
            <a:r>
              <a:rPr lang="en-US" altLang="en-US" sz="2800"/>
              <a:t> 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These processes operate on timescales that are:</a:t>
            </a:r>
          </a:p>
          <a:p>
            <a:endParaRPr lang="en-US" altLang="en-US"/>
          </a:p>
          <a:p>
            <a:r>
              <a:rPr lang="en-US" altLang="en-US"/>
              <a:t>	</a:t>
            </a:r>
            <a:r>
              <a:rPr lang="en-US" altLang="en-US" u="sng"/>
              <a:t>short</a:t>
            </a:r>
            <a:r>
              <a:rPr lang="en-US" altLang="en-US"/>
              <a:t>  (days, years, centuries)</a:t>
            </a:r>
          </a:p>
          <a:p>
            <a:r>
              <a:rPr lang="en-US" altLang="en-US"/>
              <a:t>and </a:t>
            </a:r>
          </a:p>
          <a:p>
            <a:r>
              <a:rPr lang="en-US" altLang="en-US"/>
              <a:t>	</a:t>
            </a:r>
            <a:r>
              <a:rPr lang="en-US" altLang="en-US" u="sng"/>
              <a:t>long</a:t>
            </a:r>
            <a:r>
              <a:rPr lang="en-US" altLang="en-US"/>
              <a:t>   (thousand, millions of years)</a:t>
            </a:r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2" name="Picture 4" descr="Diagram of Plant Photosynthes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9588" y="2197100"/>
            <a:ext cx="5187950" cy="376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492125" y="422275"/>
            <a:ext cx="184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 sz="2800">
              <a:solidFill>
                <a:schemeClr val="bg1"/>
              </a:solidFill>
            </a:endParaRPr>
          </a:p>
        </p:txBody>
      </p:sp>
      <p:sp>
        <p:nvSpPr>
          <p:cNvPr id="48134" name="Rectangle 6"/>
          <p:cNvSpPr>
            <a:spLocks noChangeArrowheads="1"/>
          </p:cNvSpPr>
          <p:nvPr/>
        </p:nvSpPr>
        <p:spPr bwMode="auto">
          <a:xfrm>
            <a:off x="1846263" y="6118225"/>
            <a:ext cx="5141912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/>
              <a:t>http://earthobservatory.nasa.gov/Library/CarbonCycle/carbon_cycle2.html</a:t>
            </a:r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995363" y="582613"/>
            <a:ext cx="7253287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/>
              <a:t>Terrestrial Organic Carbon Cycle</a:t>
            </a:r>
          </a:p>
          <a:p>
            <a:endParaRPr lang="en-US" altLang="en-US"/>
          </a:p>
          <a:p>
            <a:r>
              <a:rPr lang="en-US" altLang="en-US"/>
              <a:t>About equal rates of photosynthesis occur on </a:t>
            </a:r>
            <a:r>
              <a:rPr lang="en-US" altLang="en-US">
                <a:solidFill>
                  <a:srgbClr val="FF0000"/>
                </a:solidFill>
              </a:rPr>
              <a:t>land…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5" name="Picture 3" descr="2002 Net Primary Productivit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8925" y="2057400"/>
            <a:ext cx="6142038" cy="3878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0" y="6456363"/>
            <a:ext cx="31369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900"/>
              <a:t>http://earthobservatory.nasa.gov/Newsroom/NPP/npp.html</a:t>
            </a:r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1700213" y="530225"/>
            <a:ext cx="5899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/>
              <a:t>Marine organic carbon cycle</a:t>
            </a:r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1352550" y="1355725"/>
            <a:ext cx="27447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…and in the </a:t>
            </a:r>
            <a:r>
              <a:rPr lang="en-US" altLang="en-US">
                <a:solidFill>
                  <a:schemeClr val="accent2"/>
                </a:solidFill>
              </a:rPr>
              <a:t>ocean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717550" y="539750"/>
            <a:ext cx="8029575" cy="575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/>
              <a:t>The Terrestrial Organic Carbon Cycle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			</a:t>
            </a:r>
            <a:r>
              <a:rPr lang="en-US" altLang="en-US">
                <a:solidFill>
                  <a:srgbClr val="FF0000"/>
                </a:solidFill>
              </a:rPr>
              <a:t>Photosynthesis</a:t>
            </a:r>
          </a:p>
          <a:p>
            <a:r>
              <a:rPr lang="en-US" altLang="en-US"/>
              <a:t>		CO</a:t>
            </a:r>
            <a:r>
              <a:rPr lang="en-US" altLang="en-US" baseline="-25000">
                <a:sym typeface="Symbol" pitchFamily="18" charset="2"/>
              </a:rPr>
              <a:t>2</a:t>
            </a:r>
            <a:r>
              <a:rPr lang="en-US" altLang="en-US"/>
              <a:t> + H</a:t>
            </a:r>
            <a:r>
              <a:rPr lang="en-US" altLang="en-US" baseline="-25000">
                <a:sym typeface="Symbol" pitchFamily="18" charset="2"/>
              </a:rPr>
              <a:t>2</a:t>
            </a:r>
            <a:r>
              <a:rPr lang="en-US" altLang="en-US"/>
              <a:t>O </a:t>
            </a:r>
            <a:r>
              <a:rPr lang="en-US" altLang="en-US">
                <a:solidFill>
                  <a:srgbClr val="FF0000"/>
                </a:solidFill>
                <a:sym typeface="Symbol" pitchFamily="18" charset="2"/>
              </a:rPr>
              <a:t> </a:t>
            </a:r>
            <a:r>
              <a:rPr lang="en-US" altLang="en-US">
                <a:sym typeface="Symbol" pitchFamily="18" charset="2"/>
              </a:rPr>
              <a:t>CH</a:t>
            </a:r>
            <a:r>
              <a:rPr lang="en-US" altLang="en-US" baseline="-25000">
                <a:sym typeface="Symbol" pitchFamily="18" charset="2"/>
              </a:rPr>
              <a:t>2</a:t>
            </a:r>
            <a:r>
              <a:rPr lang="en-US" altLang="en-US">
                <a:sym typeface="Symbol" pitchFamily="18" charset="2"/>
              </a:rPr>
              <a:t>O + O</a:t>
            </a:r>
            <a:r>
              <a:rPr lang="en-US" altLang="en-US" baseline="-25000">
                <a:sym typeface="Symbol" pitchFamily="18" charset="2"/>
              </a:rPr>
              <a:t>2</a:t>
            </a:r>
            <a:endParaRPr lang="en-US" altLang="en-US" baseline="-25000"/>
          </a:p>
          <a:p>
            <a:r>
              <a:rPr lang="en-US" altLang="en-US" b="1"/>
              <a:t>			       </a:t>
            </a:r>
            <a:r>
              <a:rPr lang="en-US" altLang="en-US" b="1">
                <a:solidFill>
                  <a:schemeClr val="accent2"/>
                </a:solidFill>
              </a:rPr>
              <a:t> </a:t>
            </a:r>
            <a:r>
              <a:rPr lang="en-US" altLang="en-US" b="1">
                <a:solidFill>
                  <a:schemeClr val="accent2"/>
                </a:solidFill>
                <a:sym typeface="Symbol" pitchFamily="18" charset="2"/>
              </a:rPr>
              <a:t></a:t>
            </a:r>
          </a:p>
          <a:p>
            <a:r>
              <a:rPr lang="en-US" altLang="en-US" b="1"/>
              <a:t>		      </a:t>
            </a:r>
            <a:r>
              <a:rPr lang="en-US" altLang="en-US">
                <a:solidFill>
                  <a:schemeClr val="accent2"/>
                </a:solidFill>
              </a:rPr>
              <a:t>Respiration and decay</a:t>
            </a:r>
          </a:p>
          <a:p>
            <a:endParaRPr lang="en-US" altLang="en-US">
              <a:solidFill>
                <a:schemeClr val="accent2"/>
              </a:solidFill>
            </a:endParaRPr>
          </a:p>
          <a:p>
            <a:pPr>
              <a:buFontTx/>
              <a:buChar char="•"/>
            </a:pPr>
            <a:r>
              <a:rPr lang="en-US" altLang="en-US"/>
              <a:t> On land, production of organic carbon by photosynthesis</a:t>
            </a:r>
          </a:p>
          <a:p>
            <a:r>
              <a:rPr lang="en-US" altLang="en-US"/>
              <a:t>  is largely balanced  by respiration and decay</a:t>
            </a:r>
          </a:p>
          <a:p>
            <a:endParaRPr lang="en-US" altLang="en-US" i="1"/>
          </a:p>
          <a:p>
            <a:r>
              <a:rPr lang="en-US" altLang="en-US" i="1"/>
              <a:t>	</a:t>
            </a:r>
            <a:r>
              <a:rPr lang="en-US" altLang="en-US" i="1">
                <a:solidFill>
                  <a:schemeClr val="accent2"/>
                </a:solidFill>
              </a:rPr>
              <a:t>-- </a:t>
            </a:r>
            <a:r>
              <a:rPr lang="en-US" altLang="en-US">
                <a:solidFill>
                  <a:schemeClr val="accent2"/>
                </a:solidFill>
              </a:rPr>
              <a:t>Respiration: </a:t>
            </a:r>
            <a:r>
              <a:rPr lang="en-US" altLang="en-US"/>
              <a:t>Used by </a:t>
            </a:r>
            <a:r>
              <a:rPr lang="en-US" altLang="en-US" i="1"/>
              <a:t>both plants and animals </a:t>
            </a:r>
            <a:r>
              <a:rPr lang="en-US" altLang="en-US"/>
              <a:t>to</a:t>
            </a:r>
          </a:p>
          <a:p>
            <a:r>
              <a:rPr lang="en-US" altLang="en-US"/>
              <a:t>	   		  to produce energy for metabolism</a:t>
            </a:r>
          </a:p>
          <a:p>
            <a:r>
              <a:rPr lang="en-US" altLang="en-US"/>
              <a:t>	</a:t>
            </a:r>
            <a:r>
              <a:rPr lang="en-US" altLang="en-US">
                <a:solidFill>
                  <a:schemeClr val="accent2"/>
                </a:solidFill>
              </a:rPr>
              <a:t>-- Decay:	  </a:t>
            </a:r>
            <a:r>
              <a:rPr lang="en-US" altLang="en-US"/>
              <a:t>Consumption of dead organic matter</a:t>
            </a:r>
          </a:p>
          <a:p>
            <a:r>
              <a:rPr lang="en-US" altLang="en-US"/>
              <a:t>			  by (aerobic or anaerobic) micro-</a:t>
            </a:r>
          </a:p>
          <a:p>
            <a:r>
              <a:rPr lang="en-US" altLang="en-US"/>
              <a:t>			  organisms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 descr="fig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708150"/>
            <a:ext cx="8001000" cy="4692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2133600" y="304800"/>
            <a:ext cx="461645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3200" b="1"/>
              <a:t>CO</a:t>
            </a:r>
            <a:r>
              <a:rPr lang="en-US" altLang="en-US" sz="3200" b="1" baseline="-8000"/>
              <a:t>2</a:t>
            </a:r>
            <a:r>
              <a:rPr lang="en-US" altLang="en-US" sz="3200" b="1"/>
              <a:t> in the Atmosphere</a:t>
            </a:r>
          </a:p>
          <a:p>
            <a:pPr algn="ctr"/>
            <a:r>
              <a:rPr lang="en-US" altLang="en-US" sz="3200" b="1"/>
              <a:t>“the Keeling Curve”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590800" y="968375"/>
            <a:ext cx="4070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 b="1"/>
              <a:t>The Carbon Cycle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2574925" y="2325688"/>
            <a:ext cx="4525963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1. Flow of energy and matter</a:t>
            </a:r>
          </a:p>
          <a:p>
            <a:endParaRPr lang="en-US" altLang="en-US"/>
          </a:p>
          <a:p>
            <a:r>
              <a:rPr lang="en-US" altLang="en-US"/>
              <a:t>2. Organic and inorganic carbon</a:t>
            </a:r>
          </a:p>
          <a:p>
            <a:endParaRPr lang="en-US" altLang="en-US"/>
          </a:p>
          <a:p>
            <a:r>
              <a:rPr lang="en-US" altLang="en-US"/>
              <a:t>3. The organic carbon cycle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ext Box 2"/>
          <p:cNvSpPr txBox="1">
            <a:spLocks noChangeArrowheads="1"/>
          </p:cNvSpPr>
          <p:nvPr/>
        </p:nvSpPr>
        <p:spPr bwMode="auto">
          <a:xfrm>
            <a:off x="1203325" y="1639888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/>
          </a:p>
        </p:txBody>
      </p:sp>
      <p:sp>
        <p:nvSpPr>
          <p:cNvPr id="72707" name="Text Box 3"/>
          <p:cNvSpPr txBox="1">
            <a:spLocks noChangeArrowheads="1"/>
          </p:cNvSpPr>
          <p:nvPr/>
        </p:nvSpPr>
        <p:spPr bwMode="auto">
          <a:xfrm>
            <a:off x="1028700" y="1174750"/>
            <a:ext cx="7118350" cy="447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On a global scale, we measure quantities of carbon</a:t>
            </a:r>
          </a:p>
          <a:p>
            <a:r>
              <a:rPr lang="en-US" altLang="en-US"/>
              <a:t>in </a:t>
            </a:r>
            <a:r>
              <a:rPr lang="en-US" altLang="en-US" b="1">
                <a:solidFill>
                  <a:srgbClr val="FF0000"/>
                </a:solidFill>
              </a:rPr>
              <a:t>gigatons (Gt)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1 Gt = 1 billion metric tons</a:t>
            </a:r>
          </a:p>
          <a:p>
            <a:endParaRPr lang="en-US" altLang="en-US"/>
          </a:p>
          <a:p>
            <a:r>
              <a:rPr lang="en-US" altLang="en-US"/>
              <a:t>1 metric ton = 1,000 kilograms</a:t>
            </a:r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Typically, we only count the weight of the carbon</a:t>
            </a:r>
          </a:p>
          <a:p>
            <a:r>
              <a:rPr lang="en-US" altLang="en-US"/>
              <a:t>itself, </a:t>
            </a:r>
            <a:r>
              <a:rPr lang="en-US" altLang="en-US" i="1"/>
              <a:t>i.e., </a:t>
            </a:r>
            <a:r>
              <a:rPr lang="en-US" altLang="en-US"/>
              <a:t>for CH</a:t>
            </a:r>
            <a:r>
              <a:rPr lang="en-US" altLang="en-US" baseline="-25000"/>
              <a:t>2</a:t>
            </a:r>
            <a:r>
              <a:rPr lang="en-US" altLang="en-US"/>
              <a:t>O we neglect the weight of the</a:t>
            </a:r>
          </a:p>
          <a:p>
            <a:r>
              <a:rPr lang="en-US" altLang="en-US"/>
              <a:t>H</a:t>
            </a:r>
            <a:r>
              <a:rPr lang="en-US" altLang="en-US" baseline="-25000"/>
              <a:t>2</a:t>
            </a:r>
            <a:r>
              <a:rPr lang="en-US" altLang="en-US"/>
              <a:t>O. So, we write these units as </a:t>
            </a:r>
            <a:r>
              <a:rPr lang="en-US" altLang="en-US">
                <a:solidFill>
                  <a:schemeClr val="accent2"/>
                </a:solidFill>
              </a:rPr>
              <a:t>Gt(C).</a:t>
            </a:r>
          </a:p>
          <a:p>
            <a:endParaRPr lang="en-US" alt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3362325" y="1414463"/>
            <a:ext cx="1731963" cy="569912"/>
          </a:xfrm>
          <a:prstGeom prst="rect">
            <a:avLst/>
          </a:prstGeom>
          <a:solidFill>
            <a:srgbClr val="CCFFFF"/>
          </a:solidFill>
          <a:ln w="508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30000"/>
              </a:spcBef>
              <a:spcAft>
                <a:spcPct val="30000"/>
              </a:spcAft>
            </a:pPr>
            <a:r>
              <a:rPr lang="en-US" altLang="en-US" sz="2800"/>
              <a:t>Atm. CO</a:t>
            </a:r>
            <a:r>
              <a:rPr lang="en-US" altLang="en-US" sz="2800" baseline="-25000"/>
              <a:t>2</a:t>
            </a:r>
          </a:p>
        </p:txBody>
      </p:sp>
      <p:sp>
        <p:nvSpPr>
          <p:cNvPr id="43011" name="Line 3"/>
          <p:cNvSpPr>
            <a:spLocks noChangeShapeType="1"/>
          </p:cNvSpPr>
          <p:nvPr/>
        </p:nvSpPr>
        <p:spPr bwMode="auto">
          <a:xfrm flipH="1">
            <a:off x="2508250" y="1728788"/>
            <a:ext cx="825500" cy="0"/>
          </a:xfrm>
          <a:prstGeom prst="line">
            <a:avLst/>
          </a:prstGeom>
          <a:noFill/>
          <a:ln w="635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 flipH="1">
            <a:off x="5149850" y="1725613"/>
            <a:ext cx="825500" cy="0"/>
          </a:xfrm>
          <a:prstGeom prst="line">
            <a:avLst/>
          </a:prstGeom>
          <a:noFill/>
          <a:ln w="635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833438" y="1354138"/>
            <a:ext cx="2252662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Output</a:t>
            </a:r>
          </a:p>
          <a:p>
            <a:endParaRPr lang="en-US" altLang="en-US"/>
          </a:p>
          <a:p>
            <a:r>
              <a:rPr lang="en-US" altLang="en-US"/>
              <a:t>Photosynthesis</a:t>
            </a:r>
          </a:p>
          <a:p>
            <a:r>
              <a:rPr lang="en-US" altLang="en-US"/>
              <a:t>60 Gt(C)/yr</a:t>
            </a:r>
          </a:p>
        </p:txBody>
      </p: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6092825" y="1439863"/>
            <a:ext cx="291465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Input</a:t>
            </a:r>
          </a:p>
          <a:p>
            <a:endParaRPr lang="en-US" altLang="en-US"/>
          </a:p>
          <a:p>
            <a:r>
              <a:rPr lang="en-US" altLang="en-US"/>
              <a:t>Respiration &amp; decay</a:t>
            </a:r>
          </a:p>
          <a:p>
            <a:r>
              <a:rPr lang="en-US" altLang="en-US"/>
              <a:t>60 Gt(C)/yr</a:t>
            </a:r>
          </a:p>
        </p:txBody>
      </p:sp>
      <p:sp>
        <p:nvSpPr>
          <p:cNvPr id="43016" name="Text Box 8"/>
          <p:cNvSpPr txBox="1">
            <a:spLocks noChangeArrowheads="1"/>
          </p:cNvSpPr>
          <p:nvPr/>
        </p:nvSpPr>
        <p:spPr bwMode="auto">
          <a:xfrm>
            <a:off x="1771650" y="3316288"/>
            <a:ext cx="51069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i="1"/>
              <a:t>CO</a:t>
            </a:r>
            <a:r>
              <a:rPr lang="en-US" altLang="en-US" b="1" i="1" baseline="-25000"/>
              <a:t>2</a:t>
            </a:r>
            <a:r>
              <a:rPr lang="en-US" altLang="en-US" b="1" i="1"/>
              <a:t> reservoir size:  760 Gt carbon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3362325" y="1414463"/>
            <a:ext cx="1731963" cy="569912"/>
          </a:xfrm>
          <a:prstGeom prst="rect">
            <a:avLst/>
          </a:prstGeom>
          <a:solidFill>
            <a:srgbClr val="CCFFFF"/>
          </a:solidFill>
          <a:ln w="508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30000"/>
              </a:spcBef>
              <a:spcAft>
                <a:spcPct val="30000"/>
              </a:spcAft>
            </a:pPr>
            <a:r>
              <a:rPr lang="en-US" altLang="en-US" sz="2800"/>
              <a:t>Atm. CO</a:t>
            </a:r>
            <a:r>
              <a:rPr lang="en-US" altLang="en-US" sz="2800" baseline="-25000"/>
              <a:t>2</a:t>
            </a:r>
          </a:p>
        </p:txBody>
      </p:sp>
      <p:sp>
        <p:nvSpPr>
          <p:cNvPr id="44035" name="Line 3"/>
          <p:cNvSpPr>
            <a:spLocks noChangeShapeType="1"/>
          </p:cNvSpPr>
          <p:nvPr/>
        </p:nvSpPr>
        <p:spPr bwMode="auto">
          <a:xfrm flipH="1">
            <a:off x="2508250" y="1728788"/>
            <a:ext cx="825500" cy="0"/>
          </a:xfrm>
          <a:prstGeom prst="line">
            <a:avLst/>
          </a:prstGeom>
          <a:noFill/>
          <a:ln w="635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 flipH="1">
            <a:off x="5149850" y="1725613"/>
            <a:ext cx="825500" cy="0"/>
          </a:xfrm>
          <a:prstGeom prst="line">
            <a:avLst/>
          </a:prstGeom>
          <a:noFill/>
          <a:ln w="635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833438" y="1354138"/>
            <a:ext cx="2252662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Output</a:t>
            </a:r>
          </a:p>
          <a:p>
            <a:endParaRPr lang="en-US" altLang="en-US"/>
          </a:p>
          <a:p>
            <a:r>
              <a:rPr lang="en-US" altLang="en-US"/>
              <a:t>Photosynthesis</a:t>
            </a:r>
          </a:p>
          <a:p>
            <a:r>
              <a:rPr lang="en-US" altLang="en-US"/>
              <a:t>60 Gt(C)/yr</a:t>
            </a: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6092825" y="1439863"/>
            <a:ext cx="291465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Input</a:t>
            </a:r>
          </a:p>
          <a:p>
            <a:endParaRPr lang="en-US" altLang="en-US"/>
          </a:p>
          <a:p>
            <a:r>
              <a:rPr lang="en-US" altLang="en-US"/>
              <a:t>Respiration &amp; decay</a:t>
            </a:r>
          </a:p>
          <a:p>
            <a:r>
              <a:rPr lang="en-US" altLang="en-US"/>
              <a:t>60 Gt(C)/yr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1771650" y="3316288"/>
            <a:ext cx="51069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i="1"/>
              <a:t>CO</a:t>
            </a:r>
            <a:r>
              <a:rPr lang="en-US" altLang="en-US" b="1" i="1" baseline="-25000"/>
              <a:t>2</a:t>
            </a:r>
            <a:r>
              <a:rPr lang="en-US" altLang="en-US" b="1" i="1"/>
              <a:t> reservoir size:  760 Gt carbon</a:t>
            </a:r>
          </a:p>
        </p:txBody>
      </p:sp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1217613" y="4699000"/>
            <a:ext cx="660241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Residence time:     760 Gt(C)	= 	12.7 yr</a:t>
            </a:r>
          </a:p>
          <a:p>
            <a:r>
              <a:rPr lang="en-US" altLang="en-US"/>
              <a:t>		         60 Gt(C)/yr  </a:t>
            </a:r>
          </a:p>
        </p:txBody>
      </p:sp>
      <p:sp>
        <p:nvSpPr>
          <p:cNvPr id="44041" name="Line 9"/>
          <p:cNvSpPr>
            <a:spLocks noChangeShapeType="1"/>
          </p:cNvSpPr>
          <p:nvPr/>
        </p:nvSpPr>
        <p:spPr bwMode="auto">
          <a:xfrm>
            <a:off x="3670300" y="5132388"/>
            <a:ext cx="2008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3362325" y="919163"/>
            <a:ext cx="1731963" cy="569912"/>
          </a:xfrm>
          <a:prstGeom prst="rect">
            <a:avLst/>
          </a:prstGeom>
          <a:solidFill>
            <a:srgbClr val="CCFFFF"/>
          </a:solidFill>
          <a:ln w="508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30000"/>
              </a:spcBef>
              <a:spcAft>
                <a:spcPct val="30000"/>
              </a:spcAft>
            </a:pPr>
            <a:r>
              <a:rPr lang="en-US" altLang="en-US" sz="2800"/>
              <a:t>Atm. CO</a:t>
            </a:r>
            <a:r>
              <a:rPr lang="en-US" altLang="en-US" sz="2800" baseline="-25000"/>
              <a:t>2</a:t>
            </a:r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1947863" y="2476500"/>
            <a:ext cx="1223962" cy="569913"/>
          </a:xfrm>
          <a:prstGeom prst="rect">
            <a:avLst/>
          </a:prstGeom>
          <a:solidFill>
            <a:srgbClr val="CCFFFF"/>
          </a:solidFill>
          <a:ln w="508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/>
              <a:t>Plants</a:t>
            </a:r>
          </a:p>
        </p:txBody>
      </p:sp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4737100" y="2498725"/>
            <a:ext cx="2057400" cy="569913"/>
          </a:xfrm>
          <a:prstGeom prst="rect">
            <a:avLst/>
          </a:prstGeom>
          <a:solidFill>
            <a:srgbClr val="CCFFFF"/>
          </a:solidFill>
          <a:ln w="508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/>
              <a:t>Consumers</a:t>
            </a:r>
          </a:p>
        </p:txBody>
      </p:sp>
      <p:sp>
        <p:nvSpPr>
          <p:cNvPr id="55301" name="Line 5"/>
          <p:cNvSpPr>
            <a:spLocks noChangeShapeType="1"/>
          </p:cNvSpPr>
          <p:nvPr/>
        </p:nvSpPr>
        <p:spPr bwMode="auto">
          <a:xfrm flipH="1">
            <a:off x="2508250" y="1233488"/>
            <a:ext cx="825500" cy="0"/>
          </a:xfrm>
          <a:prstGeom prst="line">
            <a:avLst/>
          </a:prstGeom>
          <a:noFill/>
          <a:ln w="635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2" name="Line 6"/>
          <p:cNvSpPr>
            <a:spLocks noChangeShapeType="1"/>
          </p:cNvSpPr>
          <p:nvPr/>
        </p:nvSpPr>
        <p:spPr bwMode="auto">
          <a:xfrm>
            <a:off x="2508250" y="1222375"/>
            <a:ext cx="6350" cy="1254125"/>
          </a:xfrm>
          <a:prstGeom prst="line">
            <a:avLst/>
          </a:prstGeom>
          <a:noFill/>
          <a:ln w="635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3" name="Line 7"/>
          <p:cNvSpPr>
            <a:spLocks noChangeShapeType="1"/>
          </p:cNvSpPr>
          <p:nvPr/>
        </p:nvSpPr>
        <p:spPr bwMode="auto">
          <a:xfrm>
            <a:off x="3200400" y="2790825"/>
            <a:ext cx="1493838" cy="0"/>
          </a:xfrm>
          <a:prstGeom prst="line">
            <a:avLst/>
          </a:prstGeom>
          <a:noFill/>
          <a:ln w="635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4" name="Line 8"/>
          <p:cNvSpPr>
            <a:spLocks noChangeShapeType="1"/>
          </p:cNvSpPr>
          <p:nvPr/>
        </p:nvSpPr>
        <p:spPr bwMode="auto">
          <a:xfrm flipH="1">
            <a:off x="5149850" y="1230313"/>
            <a:ext cx="825500" cy="0"/>
          </a:xfrm>
          <a:prstGeom prst="line">
            <a:avLst/>
          </a:prstGeom>
          <a:noFill/>
          <a:ln w="635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5" name="Line 9"/>
          <p:cNvSpPr>
            <a:spLocks noChangeShapeType="1"/>
          </p:cNvSpPr>
          <p:nvPr/>
        </p:nvSpPr>
        <p:spPr bwMode="auto">
          <a:xfrm flipH="1">
            <a:off x="5943600" y="1219200"/>
            <a:ext cx="31750" cy="1257300"/>
          </a:xfrm>
          <a:prstGeom prst="line">
            <a:avLst/>
          </a:prstGeom>
          <a:noFill/>
          <a:ln w="635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6" name="Text Box 10"/>
          <p:cNvSpPr txBox="1">
            <a:spLocks noChangeArrowheads="1"/>
          </p:cNvSpPr>
          <p:nvPr/>
        </p:nvSpPr>
        <p:spPr bwMode="auto">
          <a:xfrm>
            <a:off x="966788" y="1638300"/>
            <a:ext cx="2252662" cy="457200"/>
          </a:xfrm>
          <a:prstGeom prst="rect">
            <a:avLst/>
          </a:prstGeom>
          <a:solidFill>
            <a:srgbClr val="66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Photosynthesis</a:t>
            </a:r>
          </a:p>
        </p:txBody>
      </p:sp>
      <p:sp>
        <p:nvSpPr>
          <p:cNvPr id="55307" name="Text Box 11"/>
          <p:cNvSpPr txBox="1">
            <a:spLocks noChangeArrowheads="1"/>
          </p:cNvSpPr>
          <p:nvPr/>
        </p:nvSpPr>
        <p:spPr bwMode="auto">
          <a:xfrm>
            <a:off x="5360988" y="1638300"/>
            <a:ext cx="1728787" cy="457200"/>
          </a:xfrm>
          <a:prstGeom prst="rect">
            <a:avLst/>
          </a:prstGeom>
          <a:solidFill>
            <a:srgbClr val="66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Respiration</a:t>
            </a:r>
          </a:p>
        </p:txBody>
      </p:sp>
      <p:sp>
        <p:nvSpPr>
          <p:cNvPr id="55308" name="Text Box 12"/>
          <p:cNvSpPr txBox="1">
            <a:spLocks noChangeArrowheads="1"/>
          </p:cNvSpPr>
          <p:nvPr/>
        </p:nvSpPr>
        <p:spPr bwMode="auto">
          <a:xfrm>
            <a:off x="60325" y="39688"/>
            <a:ext cx="5586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>
                <a:solidFill>
                  <a:schemeClr val="accent2"/>
                </a:solidFill>
              </a:rPr>
              <a:t>The Terrestrial Organic Carbon Cycle</a:t>
            </a:r>
          </a:p>
        </p:txBody>
      </p:sp>
      <p:sp>
        <p:nvSpPr>
          <p:cNvPr id="55309" name="Line 13"/>
          <p:cNvSpPr>
            <a:spLocks noChangeShapeType="1"/>
          </p:cNvSpPr>
          <p:nvPr/>
        </p:nvSpPr>
        <p:spPr bwMode="auto">
          <a:xfrm flipV="1">
            <a:off x="3863975" y="2241550"/>
            <a:ext cx="0" cy="527050"/>
          </a:xfrm>
          <a:prstGeom prst="line">
            <a:avLst/>
          </a:prstGeom>
          <a:noFill/>
          <a:ln w="57150">
            <a:solidFill>
              <a:schemeClr val="accent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0" name="Line 14"/>
          <p:cNvSpPr>
            <a:spLocks noChangeShapeType="1"/>
          </p:cNvSpPr>
          <p:nvPr/>
        </p:nvSpPr>
        <p:spPr bwMode="auto">
          <a:xfrm>
            <a:off x="3914775" y="2254250"/>
            <a:ext cx="2022475" cy="0"/>
          </a:xfrm>
          <a:prstGeom prst="line">
            <a:avLst/>
          </a:prstGeom>
          <a:noFill/>
          <a:ln w="57150">
            <a:solidFill>
              <a:schemeClr val="accent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2"/>
          <p:cNvSpPr txBox="1">
            <a:spLocks noChangeArrowheads="1"/>
          </p:cNvSpPr>
          <p:nvPr/>
        </p:nvSpPr>
        <p:spPr bwMode="auto">
          <a:xfrm>
            <a:off x="3362325" y="650875"/>
            <a:ext cx="1731963" cy="874713"/>
          </a:xfrm>
          <a:prstGeom prst="rect">
            <a:avLst/>
          </a:prstGeom>
          <a:solidFill>
            <a:srgbClr val="CCFFFF"/>
          </a:solidFill>
          <a:ln w="508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800"/>
              <a:t>Atm. CO</a:t>
            </a:r>
            <a:r>
              <a:rPr lang="en-US" altLang="en-US" sz="2800" baseline="-25000"/>
              <a:t>2</a:t>
            </a:r>
            <a:endParaRPr lang="en-US" altLang="en-US" sz="2000" b="1">
              <a:solidFill>
                <a:srgbClr val="660066"/>
              </a:solidFill>
            </a:endParaRPr>
          </a:p>
          <a:p>
            <a:pPr algn="ctr"/>
            <a:r>
              <a:rPr lang="en-US" altLang="en-US" sz="2000" b="1">
                <a:solidFill>
                  <a:srgbClr val="660066"/>
                </a:solidFill>
              </a:rPr>
              <a:t>760 Gt</a:t>
            </a:r>
            <a:endParaRPr lang="en-US" altLang="en-US" sz="2000" b="1" baseline="-25000">
              <a:solidFill>
                <a:srgbClr val="660066"/>
              </a:solidFill>
            </a:endParaRPr>
          </a:p>
        </p:txBody>
      </p:sp>
      <p:sp>
        <p:nvSpPr>
          <p:cNvPr id="56323" name="Text Box 3"/>
          <p:cNvSpPr txBox="1">
            <a:spLocks noChangeArrowheads="1"/>
          </p:cNvSpPr>
          <p:nvPr/>
        </p:nvSpPr>
        <p:spPr bwMode="auto">
          <a:xfrm>
            <a:off x="1947863" y="2208213"/>
            <a:ext cx="1223962" cy="874712"/>
          </a:xfrm>
          <a:prstGeom prst="rect">
            <a:avLst/>
          </a:prstGeom>
          <a:solidFill>
            <a:srgbClr val="CCFFFF"/>
          </a:solidFill>
          <a:ln w="508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800"/>
              <a:t>Plants</a:t>
            </a:r>
          </a:p>
          <a:p>
            <a:pPr algn="ctr"/>
            <a:r>
              <a:rPr lang="en-US" altLang="en-US" sz="2000" b="1">
                <a:solidFill>
                  <a:srgbClr val="660066"/>
                </a:solidFill>
              </a:rPr>
              <a:t>600 Gt</a:t>
            </a:r>
          </a:p>
        </p:txBody>
      </p:sp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4737100" y="2230438"/>
            <a:ext cx="2057400" cy="874712"/>
          </a:xfrm>
          <a:prstGeom prst="rect">
            <a:avLst/>
          </a:prstGeom>
          <a:solidFill>
            <a:srgbClr val="CCFFFF"/>
          </a:solidFill>
          <a:ln w="508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800"/>
              <a:t>Consumers</a:t>
            </a:r>
          </a:p>
          <a:p>
            <a:pPr algn="ctr"/>
            <a:r>
              <a:rPr lang="en-US" altLang="en-US" sz="2000" b="1">
                <a:solidFill>
                  <a:srgbClr val="660066"/>
                </a:solidFill>
                <a:sym typeface="Symbol" pitchFamily="18" charset="2"/>
              </a:rPr>
              <a:t>0 Gt</a:t>
            </a:r>
            <a:endParaRPr lang="en-US" altLang="en-US" sz="2000" b="1">
              <a:solidFill>
                <a:srgbClr val="660066"/>
              </a:solidFill>
            </a:endParaRPr>
          </a:p>
        </p:txBody>
      </p:sp>
      <p:sp>
        <p:nvSpPr>
          <p:cNvPr id="56325" name="Line 5"/>
          <p:cNvSpPr>
            <a:spLocks noChangeShapeType="1"/>
          </p:cNvSpPr>
          <p:nvPr/>
        </p:nvSpPr>
        <p:spPr bwMode="auto">
          <a:xfrm flipH="1">
            <a:off x="2508250" y="965200"/>
            <a:ext cx="825500" cy="0"/>
          </a:xfrm>
          <a:prstGeom prst="line">
            <a:avLst/>
          </a:prstGeom>
          <a:noFill/>
          <a:ln w="635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26" name="Line 6"/>
          <p:cNvSpPr>
            <a:spLocks noChangeShapeType="1"/>
          </p:cNvSpPr>
          <p:nvPr/>
        </p:nvSpPr>
        <p:spPr bwMode="auto">
          <a:xfrm>
            <a:off x="2508250" y="954088"/>
            <a:ext cx="6350" cy="1254125"/>
          </a:xfrm>
          <a:prstGeom prst="line">
            <a:avLst/>
          </a:prstGeom>
          <a:noFill/>
          <a:ln w="635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27" name="Line 7"/>
          <p:cNvSpPr>
            <a:spLocks noChangeShapeType="1"/>
          </p:cNvSpPr>
          <p:nvPr/>
        </p:nvSpPr>
        <p:spPr bwMode="auto">
          <a:xfrm>
            <a:off x="3200400" y="2522538"/>
            <a:ext cx="1493838" cy="0"/>
          </a:xfrm>
          <a:prstGeom prst="line">
            <a:avLst/>
          </a:prstGeom>
          <a:noFill/>
          <a:ln w="635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28" name="Line 8"/>
          <p:cNvSpPr>
            <a:spLocks noChangeShapeType="1"/>
          </p:cNvSpPr>
          <p:nvPr/>
        </p:nvSpPr>
        <p:spPr bwMode="auto">
          <a:xfrm flipH="1">
            <a:off x="5149850" y="962025"/>
            <a:ext cx="825500" cy="0"/>
          </a:xfrm>
          <a:prstGeom prst="line">
            <a:avLst/>
          </a:prstGeom>
          <a:noFill/>
          <a:ln w="635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29" name="Line 9"/>
          <p:cNvSpPr>
            <a:spLocks noChangeShapeType="1"/>
          </p:cNvSpPr>
          <p:nvPr/>
        </p:nvSpPr>
        <p:spPr bwMode="auto">
          <a:xfrm flipH="1">
            <a:off x="5943600" y="950913"/>
            <a:ext cx="31750" cy="1257300"/>
          </a:xfrm>
          <a:prstGeom prst="line">
            <a:avLst/>
          </a:prstGeom>
          <a:noFill/>
          <a:ln w="635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0" name="Text Box 10"/>
          <p:cNvSpPr txBox="1">
            <a:spLocks noChangeArrowheads="1"/>
          </p:cNvSpPr>
          <p:nvPr/>
        </p:nvSpPr>
        <p:spPr bwMode="auto">
          <a:xfrm>
            <a:off x="966788" y="1370013"/>
            <a:ext cx="2252662" cy="457200"/>
          </a:xfrm>
          <a:prstGeom prst="rect">
            <a:avLst/>
          </a:prstGeom>
          <a:solidFill>
            <a:srgbClr val="66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Photosynthesis</a:t>
            </a:r>
          </a:p>
        </p:txBody>
      </p:sp>
      <p:sp>
        <p:nvSpPr>
          <p:cNvPr id="56331" name="Text Box 11"/>
          <p:cNvSpPr txBox="1">
            <a:spLocks noChangeArrowheads="1"/>
          </p:cNvSpPr>
          <p:nvPr/>
        </p:nvSpPr>
        <p:spPr bwMode="auto">
          <a:xfrm>
            <a:off x="5360988" y="1370013"/>
            <a:ext cx="1728787" cy="457200"/>
          </a:xfrm>
          <a:prstGeom prst="rect">
            <a:avLst/>
          </a:prstGeom>
          <a:solidFill>
            <a:srgbClr val="66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Respiration</a:t>
            </a:r>
          </a:p>
        </p:txBody>
      </p:sp>
      <p:sp>
        <p:nvSpPr>
          <p:cNvPr id="56332" name="Text Box 12"/>
          <p:cNvSpPr txBox="1">
            <a:spLocks noChangeArrowheads="1"/>
          </p:cNvSpPr>
          <p:nvPr/>
        </p:nvSpPr>
        <p:spPr bwMode="auto">
          <a:xfrm>
            <a:off x="0" y="0"/>
            <a:ext cx="5586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>
                <a:solidFill>
                  <a:schemeClr val="accent2"/>
                </a:solidFill>
              </a:rPr>
              <a:t>The Terrestrial Organic Carbon Cycle</a:t>
            </a:r>
          </a:p>
        </p:txBody>
      </p:sp>
      <p:sp>
        <p:nvSpPr>
          <p:cNvPr id="56333" name="Text Box 13"/>
          <p:cNvSpPr txBox="1">
            <a:spLocks noChangeArrowheads="1"/>
          </p:cNvSpPr>
          <p:nvPr/>
        </p:nvSpPr>
        <p:spPr bwMode="auto">
          <a:xfrm>
            <a:off x="1781175" y="1727200"/>
            <a:ext cx="5810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rgbClr val="800000"/>
                </a:solidFill>
              </a:rPr>
              <a:t>60</a:t>
            </a:r>
          </a:p>
        </p:txBody>
      </p:sp>
      <p:sp>
        <p:nvSpPr>
          <p:cNvPr id="56334" name="Text Box 14"/>
          <p:cNvSpPr txBox="1">
            <a:spLocks noChangeArrowheads="1"/>
          </p:cNvSpPr>
          <p:nvPr/>
        </p:nvSpPr>
        <p:spPr bwMode="auto">
          <a:xfrm>
            <a:off x="6019800" y="1727200"/>
            <a:ext cx="5810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rgbClr val="800000"/>
                </a:solidFill>
              </a:rPr>
              <a:t>30</a:t>
            </a:r>
          </a:p>
        </p:txBody>
      </p:sp>
      <p:sp>
        <p:nvSpPr>
          <p:cNvPr id="56335" name="Text Box 15"/>
          <p:cNvSpPr txBox="1">
            <a:spLocks noChangeArrowheads="1"/>
          </p:cNvSpPr>
          <p:nvPr/>
        </p:nvSpPr>
        <p:spPr bwMode="auto">
          <a:xfrm>
            <a:off x="593725" y="5907088"/>
            <a:ext cx="3978275" cy="482600"/>
          </a:xfrm>
          <a:prstGeom prst="rect">
            <a:avLst/>
          </a:prstGeom>
          <a:noFill/>
          <a:ln w="25400">
            <a:solidFill>
              <a:srgbClr val="8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i="1">
                <a:solidFill>
                  <a:srgbClr val="800000"/>
                </a:solidFill>
              </a:rPr>
              <a:t>Red numbers = Gt(C)/year</a:t>
            </a:r>
          </a:p>
        </p:txBody>
      </p:sp>
      <p:sp>
        <p:nvSpPr>
          <p:cNvPr id="56336" name="Line 16"/>
          <p:cNvSpPr>
            <a:spLocks noChangeShapeType="1"/>
          </p:cNvSpPr>
          <p:nvPr/>
        </p:nvSpPr>
        <p:spPr bwMode="auto">
          <a:xfrm flipV="1">
            <a:off x="3863975" y="1970088"/>
            <a:ext cx="0" cy="527050"/>
          </a:xfrm>
          <a:prstGeom prst="line">
            <a:avLst/>
          </a:prstGeom>
          <a:noFill/>
          <a:ln w="57150">
            <a:solidFill>
              <a:schemeClr val="accent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7" name="Line 17"/>
          <p:cNvSpPr>
            <a:spLocks noChangeShapeType="1"/>
          </p:cNvSpPr>
          <p:nvPr/>
        </p:nvSpPr>
        <p:spPr bwMode="auto">
          <a:xfrm>
            <a:off x="3914775" y="1982788"/>
            <a:ext cx="2022475" cy="0"/>
          </a:xfrm>
          <a:prstGeom prst="line">
            <a:avLst/>
          </a:prstGeom>
          <a:noFill/>
          <a:ln w="57150">
            <a:solidFill>
              <a:schemeClr val="accent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3362325" y="650875"/>
            <a:ext cx="1731963" cy="874713"/>
          </a:xfrm>
          <a:prstGeom prst="rect">
            <a:avLst/>
          </a:prstGeom>
          <a:solidFill>
            <a:srgbClr val="CCFFFF"/>
          </a:solidFill>
          <a:ln w="508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800"/>
              <a:t>Atm. CO</a:t>
            </a:r>
            <a:r>
              <a:rPr lang="en-US" altLang="en-US" sz="2800" baseline="-25000"/>
              <a:t>2</a:t>
            </a:r>
            <a:endParaRPr lang="en-US" altLang="en-US" sz="2000" b="1">
              <a:solidFill>
                <a:srgbClr val="660066"/>
              </a:solidFill>
            </a:endParaRPr>
          </a:p>
          <a:p>
            <a:pPr algn="ctr"/>
            <a:r>
              <a:rPr lang="en-US" altLang="en-US" sz="2000" b="1">
                <a:solidFill>
                  <a:srgbClr val="660066"/>
                </a:solidFill>
              </a:rPr>
              <a:t>760 Gt</a:t>
            </a:r>
            <a:endParaRPr lang="en-US" altLang="en-US" sz="2000" b="1" baseline="-25000">
              <a:solidFill>
                <a:srgbClr val="660066"/>
              </a:solidFill>
            </a:endParaRP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1947863" y="2208213"/>
            <a:ext cx="1223962" cy="874712"/>
          </a:xfrm>
          <a:prstGeom prst="rect">
            <a:avLst/>
          </a:prstGeom>
          <a:solidFill>
            <a:srgbClr val="CCFFFF"/>
          </a:solidFill>
          <a:ln w="508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800"/>
              <a:t>Plants</a:t>
            </a:r>
          </a:p>
          <a:p>
            <a:pPr algn="ctr"/>
            <a:r>
              <a:rPr lang="en-US" altLang="en-US" sz="2000" b="1">
                <a:solidFill>
                  <a:srgbClr val="660066"/>
                </a:solidFill>
              </a:rPr>
              <a:t>600 Gt</a:t>
            </a: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4737100" y="2230438"/>
            <a:ext cx="2057400" cy="874712"/>
          </a:xfrm>
          <a:prstGeom prst="rect">
            <a:avLst/>
          </a:prstGeom>
          <a:solidFill>
            <a:srgbClr val="CCFFFF"/>
          </a:solidFill>
          <a:ln w="508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800"/>
              <a:t>Consumers</a:t>
            </a:r>
          </a:p>
          <a:p>
            <a:pPr algn="ctr"/>
            <a:r>
              <a:rPr lang="en-US" altLang="en-US" sz="2000" b="1">
                <a:solidFill>
                  <a:srgbClr val="660066"/>
                </a:solidFill>
                <a:sym typeface="Symbol" pitchFamily="18" charset="2"/>
              </a:rPr>
              <a:t>0</a:t>
            </a:r>
            <a:endParaRPr lang="en-US" altLang="en-US" sz="2000" b="1">
              <a:solidFill>
                <a:srgbClr val="660066"/>
              </a:solidFill>
            </a:endParaRPr>
          </a:p>
        </p:txBody>
      </p:sp>
      <p:sp>
        <p:nvSpPr>
          <p:cNvPr id="58373" name="Line 5"/>
          <p:cNvSpPr>
            <a:spLocks noChangeShapeType="1"/>
          </p:cNvSpPr>
          <p:nvPr/>
        </p:nvSpPr>
        <p:spPr bwMode="auto">
          <a:xfrm flipH="1">
            <a:off x="2508250" y="965200"/>
            <a:ext cx="825500" cy="0"/>
          </a:xfrm>
          <a:prstGeom prst="line">
            <a:avLst/>
          </a:prstGeom>
          <a:noFill/>
          <a:ln w="635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4" name="Line 6"/>
          <p:cNvSpPr>
            <a:spLocks noChangeShapeType="1"/>
          </p:cNvSpPr>
          <p:nvPr/>
        </p:nvSpPr>
        <p:spPr bwMode="auto">
          <a:xfrm>
            <a:off x="2508250" y="954088"/>
            <a:ext cx="6350" cy="1254125"/>
          </a:xfrm>
          <a:prstGeom prst="line">
            <a:avLst/>
          </a:prstGeom>
          <a:noFill/>
          <a:ln w="635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5" name="Line 7"/>
          <p:cNvSpPr>
            <a:spLocks noChangeShapeType="1"/>
          </p:cNvSpPr>
          <p:nvPr/>
        </p:nvSpPr>
        <p:spPr bwMode="auto">
          <a:xfrm>
            <a:off x="3200400" y="2522538"/>
            <a:ext cx="1493838" cy="0"/>
          </a:xfrm>
          <a:prstGeom prst="line">
            <a:avLst/>
          </a:prstGeom>
          <a:noFill/>
          <a:ln w="635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6" name="Line 8"/>
          <p:cNvSpPr>
            <a:spLocks noChangeShapeType="1"/>
          </p:cNvSpPr>
          <p:nvPr/>
        </p:nvSpPr>
        <p:spPr bwMode="auto">
          <a:xfrm flipH="1">
            <a:off x="5149850" y="962025"/>
            <a:ext cx="825500" cy="0"/>
          </a:xfrm>
          <a:prstGeom prst="line">
            <a:avLst/>
          </a:prstGeom>
          <a:noFill/>
          <a:ln w="635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7" name="Line 9"/>
          <p:cNvSpPr>
            <a:spLocks noChangeShapeType="1"/>
          </p:cNvSpPr>
          <p:nvPr/>
        </p:nvSpPr>
        <p:spPr bwMode="auto">
          <a:xfrm flipH="1">
            <a:off x="5943600" y="950913"/>
            <a:ext cx="31750" cy="1257300"/>
          </a:xfrm>
          <a:prstGeom prst="line">
            <a:avLst/>
          </a:prstGeom>
          <a:noFill/>
          <a:ln w="635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966788" y="1370013"/>
            <a:ext cx="2252662" cy="457200"/>
          </a:xfrm>
          <a:prstGeom prst="rect">
            <a:avLst/>
          </a:prstGeom>
          <a:solidFill>
            <a:srgbClr val="66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Photosynthesis</a:t>
            </a: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5360988" y="1370013"/>
            <a:ext cx="1728787" cy="457200"/>
          </a:xfrm>
          <a:prstGeom prst="rect">
            <a:avLst/>
          </a:prstGeom>
          <a:solidFill>
            <a:srgbClr val="66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Respiration</a:t>
            </a: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2517775" y="4303713"/>
            <a:ext cx="3513138" cy="887412"/>
          </a:xfrm>
          <a:prstGeom prst="rect">
            <a:avLst/>
          </a:prstGeom>
          <a:solidFill>
            <a:srgbClr val="CCFFFF"/>
          </a:solidFill>
          <a:ln w="635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/>
              <a:t>Soils</a:t>
            </a:r>
          </a:p>
          <a:p>
            <a:pPr algn="ctr"/>
            <a:r>
              <a:rPr lang="en-US" altLang="en-US" sz="2000" b="1">
                <a:solidFill>
                  <a:srgbClr val="660066"/>
                </a:solidFill>
              </a:rPr>
              <a:t>1,600 Gt</a:t>
            </a:r>
          </a:p>
        </p:txBody>
      </p:sp>
      <p:sp>
        <p:nvSpPr>
          <p:cNvPr id="58381" name="Line 13"/>
          <p:cNvSpPr>
            <a:spLocks noChangeShapeType="1"/>
          </p:cNvSpPr>
          <p:nvPr/>
        </p:nvSpPr>
        <p:spPr bwMode="auto">
          <a:xfrm flipV="1">
            <a:off x="3810000" y="1484313"/>
            <a:ext cx="0" cy="2819400"/>
          </a:xfrm>
          <a:prstGeom prst="line">
            <a:avLst/>
          </a:prstGeom>
          <a:noFill/>
          <a:ln w="635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0" y="0"/>
            <a:ext cx="5586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>
                <a:solidFill>
                  <a:schemeClr val="accent2"/>
                </a:solidFill>
              </a:rPr>
              <a:t>The Terrestrial Organic Carbon Cycle</a:t>
            </a: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1781175" y="1727200"/>
            <a:ext cx="5810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rgbClr val="800000"/>
                </a:solidFill>
              </a:rPr>
              <a:t>60</a:t>
            </a:r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6019800" y="1727200"/>
            <a:ext cx="5810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rgbClr val="800000"/>
                </a:solidFill>
              </a:rPr>
              <a:t>30</a:t>
            </a:r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3810000" y="3236913"/>
            <a:ext cx="5810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rgbClr val="800000"/>
                </a:solidFill>
              </a:rPr>
              <a:t>30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3497263" y="2895600"/>
            <a:ext cx="998537" cy="457200"/>
          </a:xfrm>
          <a:prstGeom prst="rect">
            <a:avLst/>
          </a:prstGeom>
          <a:solidFill>
            <a:srgbClr val="66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decay</a:t>
            </a:r>
          </a:p>
        </p:txBody>
      </p:sp>
      <p:sp>
        <p:nvSpPr>
          <p:cNvPr id="58387" name="Line 19"/>
          <p:cNvSpPr>
            <a:spLocks noChangeShapeType="1"/>
          </p:cNvSpPr>
          <p:nvPr/>
        </p:nvSpPr>
        <p:spPr bwMode="auto">
          <a:xfrm>
            <a:off x="2819400" y="3084513"/>
            <a:ext cx="0" cy="1143000"/>
          </a:xfrm>
          <a:prstGeom prst="line">
            <a:avLst/>
          </a:prstGeom>
          <a:noFill/>
          <a:ln w="635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8" name="Line 20"/>
          <p:cNvSpPr>
            <a:spLocks noChangeShapeType="1"/>
          </p:cNvSpPr>
          <p:nvPr/>
        </p:nvSpPr>
        <p:spPr bwMode="auto">
          <a:xfrm>
            <a:off x="5562600" y="3160713"/>
            <a:ext cx="0" cy="1143000"/>
          </a:xfrm>
          <a:prstGeom prst="line">
            <a:avLst/>
          </a:prstGeom>
          <a:noFill/>
          <a:ln w="635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2209800" y="3351213"/>
            <a:ext cx="947738" cy="457200"/>
          </a:xfrm>
          <a:prstGeom prst="rect">
            <a:avLst/>
          </a:prstGeom>
          <a:solidFill>
            <a:srgbClr val="66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death</a:t>
            </a:r>
          </a:p>
        </p:txBody>
      </p:sp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2162175" y="3708400"/>
            <a:ext cx="5810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rgbClr val="800000"/>
                </a:solidFill>
              </a:rPr>
              <a:t>30</a:t>
            </a:r>
          </a:p>
        </p:txBody>
      </p:sp>
      <p:sp>
        <p:nvSpPr>
          <p:cNvPr id="58391" name="Text Box 23"/>
          <p:cNvSpPr txBox="1">
            <a:spLocks noChangeArrowheads="1"/>
          </p:cNvSpPr>
          <p:nvPr/>
        </p:nvSpPr>
        <p:spPr bwMode="auto">
          <a:xfrm>
            <a:off x="5105400" y="3351213"/>
            <a:ext cx="947738" cy="457200"/>
          </a:xfrm>
          <a:prstGeom prst="rect">
            <a:avLst/>
          </a:prstGeom>
          <a:solidFill>
            <a:srgbClr val="66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death</a:t>
            </a:r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5638800" y="3689350"/>
            <a:ext cx="5778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rgbClr val="800000"/>
                </a:solidFill>
                <a:sym typeface="Symbol" pitchFamily="18" charset="2"/>
              </a:rPr>
              <a:t></a:t>
            </a:r>
            <a:r>
              <a:rPr lang="en-US" altLang="en-US" sz="2800" b="1">
                <a:solidFill>
                  <a:srgbClr val="800000"/>
                </a:solidFill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 Box 2"/>
          <p:cNvSpPr txBox="1">
            <a:spLocks noChangeArrowheads="1"/>
          </p:cNvSpPr>
          <p:nvPr/>
        </p:nvSpPr>
        <p:spPr bwMode="auto">
          <a:xfrm>
            <a:off x="685800" y="304800"/>
            <a:ext cx="784860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b="1">
                <a:solidFill>
                  <a:schemeClr val="accent2"/>
                </a:solidFill>
              </a:rPr>
              <a:t>Long-term Carbon Cycle:</a:t>
            </a:r>
          </a:p>
          <a:p>
            <a:endParaRPr lang="en-US" altLang="en-US" b="1">
              <a:solidFill>
                <a:schemeClr val="accent2"/>
              </a:solidFill>
            </a:endParaRPr>
          </a:p>
          <a:p>
            <a:pPr lvl="1"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altLang="en-US"/>
              <a:t>  A small flux of organic carbon (0.05 Gt/yr) is buried in sedimentary rocks, mostly on continental shelves.</a:t>
            </a:r>
          </a:p>
          <a:p>
            <a:pPr>
              <a:buClr>
                <a:schemeClr val="accent2"/>
              </a:buClr>
              <a:buFont typeface="Wingdings" pitchFamily="2" charset="2"/>
              <a:buChar char="§"/>
            </a:pPr>
            <a:endParaRPr lang="en-US" altLang="en-US"/>
          </a:p>
          <a:p>
            <a:pPr lvl="1">
              <a:buClr>
                <a:schemeClr val="accent2"/>
              </a:buClr>
              <a:buFont typeface="Wingdings" pitchFamily="2" charset="2"/>
              <a:buNone/>
            </a:pP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 Box 2"/>
          <p:cNvSpPr txBox="1">
            <a:spLocks noChangeArrowheads="1"/>
          </p:cNvSpPr>
          <p:nvPr/>
        </p:nvSpPr>
        <p:spPr bwMode="auto">
          <a:xfrm>
            <a:off x="685800" y="304800"/>
            <a:ext cx="7848600" cy="337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b="1">
                <a:solidFill>
                  <a:schemeClr val="accent2"/>
                </a:solidFill>
              </a:rPr>
              <a:t>Long-term Carbon Cycle:</a:t>
            </a:r>
          </a:p>
          <a:p>
            <a:endParaRPr lang="en-US" altLang="en-US" b="1">
              <a:solidFill>
                <a:schemeClr val="accent2"/>
              </a:solidFill>
            </a:endParaRPr>
          </a:p>
          <a:p>
            <a:pPr lvl="1"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altLang="en-US"/>
              <a:t>  A small flux of organic carbon (0.05 Gt/yr) is buried in sedimentary rocks, mostly on continental shelves.</a:t>
            </a:r>
          </a:p>
          <a:p>
            <a:pPr>
              <a:buClr>
                <a:schemeClr val="accent2"/>
              </a:buClr>
              <a:buFont typeface="Wingdings" pitchFamily="2" charset="2"/>
              <a:buChar char="§"/>
            </a:pPr>
            <a:endParaRPr lang="en-US" altLang="en-US"/>
          </a:p>
          <a:p>
            <a:pPr lvl="1"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altLang="en-US"/>
              <a:t>  Over time, this small flux has accumulated to create a HUGE reservoir:  10,000,000 (or 1 x 10</a:t>
            </a:r>
            <a:r>
              <a:rPr lang="en-US" altLang="en-US" baseline="30000"/>
              <a:t>7</a:t>
            </a:r>
            <a:r>
              <a:rPr lang="en-US" altLang="en-US"/>
              <a:t>) Gton C.</a:t>
            </a:r>
          </a:p>
          <a:p>
            <a:pPr>
              <a:buClr>
                <a:schemeClr val="accent2"/>
              </a:buClr>
              <a:buFont typeface="Wingdings" pitchFamily="2" charset="2"/>
              <a:buNone/>
            </a:pP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685800" y="304800"/>
            <a:ext cx="7848600" cy="483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b="1">
                <a:solidFill>
                  <a:schemeClr val="accent2"/>
                </a:solidFill>
              </a:rPr>
              <a:t>Long-term Carbon Cycle:</a:t>
            </a:r>
          </a:p>
          <a:p>
            <a:endParaRPr lang="en-US" altLang="en-US" b="1">
              <a:solidFill>
                <a:schemeClr val="accent2"/>
              </a:solidFill>
            </a:endParaRPr>
          </a:p>
          <a:p>
            <a:pPr lvl="1"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altLang="en-US"/>
              <a:t>  A small flux of organic carbon (0.1 Gt/yr) is buried in sedimentary rocks, mostly on continental shelves.</a:t>
            </a:r>
          </a:p>
          <a:p>
            <a:pPr>
              <a:buClr>
                <a:schemeClr val="accent2"/>
              </a:buClr>
              <a:buFont typeface="Wingdings" pitchFamily="2" charset="2"/>
              <a:buChar char="§"/>
            </a:pPr>
            <a:endParaRPr lang="en-US" altLang="en-US"/>
          </a:p>
          <a:p>
            <a:pPr lvl="1"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altLang="en-US"/>
              <a:t>  Over time, this small flux has accumulated to create a HUGE reservoir:  10,000,000 (or 1 x 10</a:t>
            </a:r>
            <a:r>
              <a:rPr lang="en-US" altLang="en-US" baseline="30000"/>
              <a:t>7</a:t>
            </a:r>
            <a:r>
              <a:rPr lang="en-US" altLang="en-US"/>
              <a:t>) Gton C.</a:t>
            </a:r>
          </a:p>
          <a:p>
            <a:pPr>
              <a:buClr>
                <a:schemeClr val="accent2"/>
              </a:buClr>
              <a:buFont typeface="Wingdings" pitchFamily="2" charset="2"/>
              <a:buChar char="§"/>
            </a:pPr>
            <a:endParaRPr lang="en-US" altLang="en-US"/>
          </a:p>
          <a:p>
            <a:pPr lvl="1"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altLang="en-US"/>
              <a:t>  Concentrations of this buried organic carbon include coal, oil and gas--but most carbon is </a:t>
            </a:r>
            <a:r>
              <a:rPr lang="en-US" altLang="en-US" u="sng"/>
              <a:t>not</a:t>
            </a:r>
            <a:r>
              <a:rPr lang="en-US" altLang="en-US"/>
              <a:t> concentrated.</a:t>
            </a:r>
          </a:p>
          <a:p>
            <a:pPr>
              <a:buClr>
                <a:schemeClr val="accent2"/>
              </a:buClr>
              <a:buFont typeface="Wingdings" pitchFamily="2" charset="2"/>
              <a:buNone/>
            </a:pP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ext Box 2"/>
          <p:cNvSpPr txBox="1">
            <a:spLocks noChangeArrowheads="1"/>
          </p:cNvSpPr>
          <p:nvPr/>
        </p:nvSpPr>
        <p:spPr bwMode="auto">
          <a:xfrm>
            <a:off x="685800" y="304800"/>
            <a:ext cx="7848600" cy="593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b="1">
                <a:solidFill>
                  <a:schemeClr val="accent2"/>
                </a:solidFill>
              </a:rPr>
              <a:t>Long-term Carbon Cycle:</a:t>
            </a:r>
          </a:p>
          <a:p>
            <a:endParaRPr lang="en-US" altLang="en-US" b="1">
              <a:solidFill>
                <a:schemeClr val="accent2"/>
              </a:solidFill>
            </a:endParaRPr>
          </a:p>
          <a:p>
            <a:pPr lvl="1"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altLang="en-US"/>
              <a:t>  A small flux of organic carbon (0.05 Gt/yr) is buried in sedimentary rocks, mostly on continental shelves.</a:t>
            </a:r>
          </a:p>
          <a:p>
            <a:pPr>
              <a:buClr>
                <a:schemeClr val="accent2"/>
              </a:buClr>
              <a:buFont typeface="Wingdings" pitchFamily="2" charset="2"/>
              <a:buChar char="§"/>
            </a:pPr>
            <a:endParaRPr lang="en-US" altLang="en-US"/>
          </a:p>
          <a:p>
            <a:pPr lvl="1"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altLang="en-US"/>
              <a:t>  Over time, this small flux has accumulated to create a HUGE reservoir:  10,000,000 (or 1 x 10</a:t>
            </a:r>
            <a:r>
              <a:rPr lang="en-US" altLang="en-US" baseline="30000"/>
              <a:t>7</a:t>
            </a:r>
            <a:r>
              <a:rPr lang="en-US" altLang="en-US"/>
              <a:t>) Gton C.</a:t>
            </a:r>
          </a:p>
          <a:p>
            <a:pPr>
              <a:buClr>
                <a:schemeClr val="accent2"/>
              </a:buClr>
              <a:buFont typeface="Wingdings" pitchFamily="2" charset="2"/>
              <a:buChar char="§"/>
            </a:pPr>
            <a:endParaRPr lang="en-US" altLang="en-US"/>
          </a:p>
          <a:p>
            <a:pPr lvl="1"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altLang="en-US"/>
              <a:t>  Concentrations of this buried organic carbon include coal, oil and gas--but most carbon is </a:t>
            </a:r>
            <a:r>
              <a:rPr lang="en-US" altLang="en-US" u="sng"/>
              <a:t>not</a:t>
            </a:r>
            <a:r>
              <a:rPr lang="en-US" altLang="en-US"/>
              <a:t> concentrated.</a:t>
            </a:r>
          </a:p>
          <a:p>
            <a:pPr>
              <a:buClr>
                <a:schemeClr val="accent2"/>
              </a:buClr>
              <a:buFont typeface="Wingdings" pitchFamily="2" charset="2"/>
              <a:buChar char="§"/>
            </a:pPr>
            <a:endParaRPr lang="en-US" altLang="en-US"/>
          </a:p>
          <a:p>
            <a:pPr lvl="1"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altLang="en-US"/>
              <a:t>  Organic carbon in sedimentary rocks is ultimately returned as CO</a:t>
            </a:r>
            <a:r>
              <a:rPr lang="en-US" altLang="en-US" baseline="-25000"/>
              <a:t>2</a:t>
            </a:r>
            <a:r>
              <a:rPr lang="en-US" altLang="en-US"/>
              <a:t> resulting from </a:t>
            </a:r>
            <a:r>
              <a:rPr lang="en-US" altLang="en-US" u="sng"/>
              <a:t>oxidation</a:t>
            </a:r>
            <a:r>
              <a:rPr lang="en-US" altLang="en-US"/>
              <a:t> by exposure to O</a:t>
            </a:r>
            <a:r>
              <a:rPr lang="en-US" altLang="en-US" baseline="-25000"/>
              <a:t>2</a:t>
            </a:r>
            <a:r>
              <a:rPr lang="en-US" altLang="en-US"/>
              <a:t>.  This process is called weathering.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914400" y="1143000"/>
            <a:ext cx="7315200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/>
              <a:t>So far, we have considered systems in a very general way</a:t>
            </a:r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Today: systems and the </a:t>
            </a:r>
            <a:r>
              <a:rPr lang="en-US" altLang="en-US" b="1">
                <a:solidFill>
                  <a:srgbClr val="FF0000"/>
                </a:solidFill>
              </a:rPr>
              <a:t>flow of matter </a:t>
            </a:r>
          </a:p>
          <a:p>
            <a:endParaRPr lang="en-US" altLang="en-US" b="1"/>
          </a:p>
          <a:p>
            <a:endParaRPr lang="en-US" altLang="en-US" b="1"/>
          </a:p>
          <a:p>
            <a:endParaRPr lang="en-US" altLang="en-US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1271588" y="3736975"/>
            <a:ext cx="1431925" cy="914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565525" y="3886200"/>
            <a:ext cx="2005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accent2"/>
                </a:solidFill>
              </a:rPr>
              <a:t>=    Reservoir</a:t>
            </a:r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>
            <a:off x="1285875" y="5394325"/>
            <a:ext cx="1350963" cy="0"/>
          </a:xfrm>
          <a:prstGeom prst="line">
            <a:avLst/>
          </a:prstGeom>
          <a:noFill/>
          <a:ln w="38100" cmpd="dbl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3617913" y="5038725"/>
            <a:ext cx="27828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accent2"/>
                </a:solidFill>
              </a:rPr>
              <a:t>=    Flux of material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2"/>
          <p:cNvSpPr txBox="1">
            <a:spLocks noChangeArrowheads="1"/>
          </p:cNvSpPr>
          <p:nvPr/>
        </p:nvSpPr>
        <p:spPr bwMode="auto">
          <a:xfrm>
            <a:off x="3362325" y="650875"/>
            <a:ext cx="1731963" cy="874713"/>
          </a:xfrm>
          <a:prstGeom prst="rect">
            <a:avLst/>
          </a:prstGeom>
          <a:solidFill>
            <a:srgbClr val="CCFFFF"/>
          </a:solidFill>
          <a:ln w="508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800"/>
              <a:t>Atm. CO</a:t>
            </a:r>
            <a:r>
              <a:rPr lang="en-US" altLang="en-US" sz="2800" baseline="-25000"/>
              <a:t>2</a:t>
            </a:r>
            <a:endParaRPr lang="en-US" altLang="en-US" sz="2000" b="1">
              <a:solidFill>
                <a:srgbClr val="660066"/>
              </a:solidFill>
            </a:endParaRPr>
          </a:p>
          <a:p>
            <a:pPr algn="ctr"/>
            <a:r>
              <a:rPr lang="en-US" altLang="en-US" sz="2000" b="1">
                <a:solidFill>
                  <a:srgbClr val="660066"/>
                </a:solidFill>
              </a:rPr>
              <a:t>760 Gt</a:t>
            </a:r>
            <a:endParaRPr lang="en-US" altLang="en-US" sz="2000" b="1" baseline="-25000">
              <a:solidFill>
                <a:srgbClr val="660066"/>
              </a:solidFill>
            </a:endParaRPr>
          </a:p>
        </p:txBody>
      </p:sp>
      <p:sp>
        <p:nvSpPr>
          <p:cNvPr id="66563" name="Text Box 3"/>
          <p:cNvSpPr txBox="1">
            <a:spLocks noChangeArrowheads="1"/>
          </p:cNvSpPr>
          <p:nvPr/>
        </p:nvSpPr>
        <p:spPr bwMode="auto">
          <a:xfrm>
            <a:off x="1947863" y="2208213"/>
            <a:ext cx="1223962" cy="874712"/>
          </a:xfrm>
          <a:prstGeom prst="rect">
            <a:avLst/>
          </a:prstGeom>
          <a:solidFill>
            <a:srgbClr val="CCFFFF"/>
          </a:solidFill>
          <a:ln w="508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800"/>
              <a:t>Plants</a:t>
            </a:r>
          </a:p>
          <a:p>
            <a:pPr algn="ctr"/>
            <a:r>
              <a:rPr lang="en-US" altLang="en-US" sz="2000" b="1">
                <a:solidFill>
                  <a:srgbClr val="660066"/>
                </a:solidFill>
              </a:rPr>
              <a:t>600 Gt</a:t>
            </a:r>
          </a:p>
        </p:txBody>
      </p:sp>
      <p:sp>
        <p:nvSpPr>
          <p:cNvPr id="66564" name="Text Box 4"/>
          <p:cNvSpPr txBox="1">
            <a:spLocks noChangeArrowheads="1"/>
          </p:cNvSpPr>
          <p:nvPr/>
        </p:nvSpPr>
        <p:spPr bwMode="auto">
          <a:xfrm>
            <a:off x="4737100" y="2230438"/>
            <a:ext cx="2057400" cy="874712"/>
          </a:xfrm>
          <a:prstGeom prst="rect">
            <a:avLst/>
          </a:prstGeom>
          <a:solidFill>
            <a:srgbClr val="CCFFFF"/>
          </a:solidFill>
          <a:ln w="508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800"/>
              <a:t>Consumers</a:t>
            </a:r>
          </a:p>
          <a:p>
            <a:pPr algn="ctr"/>
            <a:r>
              <a:rPr lang="en-US" altLang="en-US" sz="2000" b="1">
                <a:solidFill>
                  <a:srgbClr val="660066"/>
                </a:solidFill>
                <a:sym typeface="Symbol" pitchFamily="18" charset="2"/>
              </a:rPr>
              <a:t>0</a:t>
            </a:r>
            <a:endParaRPr lang="en-US" altLang="en-US" sz="2000" b="1">
              <a:solidFill>
                <a:srgbClr val="660066"/>
              </a:solidFill>
            </a:endParaRPr>
          </a:p>
        </p:txBody>
      </p:sp>
      <p:sp>
        <p:nvSpPr>
          <p:cNvPr id="66565" name="Line 5"/>
          <p:cNvSpPr>
            <a:spLocks noChangeShapeType="1"/>
          </p:cNvSpPr>
          <p:nvPr/>
        </p:nvSpPr>
        <p:spPr bwMode="auto">
          <a:xfrm flipH="1">
            <a:off x="2508250" y="965200"/>
            <a:ext cx="825500" cy="0"/>
          </a:xfrm>
          <a:prstGeom prst="line">
            <a:avLst/>
          </a:prstGeom>
          <a:noFill/>
          <a:ln w="635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66" name="Line 6"/>
          <p:cNvSpPr>
            <a:spLocks noChangeShapeType="1"/>
          </p:cNvSpPr>
          <p:nvPr/>
        </p:nvSpPr>
        <p:spPr bwMode="auto">
          <a:xfrm>
            <a:off x="2508250" y="954088"/>
            <a:ext cx="6350" cy="1254125"/>
          </a:xfrm>
          <a:prstGeom prst="line">
            <a:avLst/>
          </a:prstGeom>
          <a:noFill/>
          <a:ln w="635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67" name="Line 7"/>
          <p:cNvSpPr>
            <a:spLocks noChangeShapeType="1"/>
          </p:cNvSpPr>
          <p:nvPr/>
        </p:nvSpPr>
        <p:spPr bwMode="auto">
          <a:xfrm>
            <a:off x="3200400" y="2522538"/>
            <a:ext cx="1493838" cy="0"/>
          </a:xfrm>
          <a:prstGeom prst="line">
            <a:avLst/>
          </a:prstGeom>
          <a:noFill/>
          <a:ln w="635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68" name="Line 8"/>
          <p:cNvSpPr>
            <a:spLocks noChangeShapeType="1"/>
          </p:cNvSpPr>
          <p:nvPr/>
        </p:nvSpPr>
        <p:spPr bwMode="auto">
          <a:xfrm flipH="1">
            <a:off x="5149850" y="962025"/>
            <a:ext cx="825500" cy="0"/>
          </a:xfrm>
          <a:prstGeom prst="line">
            <a:avLst/>
          </a:prstGeom>
          <a:noFill/>
          <a:ln w="635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69" name="Line 9"/>
          <p:cNvSpPr>
            <a:spLocks noChangeShapeType="1"/>
          </p:cNvSpPr>
          <p:nvPr/>
        </p:nvSpPr>
        <p:spPr bwMode="auto">
          <a:xfrm flipH="1">
            <a:off x="5943600" y="950913"/>
            <a:ext cx="31750" cy="1257300"/>
          </a:xfrm>
          <a:prstGeom prst="line">
            <a:avLst/>
          </a:prstGeom>
          <a:noFill/>
          <a:ln w="635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0" name="Text Box 10"/>
          <p:cNvSpPr txBox="1">
            <a:spLocks noChangeArrowheads="1"/>
          </p:cNvSpPr>
          <p:nvPr/>
        </p:nvSpPr>
        <p:spPr bwMode="auto">
          <a:xfrm>
            <a:off x="966788" y="1370013"/>
            <a:ext cx="2252662" cy="457200"/>
          </a:xfrm>
          <a:prstGeom prst="rect">
            <a:avLst/>
          </a:prstGeom>
          <a:solidFill>
            <a:srgbClr val="66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Photosynthesis</a:t>
            </a:r>
          </a:p>
        </p:txBody>
      </p:sp>
      <p:sp>
        <p:nvSpPr>
          <p:cNvPr id="66571" name="Text Box 11"/>
          <p:cNvSpPr txBox="1">
            <a:spLocks noChangeArrowheads="1"/>
          </p:cNvSpPr>
          <p:nvPr/>
        </p:nvSpPr>
        <p:spPr bwMode="auto">
          <a:xfrm>
            <a:off x="5360988" y="1370013"/>
            <a:ext cx="1728787" cy="457200"/>
          </a:xfrm>
          <a:prstGeom prst="rect">
            <a:avLst/>
          </a:prstGeom>
          <a:solidFill>
            <a:srgbClr val="66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Respiration</a:t>
            </a:r>
          </a:p>
        </p:txBody>
      </p:sp>
      <p:sp>
        <p:nvSpPr>
          <p:cNvPr id="66572" name="Text Box 12"/>
          <p:cNvSpPr txBox="1">
            <a:spLocks noChangeArrowheads="1"/>
          </p:cNvSpPr>
          <p:nvPr/>
        </p:nvSpPr>
        <p:spPr bwMode="auto">
          <a:xfrm>
            <a:off x="2438400" y="4303713"/>
            <a:ext cx="3435350" cy="887412"/>
          </a:xfrm>
          <a:prstGeom prst="rect">
            <a:avLst/>
          </a:prstGeom>
          <a:solidFill>
            <a:srgbClr val="CCFFFF"/>
          </a:solidFill>
          <a:ln w="635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800"/>
              <a:t>Soils and sediments</a:t>
            </a:r>
          </a:p>
          <a:p>
            <a:pPr algn="ctr"/>
            <a:r>
              <a:rPr lang="en-US" altLang="en-US" sz="2000" b="1">
                <a:solidFill>
                  <a:srgbClr val="660066"/>
                </a:solidFill>
              </a:rPr>
              <a:t>1,600 Gt</a:t>
            </a:r>
          </a:p>
        </p:txBody>
      </p:sp>
      <p:sp>
        <p:nvSpPr>
          <p:cNvPr id="66573" name="Line 13"/>
          <p:cNvSpPr>
            <a:spLocks noChangeShapeType="1"/>
          </p:cNvSpPr>
          <p:nvPr/>
        </p:nvSpPr>
        <p:spPr bwMode="auto">
          <a:xfrm flipV="1">
            <a:off x="3810000" y="1484313"/>
            <a:ext cx="0" cy="2819400"/>
          </a:xfrm>
          <a:prstGeom prst="line">
            <a:avLst/>
          </a:prstGeom>
          <a:noFill/>
          <a:ln w="635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4" name="Text Box 14"/>
          <p:cNvSpPr txBox="1">
            <a:spLocks noChangeArrowheads="1"/>
          </p:cNvSpPr>
          <p:nvPr/>
        </p:nvSpPr>
        <p:spPr bwMode="auto">
          <a:xfrm>
            <a:off x="0" y="0"/>
            <a:ext cx="4010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>
                <a:solidFill>
                  <a:schemeClr val="accent2"/>
                </a:solidFill>
              </a:rPr>
              <a:t>The Organic Carbon Cycle</a:t>
            </a:r>
          </a:p>
        </p:txBody>
      </p:sp>
      <p:sp>
        <p:nvSpPr>
          <p:cNvPr id="66575" name="Text Box 15"/>
          <p:cNvSpPr txBox="1">
            <a:spLocks noChangeArrowheads="1"/>
          </p:cNvSpPr>
          <p:nvPr/>
        </p:nvSpPr>
        <p:spPr bwMode="auto">
          <a:xfrm>
            <a:off x="1781175" y="1727200"/>
            <a:ext cx="5810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rgbClr val="800000"/>
                </a:solidFill>
              </a:rPr>
              <a:t>60</a:t>
            </a:r>
          </a:p>
        </p:txBody>
      </p:sp>
      <p:sp>
        <p:nvSpPr>
          <p:cNvPr id="66576" name="Text Box 16"/>
          <p:cNvSpPr txBox="1">
            <a:spLocks noChangeArrowheads="1"/>
          </p:cNvSpPr>
          <p:nvPr/>
        </p:nvSpPr>
        <p:spPr bwMode="auto">
          <a:xfrm>
            <a:off x="6019800" y="1727200"/>
            <a:ext cx="5810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rgbClr val="800000"/>
                </a:solidFill>
              </a:rPr>
              <a:t>30</a:t>
            </a:r>
          </a:p>
        </p:txBody>
      </p:sp>
      <p:sp>
        <p:nvSpPr>
          <p:cNvPr id="66577" name="Text Box 17"/>
          <p:cNvSpPr txBox="1">
            <a:spLocks noChangeArrowheads="1"/>
          </p:cNvSpPr>
          <p:nvPr/>
        </p:nvSpPr>
        <p:spPr bwMode="auto">
          <a:xfrm>
            <a:off x="3810000" y="3236913"/>
            <a:ext cx="5810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rgbClr val="800000"/>
                </a:solidFill>
              </a:rPr>
              <a:t>30</a:t>
            </a:r>
          </a:p>
        </p:txBody>
      </p:sp>
      <p:sp>
        <p:nvSpPr>
          <p:cNvPr id="66578" name="Text Box 18"/>
          <p:cNvSpPr txBox="1">
            <a:spLocks noChangeArrowheads="1"/>
          </p:cNvSpPr>
          <p:nvPr/>
        </p:nvSpPr>
        <p:spPr bwMode="auto">
          <a:xfrm>
            <a:off x="3497263" y="2895600"/>
            <a:ext cx="998537" cy="457200"/>
          </a:xfrm>
          <a:prstGeom prst="rect">
            <a:avLst/>
          </a:prstGeom>
          <a:solidFill>
            <a:srgbClr val="66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decay</a:t>
            </a:r>
          </a:p>
        </p:txBody>
      </p:sp>
      <p:sp>
        <p:nvSpPr>
          <p:cNvPr id="66579" name="Line 19"/>
          <p:cNvSpPr>
            <a:spLocks noChangeShapeType="1"/>
          </p:cNvSpPr>
          <p:nvPr/>
        </p:nvSpPr>
        <p:spPr bwMode="auto">
          <a:xfrm>
            <a:off x="2819400" y="3084513"/>
            <a:ext cx="0" cy="1143000"/>
          </a:xfrm>
          <a:prstGeom prst="line">
            <a:avLst/>
          </a:prstGeom>
          <a:noFill/>
          <a:ln w="635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80" name="Line 20"/>
          <p:cNvSpPr>
            <a:spLocks noChangeShapeType="1"/>
          </p:cNvSpPr>
          <p:nvPr/>
        </p:nvSpPr>
        <p:spPr bwMode="auto">
          <a:xfrm>
            <a:off x="5562600" y="3160713"/>
            <a:ext cx="0" cy="1143000"/>
          </a:xfrm>
          <a:prstGeom prst="line">
            <a:avLst/>
          </a:prstGeom>
          <a:noFill/>
          <a:ln w="635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81" name="Text Box 21"/>
          <p:cNvSpPr txBox="1">
            <a:spLocks noChangeArrowheads="1"/>
          </p:cNvSpPr>
          <p:nvPr/>
        </p:nvSpPr>
        <p:spPr bwMode="auto">
          <a:xfrm>
            <a:off x="2209800" y="3351213"/>
            <a:ext cx="947738" cy="457200"/>
          </a:xfrm>
          <a:prstGeom prst="rect">
            <a:avLst/>
          </a:prstGeom>
          <a:solidFill>
            <a:srgbClr val="66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death</a:t>
            </a:r>
          </a:p>
        </p:txBody>
      </p:sp>
      <p:sp>
        <p:nvSpPr>
          <p:cNvPr id="66582" name="Text Box 22"/>
          <p:cNvSpPr txBox="1">
            <a:spLocks noChangeArrowheads="1"/>
          </p:cNvSpPr>
          <p:nvPr/>
        </p:nvSpPr>
        <p:spPr bwMode="auto">
          <a:xfrm>
            <a:off x="2162175" y="3708400"/>
            <a:ext cx="5810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rgbClr val="800000"/>
                </a:solidFill>
              </a:rPr>
              <a:t>30</a:t>
            </a:r>
          </a:p>
        </p:txBody>
      </p:sp>
      <p:sp>
        <p:nvSpPr>
          <p:cNvPr id="66583" name="Text Box 23"/>
          <p:cNvSpPr txBox="1">
            <a:spLocks noChangeArrowheads="1"/>
          </p:cNvSpPr>
          <p:nvPr/>
        </p:nvSpPr>
        <p:spPr bwMode="auto">
          <a:xfrm>
            <a:off x="5105400" y="3351213"/>
            <a:ext cx="947738" cy="457200"/>
          </a:xfrm>
          <a:prstGeom prst="rect">
            <a:avLst/>
          </a:prstGeom>
          <a:solidFill>
            <a:srgbClr val="66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death</a:t>
            </a:r>
          </a:p>
        </p:txBody>
      </p:sp>
      <p:sp>
        <p:nvSpPr>
          <p:cNvPr id="66584" name="Text Box 24"/>
          <p:cNvSpPr txBox="1">
            <a:spLocks noChangeArrowheads="1"/>
          </p:cNvSpPr>
          <p:nvPr/>
        </p:nvSpPr>
        <p:spPr bwMode="auto">
          <a:xfrm>
            <a:off x="5638800" y="3689350"/>
            <a:ext cx="5778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rgbClr val="800000"/>
                </a:solidFill>
                <a:sym typeface="Symbol" pitchFamily="18" charset="2"/>
              </a:rPr>
              <a:t></a:t>
            </a:r>
            <a:r>
              <a:rPr lang="en-US" altLang="en-US" sz="2800" b="1">
                <a:solidFill>
                  <a:srgbClr val="800000"/>
                </a:solidFill>
              </a:rPr>
              <a:t>0</a:t>
            </a:r>
          </a:p>
        </p:txBody>
      </p:sp>
      <p:sp>
        <p:nvSpPr>
          <p:cNvPr id="66585" name="Text Box 25"/>
          <p:cNvSpPr txBox="1">
            <a:spLocks noChangeArrowheads="1"/>
          </p:cNvSpPr>
          <p:nvPr/>
        </p:nvSpPr>
        <p:spPr bwMode="auto">
          <a:xfrm>
            <a:off x="2498725" y="5664200"/>
            <a:ext cx="3335338" cy="887413"/>
          </a:xfrm>
          <a:prstGeom prst="rect">
            <a:avLst/>
          </a:prstGeom>
          <a:solidFill>
            <a:srgbClr val="CCFFFF"/>
          </a:solidFill>
          <a:ln w="635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800"/>
              <a:t>Sedimentary Rocks</a:t>
            </a:r>
          </a:p>
          <a:p>
            <a:pPr algn="ctr"/>
            <a:r>
              <a:rPr lang="en-US" altLang="en-US" sz="2000" b="1">
                <a:solidFill>
                  <a:srgbClr val="660066"/>
                </a:solidFill>
              </a:rPr>
              <a:t>10,000,000 Gt</a:t>
            </a:r>
          </a:p>
        </p:txBody>
      </p:sp>
      <p:sp>
        <p:nvSpPr>
          <p:cNvPr id="66586" name="Line 26"/>
          <p:cNvSpPr>
            <a:spLocks noChangeShapeType="1"/>
          </p:cNvSpPr>
          <p:nvPr/>
        </p:nvSpPr>
        <p:spPr bwMode="auto">
          <a:xfrm>
            <a:off x="4038600" y="5218113"/>
            <a:ext cx="0" cy="457200"/>
          </a:xfrm>
          <a:prstGeom prst="line">
            <a:avLst/>
          </a:prstGeom>
          <a:noFill/>
          <a:ln w="635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87" name="Line 27"/>
          <p:cNvSpPr>
            <a:spLocks noChangeShapeType="1"/>
          </p:cNvSpPr>
          <p:nvPr/>
        </p:nvSpPr>
        <p:spPr bwMode="auto">
          <a:xfrm>
            <a:off x="5867400" y="5980113"/>
            <a:ext cx="1676400" cy="0"/>
          </a:xfrm>
          <a:prstGeom prst="line">
            <a:avLst/>
          </a:prstGeom>
          <a:noFill/>
          <a:ln w="635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88" name="Line 28"/>
          <p:cNvSpPr>
            <a:spLocks noChangeShapeType="1"/>
          </p:cNvSpPr>
          <p:nvPr/>
        </p:nvSpPr>
        <p:spPr bwMode="auto">
          <a:xfrm flipV="1">
            <a:off x="7543800" y="646113"/>
            <a:ext cx="0" cy="5334000"/>
          </a:xfrm>
          <a:prstGeom prst="line">
            <a:avLst/>
          </a:prstGeom>
          <a:noFill/>
          <a:ln w="635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89" name="Line 29"/>
          <p:cNvSpPr>
            <a:spLocks noChangeShapeType="1"/>
          </p:cNvSpPr>
          <p:nvPr/>
        </p:nvSpPr>
        <p:spPr bwMode="auto">
          <a:xfrm flipH="1">
            <a:off x="5105400" y="684213"/>
            <a:ext cx="2438400" cy="0"/>
          </a:xfrm>
          <a:prstGeom prst="line">
            <a:avLst/>
          </a:prstGeom>
          <a:noFill/>
          <a:ln w="635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90" name="Text Box 30"/>
          <p:cNvSpPr txBox="1">
            <a:spLocks noChangeArrowheads="1"/>
          </p:cNvSpPr>
          <p:nvPr/>
        </p:nvSpPr>
        <p:spPr bwMode="auto">
          <a:xfrm>
            <a:off x="3124200" y="5192713"/>
            <a:ext cx="608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>
                <a:solidFill>
                  <a:srgbClr val="800000"/>
                </a:solidFill>
              </a:rPr>
              <a:t>0.1</a:t>
            </a:r>
          </a:p>
        </p:txBody>
      </p:sp>
      <p:sp>
        <p:nvSpPr>
          <p:cNvPr id="66591" name="Text Box 31"/>
          <p:cNvSpPr txBox="1">
            <a:spLocks noChangeArrowheads="1"/>
          </p:cNvSpPr>
          <p:nvPr/>
        </p:nvSpPr>
        <p:spPr bwMode="auto">
          <a:xfrm>
            <a:off x="4251325" y="5181600"/>
            <a:ext cx="9318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burial</a:t>
            </a:r>
          </a:p>
        </p:txBody>
      </p:sp>
      <p:sp>
        <p:nvSpPr>
          <p:cNvPr id="66592" name="Text Box 32"/>
          <p:cNvSpPr txBox="1">
            <a:spLocks noChangeArrowheads="1"/>
          </p:cNvSpPr>
          <p:nvPr/>
        </p:nvSpPr>
        <p:spPr bwMode="auto">
          <a:xfrm>
            <a:off x="6858000" y="4151313"/>
            <a:ext cx="1677988" cy="457200"/>
          </a:xfrm>
          <a:prstGeom prst="rect">
            <a:avLst/>
          </a:prstGeom>
          <a:solidFill>
            <a:srgbClr val="66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weathering</a:t>
            </a:r>
          </a:p>
        </p:txBody>
      </p:sp>
      <p:sp>
        <p:nvSpPr>
          <p:cNvPr id="66593" name="Text Box 33"/>
          <p:cNvSpPr txBox="1">
            <a:spLocks noChangeArrowheads="1"/>
          </p:cNvSpPr>
          <p:nvPr/>
        </p:nvSpPr>
        <p:spPr bwMode="auto">
          <a:xfrm>
            <a:off x="7696200" y="4608513"/>
            <a:ext cx="608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>
                <a:solidFill>
                  <a:srgbClr val="800000"/>
                </a:solidFill>
              </a:rPr>
              <a:t>0.1</a:t>
            </a:r>
          </a:p>
        </p:txBody>
      </p:sp>
      <p:sp>
        <p:nvSpPr>
          <p:cNvPr id="66594" name="Line 34"/>
          <p:cNvSpPr>
            <a:spLocks noChangeShapeType="1"/>
          </p:cNvSpPr>
          <p:nvPr/>
        </p:nvSpPr>
        <p:spPr bwMode="auto">
          <a:xfrm flipV="1">
            <a:off x="3914775" y="1957388"/>
            <a:ext cx="0" cy="527050"/>
          </a:xfrm>
          <a:prstGeom prst="line">
            <a:avLst/>
          </a:prstGeom>
          <a:noFill/>
          <a:ln w="57150">
            <a:solidFill>
              <a:schemeClr val="accent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95" name="Line 35"/>
          <p:cNvSpPr>
            <a:spLocks noChangeShapeType="1"/>
          </p:cNvSpPr>
          <p:nvPr/>
        </p:nvSpPr>
        <p:spPr bwMode="auto">
          <a:xfrm>
            <a:off x="3965575" y="1970088"/>
            <a:ext cx="2022475" cy="0"/>
          </a:xfrm>
          <a:prstGeom prst="line">
            <a:avLst/>
          </a:prstGeom>
          <a:noFill/>
          <a:ln w="57150">
            <a:solidFill>
              <a:schemeClr val="accent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solidFill>
                  <a:schemeClr val="accent2"/>
                </a:solidFill>
                <a:latin typeface="Arial" charset="0"/>
              </a:rPr>
              <a:t>Residence Time for Atmospheric O</a:t>
            </a:r>
            <a:r>
              <a:rPr lang="en-US" altLang="en-US" sz="3600" baseline="-25000">
                <a:solidFill>
                  <a:schemeClr val="accent2"/>
                </a:solidFill>
                <a:latin typeface="Arial" charset="0"/>
              </a:rPr>
              <a:t>2</a:t>
            </a:r>
            <a:endParaRPr lang="en-US" altLang="en-US" sz="36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n-US" sz="2400"/>
              <a:t>	</a:t>
            </a:r>
            <a:r>
              <a:rPr lang="en-US" altLang="en-US" sz="2400">
                <a:latin typeface="Arial" charset="0"/>
              </a:rPr>
              <a:t>		</a:t>
            </a:r>
            <a:r>
              <a:rPr lang="en-US" altLang="en-US" sz="2400">
                <a:solidFill>
                  <a:srgbClr val="CC0000"/>
                </a:solidFill>
                <a:latin typeface="Arial" charset="0"/>
              </a:rPr>
              <a:t>CO</a:t>
            </a:r>
            <a:r>
              <a:rPr lang="en-US" altLang="en-US" sz="2400" baseline="-25000">
                <a:solidFill>
                  <a:srgbClr val="CC0000"/>
                </a:solidFill>
                <a:latin typeface="Arial" charset="0"/>
                <a:sym typeface="Symbol" pitchFamily="18" charset="2"/>
              </a:rPr>
              <a:t>2</a:t>
            </a:r>
            <a:r>
              <a:rPr lang="en-US" altLang="en-US" sz="2400">
                <a:solidFill>
                  <a:srgbClr val="CC0000"/>
                </a:solidFill>
                <a:latin typeface="Arial" charset="0"/>
              </a:rPr>
              <a:t> + H</a:t>
            </a:r>
            <a:r>
              <a:rPr lang="en-US" altLang="en-US" sz="2400" baseline="-25000">
                <a:solidFill>
                  <a:srgbClr val="CC0000"/>
                </a:solidFill>
                <a:latin typeface="Arial" charset="0"/>
                <a:sym typeface="Symbol" pitchFamily="18" charset="2"/>
              </a:rPr>
              <a:t>2</a:t>
            </a:r>
            <a:r>
              <a:rPr lang="en-US" altLang="en-US" sz="2400">
                <a:solidFill>
                  <a:srgbClr val="CC0000"/>
                </a:solidFill>
                <a:latin typeface="Arial" charset="0"/>
              </a:rPr>
              <a:t>O </a:t>
            </a:r>
            <a:r>
              <a:rPr lang="en-US" altLang="en-US" sz="2400">
                <a:solidFill>
                  <a:srgbClr val="CC0000"/>
                </a:solidFill>
                <a:latin typeface="Arial" charset="0"/>
                <a:sym typeface="Symbol" pitchFamily="18" charset="2"/>
              </a:rPr>
              <a:t> CH</a:t>
            </a:r>
            <a:r>
              <a:rPr lang="en-US" altLang="en-US" sz="2400" baseline="-25000">
                <a:solidFill>
                  <a:srgbClr val="CC0000"/>
                </a:solidFill>
                <a:latin typeface="Arial" charset="0"/>
                <a:sym typeface="Symbol" pitchFamily="18" charset="2"/>
              </a:rPr>
              <a:t>2</a:t>
            </a:r>
            <a:r>
              <a:rPr lang="en-US" altLang="en-US" sz="2400">
                <a:solidFill>
                  <a:srgbClr val="CC0000"/>
                </a:solidFill>
                <a:latin typeface="Arial" charset="0"/>
                <a:sym typeface="Symbol" pitchFamily="18" charset="2"/>
              </a:rPr>
              <a:t>O + O</a:t>
            </a:r>
            <a:r>
              <a:rPr lang="en-US" altLang="en-US" sz="2400" baseline="-25000">
                <a:solidFill>
                  <a:srgbClr val="CC0000"/>
                </a:solidFill>
                <a:latin typeface="Arial" charset="0"/>
                <a:sym typeface="Symbol" pitchFamily="18" charset="2"/>
              </a:rPr>
              <a:t>2</a:t>
            </a:r>
            <a:endParaRPr lang="en-US" altLang="en-US" sz="2400" baseline="-25000">
              <a:solidFill>
                <a:srgbClr val="CC0000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endParaRPr lang="en-US" altLang="en-US" sz="900">
              <a:solidFill>
                <a:srgbClr val="CC0000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400">
                <a:latin typeface="Arial" charset="0"/>
              </a:rPr>
              <a:t>Burial of organic carbon in sediments (mostly in the oceans) leads to net production of O</a:t>
            </a:r>
            <a:r>
              <a:rPr lang="en-US" altLang="en-US" sz="2400" baseline="-25000">
                <a:latin typeface="Arial" charset="0"/>
              </a:rPr>
              <a:t>2</a:t>
            </a:r>
            <a:endParaRPr lang="en-US" altLang="en-US" sz="240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400">
                <a:latin typeface="Arial" charset="0"/>
              </a:rPr>
              <a:t>To calculate the residence time of O</a:t>
            </a:r>
            <a:r>
              <a:rPr lang="en-US" altLang="en-US" sz="2400" baseline="-25000">
                <a:latin typeface="Arial" charset="0"/>
              </a:rPr>
              <a:t>2</a:t>
            </a:r>
            <a:r>
              <a:rPr lang="en-US" altLang="en-US" sz="2400">
                <a:latin typeface="Arial" charset="0"/>
              </a:rPr>
              <a:t>, one must convert from mass units, Gt(C), to </a:t>
            </a:r>
            <a:r>
              <a:rPr lang="en-US" altLang="en-US" sz="2400" i="1">
                <a:solidFill>
                  <a:srgbClr val="CC0000"/>
                </a:solidFill>
                <a:latin typeface="Arial" charset="0"/>
              </a:rPr>
              <a:t>moles</a:t>
            </a:r>
          </a:p>
          <a:p>
            <a:pPr>
              <a:lnSpc>
                <a:spcPct val="80000"/>
              </a:lnSpc>
            </a:pPr>
            <a:endParaRPr lang="en-US" altLang="en-US" sz="1200">
              <a:solidFill>
                <a:srgbClr val="CC0000"/>
              </a:solidFill>
              <a:latin typeface="Arial" charset="0"/>
            </a:endParaRP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Arial" charset="0"/>
              </a:rPr>
              <a:t>			</a:t>
            </a:r>
            <a:r>
              <a:rPr lang="en-US" altLang="en-US" sz="2000">
                <a:solidFill>
                  <a:srgbClr val="CC0000"/>
                </a:solidFill>
                <a:latin typeface="Arial" charset="0"/>
              </a:rPr>
              <a:t>1 mole CO</a:t>
            </a:r>
            <a:r>
              <a:rPr lang="en-US" altLang="en-US" sz="2000" baseline="-25000">
                <a:solidFill>
                  <a:srgbClr val="CC0000"/>
                </a:solidFill>
                <a:latin typeface="Arial" charset="0"/>
              </a:rPr>
              <a:t>2</a:t>
            </a:r>
            <a:r>
              <a:rPr lang="en-US" altLang="en-US" sz="2000">
                <a:solidFill>
                  <a:srgbClr val="CC0000"/>
                </a:solidFill>
                <a:latin typeface="Arial" charset="0"/>
              </a:rPr>
              <a:t> = 44 g CO</a:t>
            </a:r>
            <a:r>
              <a:rPr lang="en-US" altLang="en-US" sz="2000" baseline="-25000">
                <a:solidFill>
                  <a:srgbClr val="CC0000"/>
                </a:solidFill>
                <a:latin typeface="Arial" charset="0"/>
              </a:rPr>
              <a:t>2</a:t>
            </a:r>
            <a:endParaRPr lang="en-US" altLang="en-US" sz="2000">
              <a:solidFill>
                <a:srgbClr val="CC0000"/>
              </a:solidFill>
              <a:latin typeface="Arial" charset="0"/>
            </a:endParaRP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000">
                <a:solidFill>
                  <a:srgbClr val="CC0000"/>
                </a:solidFill>
                <a:latin typeface="Arial" charset="0"/>
              </a:rPr>
              <a:t>				         = 12 g C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Arial" charset="0"/>
              </a:rPr>
              <a:t>Convert: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altLang="en-US" sz="1000">
              <a:latin typeface="Arial" charset="0"/>
            </a:endParaRP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Arial" charset="0"/>
              </a:rPr>
              <a:t>		1 Gt(C) = 10</a:t>
            </a:r>
            <a:r>
              <a:rPr lang="en-US" altLang="en-US" sz="2000" baseline="30000">
                <a:latin typeface="Arial" charset="0"/>
              </a:rPr>
              <a:t>9</a:t>
            </a:r>
            <a:r>
              <a:rPr lang="en-US" altLang="en-US" sz="2000">
                <a:latin typeface="Arial" charset="0"/>
              </a:rPr>
              <a:t> tons C = 10</a:t>
            </a:r>
            <a:r>
              <a:rPr lang="en-US" altLang="en-US" sz="2000" baseline="30000">
                <a:latin typeface="Arial" charset="0"/>
              </a:rPr>
              <a:t>12</a:t>
            </a:r>
            <a:r>
              <a:rPr lang="en-US" altLang="en-US" sz="2000">
                <a:latin typeface="Arial" charset="0"/>
              </a:rPr>
              <a:t> kg C = 10</a:t>
            </a:r>
            <a:r>
              <a:rPr lang="en-US" altLang="en-US" sz="2000" baseline="30000">
                <a:latin typeface="Arial" charset="0"/>
              </a:rPr>
              <a:t>15</a:t>
            </a:r>
            <a:r>
              <a:rPr lang="en-US" altLang="en-US" sz="2000">
                <a:latin typeface="Arial" charset="0"/>
              </a:rPr>
              <a:t> g C</a:t>
            </a:r>
            <a:endParaRPr lang="en-US" altLang="en-US" sz="2000">
              <a:latin typeface="Arial" charset="0"/>
              <a:sym typeface="Symbol" pitchFamily="18" charset="2"/>
            </a:endParaRP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Arial" charset="0"/>
              </a:rPr>
              <a:t>			= 10</a:t>
            </a:r>
            <a:r>
              <a:rPr lang="en-US" altLang="en-US" sz="2000" baseline="30000">
                <a:latin typeface="Arial" charset="0"/>
              </a:rPr>
              <a:t>15</a:t>
            </a:r>
            <a:r>
              <a:rPr lang="en-US" altLang="en-US" sz="2000">
                <a:latin typeface="Arial" charset="0"/>
              </a:rPr>
              <a:t> g C </a:t>
            </a:r>
            <a:r>
              <a:rPr lang="en-US" altLang="en-US" sz="2000">
                <a:latin typeface="Arial" charset="0"/>
                <a:sym typeface="Symbol" pitchFamily="18" charset="2"/>
              </a:rPr>
              <a:t> (1 mole/12 g C)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Arial" charset="0"/>
                <a:sym typeface="Symbol" pitchFamily="18" charset="2"/>
              </a:rPr>
              <a:t>			= 8.3310</a:t>
            </a:r>
            <a:r>
              <a:rPr lang="en-US" altLang="en-US" sz="2000" baseline="30000">
                <a:latin typeface="Arial" charset="0"/>
                <a:sym typeface="Symbol" pitchFamily="18" charset="2"/>
              </a:rPr>
              <a:t>13</a:t>
            </a:r>
            <a:r>
              <a:rPr lang="en-US" altLang="en-US" sz="2000">
                <a:latin typeface="Arial" charset="0"/>
                <a:sym typeface="Symbol" pitchFamily="18" charset="2"/>
              </a:rPr>
              <a:t> moles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altLang="en-US" sz="2000" baseline="300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solidFill>
                  <a:schemeClr val="accent2"/>
                </a:solidFill>
                <a:latin typeface="Arial" charset="0"/>
              </a:rPr>
              <a:t>Residence Time for Atmospheric O</a:t>
            </a:r>
            <a:r>
              <a:rPr lang="en-US" altLang="en-US" sz="3600" baseline="-25000">
                <a:solidFill>
                  <a:schemeClr val="accent2"/>
                </a:solidFill>
                <a:latin typeface="Arial" charset="0"/>
              </a:rPr>
              <a:t>2</a:t>
            </a:r>
            <a:r>
              <a:rPr lang="en-US" altLang="en-US" sz="3600">
                <a:solidFill>
                  <a:schemeClr val="accent2"/>
                </a:solidFill>
                <a:latin typeface="Arial" charset="0"/>
              </a:rPr>
              <a:t> (cont.)</a:t>
            </a:r>
            <a:endParaRPr lang="en-US" altLang="en-US" sz="3600" baseline="-250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</a:rPr>
              <a:t>Burial rate of organic carbon:</a:t>
            </a:r>
          </a:p>
          <a:p>
            <a:pPr lvl="1">
              <a:buFontTx/>
              <a:buNone/>
            </a:pPr>
            <a:r>
              <a:rPr lang="en-US" altLang="en-US">
                <a:latin typeface="Arial" charset="0"/>
              </a:rPr>
              <a:t>	</a:t>
            </a:r>
            <a:r>
              <a:rPr lang="en-US" altLang="en-US" sz="2400">
                <a:latin typeface="Arial" charset="0"/>
              </a:rPr>
              <a:t>0.1 Gt(C)/yr </a:t>
            </a:r>
            <a:r>
              <a:rPr lang="en-US" altLang="en-US" sz="2400">
                <a:latin typeface="Arial" charset="0"/>
                <a:sym typeface="Symbol" pitchFamily="18" charset="2"/>
              </a:rPr>
              <a:t> (8.3310</a:t>
            </a:r>
            <a:r>
              <a:rPr lang="en-US" altLang="en-US" sz="2400" baseline="30000">
                <a:latin typeface="Arial" charset="0"/>
                <a:sym typeface="Symbol" pitchFamily="18" charset="2"/>
              </a:rPr>
              <a:t>13</a:t>
            </a:r>
            <a:r>
              <a:rPr lang="en-US" altLang="en-US" sz="2400">
                <a:latin typeface="Arial" charset="0"/>
                <a:sym typeface="Symbol" pitchFamily="18" charset="2"/>
              </a:rPr>
              <a:t> moles/Gt(C))</a:t>
            </a:r>
          </a:p>
          <a:p>
            <a:pPr lvl="1">
              <a:buFontTx/>
              <a:buNone/>
            </a:pPr>
            <a:r>
              <a:rPr lang="en-US" altLang="en-US" sz="2400">
                <a:latin typeface="Arial" charset="0"/>
                <a:sym typeface="Symbol" pitchFamily="18" charset="2"/>
              </a:rPr>
              <a:t>			= 8.310</a:t>
            </a:r>
            <a:r>
              <a:rPr lang="en-US" altLang="en-US" sz="2400" baseline="30000">
                <a:latin typeface="Arial" charset="0"/>
                <a:sym typeface="Symbol" pitchFamily="18" charset="2"/>
              </a:rPr>
              <a:t>12</a:t>
            </a:r>
            <a:r>
              <a:rPr lang="en-US" altLang="en-US" sz="2400">
                <a:latin typeface="Arial" charset="0"/>
                <a:sym typeface="Symbol" pitchFamily="18" charset="2"/>
              </a:rPr>
              <a:t> moles/yr</a:t>
            </a:r>
          </a:p>
          <a:p>
            <a:r>
              <a:rPr lang="en-US" altLang="en-US">
                <a:latin typeface="Arial" charset="0"/>
                <a:sym typeface="Symbol" pitchFamily="18" charset="2"/>
              </a:rPr>
              <a:t>Atmospheric O</a:t>
            </a:r>
            <a:r>
              <a:rPr lang="en-US" altLang="en-US" baseline="-25000">
                <a:latin typeface="Arial" charset="0"/>
                <a:sym typeface="Symbol" pitchFamily="18" charset="2"/>
              </a:rPr>
              <a:t>2</a:t>
            </a:r>
            <a:r>
              <a:rPr lang="en-US" altLang="en-US">
                <a:latin typeface="Arial" charset="0"/>
                <a:sym typeface="Symbol" pitchFamily="18" charset="2"/>
              </a:rPr>
              <a:t> reservoir: </a:t>
            </a:r>
            <a:r>
              <a:rPr lang="en-US" altLang="en-US" sz="2400">
                <a:latin typeface="Arial" charset="0"/>
                <a:sym typeface="Symbol" pitchFamily="18" charset="2"/>
              </a:rPr>
              <a:t>3.610</a:t>
            </a:r>
            <a:r>
              <a:rPr lang="en-US" altLang="en-US" sz="2400" baseline="30000">
                <a:latin typeface="Arial" charset="0"/>
                <a:sym typeface="Symbol" pitchFamily="18" charset="2"/>
              </a:rPr>
              <a:t>19</a:t>
            </a:r>
            <a:r>
              <a:rPr lang="en-US" altLang="en-US" sz="2400">
                <a:latin typeface="Arial" charset="0"/>
                <a:sym typeface="Symbol" pitchFamily="18" charset="2"/>
              </a:rPr>
              <a:t> moles</a:t>
            </a:r>
          </a:p>
          <a:p>
            <a:r>
              <a:rPr lang="en-US" altLang="en-US">
                <a:latin typeface="Arial" charset="0"/>
                <a:sym typeface="Symbol" pitchFamily="18" charset="2"/>
              </a:rPr>
              <a:t>O</a:t>
            </a:r>
            <a:r>
              <a:rPr lang="en-US" altLang="en-US" baseline="-25000">
                <a:latin typeface="Arial" charset="0"/>
                <a:sym typeface="Symbol" pitchFamily="18" charset="2"/>
              </a:rPr>
              <a:t>2</a:t>
            </a:r>
            <a:r>
              <a:rPr lang="en-US" altLang="en-US">
                <a:latin typeface="Arial" charset="0"/>
                <a:sym typeface="Symbol" pitchFamily="18" charset="2"/>
              </a:rPr>
              <a:t> residence time:</a:t>
            </a:r>
          </a:p>
          <a:p>
            <a:endParaRPr lang="en-US" altLang="en-US" sz="800">
              <a:latin typeface="Arial" charset="0"/>
              <a:sym typeface="Symbol" pitchFamily="18" charset="2"/>
            </a:endParaRPr>
          </a:p>
          <a:p>
            <a:pPr lvl="1">
              <a:buFontTx/>
              <a:buNone/>
            </a:pPr>
            <a:r>
              <a:rPr lang="en-US" altLang="en-US" sz="2400">
                <a:latin typeface="Arial" charset="0"/>
                <a:sym typeface="Symbol" pitchFamily="18" charset="2"/>
              </a:rPr>
              <a:t>	t</a:t>
            </a:r>
            <a:r>
              <a:rPr lang="en-US" altLang="en-US" sz="2400" baseline="-25000">
                <a:latin typeface="Arial" charset="0"/>
                <a:sym typeface="Symbol" pitchFamily="18" charset="2"/>
              </a:rPr>
              <a:t>O2</a:t>
            </a:r>
            <a:r>
              <a:rPr lang="en-US" altLang="en-US" sz="2400">
                <a:latin typeface="Arial" charset="0"/>
                <a:sym typeface="Symbol" pitchFamily="18" charset="2"/>
              </a:rPr>
              <a:t>  =  3.610</a:t>
            </a:r>
            <a:r>
              <a:rPr lang="en-US" altLang="en-US" sz="2400" baseline="30000">
                <a:latin typeface="Arial" charset="0"/>
                <a:sym typeface="Symbol" pitchFamily="18" charset="2"/>
              </a:rPr>
              <a:t>19</a:t>
            </a:r>
            <a:r>
              <a:rPr lang="en-US" altLang="en-US" sz="2400">
                <a:latin typeface="Arial" charset="0"/>
                <a:sym typeface="Symbol" pitchFamily="18" charset="2"/>
              </a:rPr>
              <a:t> moles/ 8.310</a:t>
            </a:r>
            <a:r>
              <a:rPr lang="en-US" altLang="en-US" sz="2400" baseline="30000">
                <a:latin typeface="Arial" charset="0"/>
                <a:sym typeface="Symbol" pitchFamily="18" charset="2"/>
              </a:rPr>
              <a:t>12</a:t>
            </a:r>
            <a:r>
              <a:rPr lang="en-US" altLang="en-US" sz="2400">
                <a:latin typeface="Arial" charset="0"/>
                <a:sym typeface="Symbol" pitchFamily="18" charset="2"/>
              </a:rPr>
              <a:t> moles/yr</a:t>
            </a:r>
          </a:p>
          <a:p>
            <a:pPr lvl="1">
              <a:buFontTx/>
              <a:buNone/>
            </a:pPr>
            <a:r>
              <a:rPr lang="en-US" altLang="en-US" sz="2400">
                <a:latin typeface="Arial" charset="0"/>
                <a:sym typeface="Symbol" pitchFamily="18" charset="2"/>
              </a:rPr>
              <a:t>		     410</a:t>
            </a:r>
            <a:r>
              <a:rPr lang="en-US" altLang="en-US" sz="2400" baseline="30000">
                <a:latin typeface="Arial" charset="0"/>
                <a:sym typeface="Symbol" pitchFamily="18" charset="2"/>
              </a:rPr>
              <a:t>6</a:t>
            </a:r>
            <a:r>
              <a:rPr lang="en-US" altLang="en-US" sz="2400">
                <a:latin typeface="Arial" charset="0"/>
                <a:sym typeface="Symbol" pitchFamily="18" charset="2"/>
              </a:rPr>
              <a:t> yr 	    </a:t>
            </a:r>
            <a:r>
              <a:rPr lang="en-US" altLang="en-US" sz="2400">
                <a:solidFill>
                  <a:srgbClr val="CC0000"/>
                </a:solidFill>
                <a:latin typeface="Arial" charset="0"/>
                <a:sym typeface="Symbol" pitchFamily="18" charset="2"/>
              </a:rPr>
              <a:t>(4 million years)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solidFill>
                  <a:schemeClr val="accent2"/>
                </a:solidFill>
                <a:latin typeface="Arial Unicode MS" pitchFamily="34" charset="-128"/>
              </a:rPr>
              <a:t>Consequences of the long O</a:t>
            </a:r>
            <a:r>
              <a:rPr lang="en-US" altLang="en-US" sz="4000" baseline="-25000">
                <a:solidFill>
                  <a:schemeClr val="accent2"/>
                </a:solidFill>
                <a:latin typeface="Arial Unicode MS" pitchFamily="34" charset="-128"/>
              </a:rPr>
              <a:t>2</a:t>
            </a:r>
            <a:r>
              <a:rPr lang="en-US" altLang="en-US" sz="4000">
                <a:solidFill>
                  <a:schemeClr val="accent2"/>
                </a:solidFill>
                <a:latin typeface="Arial Unicode MS" pitchFamily="34" charset="-128"/>
              </a:rPr>
              <a:t> lifetime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>
                <a:latin typeface="Arial Unicode MS" pitchFamily="34" charset="-128"/>
              </a:rPr>
              <a:t>Perturbations made to the carbon cycle by fossil fuel burning or by deforestation will not result in significant depletion of atmospheric O</a:t>
            </a:r>
            <a:r>
              <a:rPr lang="en-US" altLang="en-US" sz="2400" baseline="-25000">
                <a:latin typeface="Arial Unicode MS" pitchFamily="34" charset="-128"/>
              </a:rPr>
              <a:t>2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latin typeface="Arial Unicode MS" pitchFamily="34" charset="-128"/>
              </a:rPr>
              <a:t>For example, suppose we deforested not just the Amazon basin, but the entire globe</a:t>
            </a:r>
          </a:p>
          <a:p>
            <a:pPr lvl="1">
              <a:lnSpc>
                <a:spcPct val="90000"/>
              </a:lnSpc>
            </a:pPr>
            <a:r>
              <a:rPr lang="en-US" altLang="en-US" sz="2000">
                <a:latin typeface="Arial Unicode MS" pitchFamily="34" charset="-128"/>
              </a:rPr>
              <a:t>Total amount of carbon in forests: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altLang="en-US" sz="1800">
                <a:latin typeface="Arial Unicode MS" pitchFamily="34" charset="-128"/>
              </a:rPr>
              <a:t>760 Gt(C) </a:t>
            </a:r>
            <a:r>
              <a:rPr lang="en-US" altLang="en-US" sz="1800">
                <a:latin typeface="Arial Unicode MS" pitchFamily="34" charset="-128"/>
                <a:sym typeface="Symbol" pitchFamily="18" charset="2"/>
              </a:rPr>
              <a:t> </a:t>
            </a:r>
            <a:r>
              <a:rPr lang="en-US" altLang="en-US" sz="1800">
                <a:latin typeface="Arial" charset="0"/>
                <a:sym typeface="Symbol" pitchFamily="18" charset="2"/>
              </a:rPr>
              <a:t>(8.3310</a:t>
            </a:r>
            <a:r>
              <a:rPr lang="en-US" altLang="en-US" sz="1800" baseline="30000">
                <a:latin typeface="Arial" charset="0"/>
                <a:sym typeface="Symbol" pitchFamily="18" charset="2"/>
              </a:rPr>
              <a:t>13</a:t>
            </a:r>
            <a:r>
              <a:rPr lang="en-US" altLang="en-US" sz="1800">
                <a:latin typeface="Arial" charset="0"/>
                <a:sym typeface="Symbol" pitchFamily="18" charset="2"/>
              </a:rPr>
              <a:t> moles/Gt(C)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altLang="en-US" sz="1800">
                <a:latin typeface="Arial" charset="0"/>
                <a:sym typeface="Symbol" pitchFamily="18" charset="2"/>
              </a:rPr>
              <a:t>		= 6.310</a:t>
            </a:r>
            <a:r>
              <a:rPr lang="en-US" altLang="en-US" sz="1800" baseline="30000">
                <a:latin typeface="Arial" charset="0"/>
                <a:sym typeface="Symbol" pitchFamily="18" charset="2"/>
              </a:rPr>
              <a:t>16</a:t>
            </a:r>
            <a:r>
              <a:rPr lang="en-US" altLang="en-US" sz="1800">
                <a:latin typeface="Arial" charset="0"/>
                <a:sym typeface="Symbol" pitchFamily="18" charset="2"/>
              </a:rPr>
              <a:t> moles</a:t>
            </a:r>
          </a:p>
          <a:p>
            <a:pPr lvl="1">
              <a:lnSpc>
                <a:spcPct val="90000"/>
              </a:lnSpc>
            </a:pPr>
            <a:r>
              <a:rPr lang="en-US" altLang="en-US" sz="2000">
                <a:latin typeface="Arial" charset="0"/>
                <a:sym typeface="Symbol" pitchFamily="18" charset="2"/>
              </a:rPr>
              <a:t>Atmospheric O</a:t>
            </a:r>
            <a:r>
              <a:rPr lang="en-US" altLang="en-US" sz="2000" baseline="-25000">
                <a:latin typeface="Arial" charset="0"/>
                <a:sym typeface="Symbol" pitchFamily="18" charset="2"/>
              </a:rPr>
              <a:t>2</a:t>
            </a:r>
            <a:r>
              <a:rPr lang="en-US" altLang="en-US" sz="2000">
                <a:latin typeface="Arial" charset="0"/>
                <a:sym typeface="Symbol" pitchFamily="18" charset="2"/>
              </a:rPr>
              <a:t> reservoir: </a:t>
            </a:r>
            <a:r>
              <a:rPr lang="en-US" altLang="en-US" sz="1800">
                <a:latin typeface="Arial" charset="0"/>
                <a:sym typeface="Symbol" pitchFamily="18" charset="2"/>
              </a:rPr>
              <a:t>3.610</a:t>
            </a:r>
            <a:r>
              <a:rPr lang="en-US" altLang="en-US" sz="1800" baseline="30000">
                <a:latin typeface="Arial" charset="0"/>
                <a:sym typeface="Symbol" pitchFamily="18" charset="2"/>
              </a:rPr>
              <a:t>19</a:t>
            </a:r>
            <a:r>
              <a:rPr lang="en-US" altLang="en-US" sz="1800">
                <a:latin typeface="Arial" charset="0"/>
                <a:sym typeface="Symbol" pitchFamily="18" charset="2"/>
              </a:rPr>
              <a:t> moles</a:t>
            </a:r>
          </a:p>
          <a:p>
            <a:pPr lvl="1">
              <a:lnSpc>
                <a:spcPct val="90000"/>
              </a:lnSpc>
            </a:pPr>
            <a:r>
              <a:rPr lang="en-US" altLang="en-US" sz="1800">
                <a:latin typeface="Arial" charset="0"/>
                <a:sym typeface="Symbol" pitchFamily="18" charset="2"/>
              </a:rPr>
              <a:t>Percent depletion in O</a:t>
            </a:r>
            <a:r>
              <a:rPr lang="en-US" altLang="en-US" sz="1800" baseline="-25000">
                <a:latin typeface="Arial" charset="0"/>
                <a:sym typeface="Symbol" pitchFamily="18" charset="2"/>
              </a:rPr>
              <a:t>2</a:t>
            </a:r>
            <a:r>
              <a:rPr lang="en-US" altLang="en-US" sz="1800">
                <a:latin typeface="Arial" charset="0"/>
                <a:sym typeface="Symbol" pitchFamily="18" charset="2"/>
              </a:rPr>
              <a:t> caused by complete deforestation: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altLang="en-US" sz="1600">
                <a:latin typeface="Arial" charset="0"/>
                <a:sym typeface="Symbol" pitchFamily="18" charset="2"/>
              </a:rPr>
              <a:t>	 </a:t>
            </a:r>
            <a:r>
              <a:rPr lang="en-US" altLang="en-US" sz="1800" u="sng">
                <a:solidFill>
                  <a:srgbClr val="CC0000"/>
                </a:solidFill>
                <a:latin typeface="Arial" charset="0"/>
                <a:sym typeface="Symbol" pitchFamily="18" charset="2"/>
              </a:rPr>
              <a:t>6.310</a:t>
            </a:r>
            <a:r>
              <a:rPr lang="en-US" altLang="en-US" sz="1800" u="sng" baseline="30000">
                <a:solidFill>
                  <a:srgbClr val="CC0000"/>
                </a:solidFill>
                <a:latin typeface="Arial" charset="0"/>
                <a:sym typeface="Symbol" pitchFamily="18" charset="2"/>
              </a:rPr>
              <a:t>16</a:t>
            </a:r>
            <a:r>
              <a:rPr lang="en-US" altLang="en-US" sz="1800" u="sng">
                <a:solidFill>
                  <a:srgbClr val="CC0000"/>
                </a:solidFill>
                <a:latin typeface="Arial" charset="0"/>
                <a:sym typeface="Symbol" pitchFamily="18" charset="2"/>
              </a:rPr>
              <a:t> moles</a:t>
            </a:r>
            <a:r>
              <a:rPr lang="en-US" altLang="en-US" sz="1800">
                <a:solidFill>
                  <a:srgbClr val="CC0000"/>
                </a:solidFill>
                <a:latin typeface="Arial" charset="0"/>
                <a:sym typeface="Symbol" pitchFamily="18" charset="2"/>
              </a:rPr>
              <a:t>         0.2%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altLang="en-US" sz="1800">
                <a:solidFill>
                  <a:srgbClr val="CC0000"/>
                </a:solidFill>
                <a:latin typeface="Arial" charset="0"/>
                <a:sym typeface="Symbol" pitchFamily="18" charset="2"/>
              </a:rPr>
              <a:t>	 </a:t>
            </a:r>
            <a:r>
              <a:rPr lang="en-US" altLang="en-US" sz="1600">
                <a:solidFill>
                  <a:srgbClr val="CC0000"/>
                </a:solidFill>
                <a:latin typeface="Arial" charset="0"/>
                <a:sym typeface="Symbol" pitchFamily="18" charset="2"/>
              </a:rPr>
              <a:t>3.610</a:t>
            </a:r>
            <a:r>
              <a:rPr lang="en-US" altLang="en-US" sz="1600" baseline="30000">
                <a:solidFill>
                  <a:srgbClr val="CC0000"/>
                </a:solidFill>
                <a:latin typeface="Arial" charset="0"/>
                <a:sym typeface="Symbol" pitchFamily="18" charset="2"/>
              </a:rPr>
              <a:t>19</a:t>
            </a:r>
            <a:r>
              <a:rPr lang="en-US" altLang="en-US" sz="1600">
                <a:solidFill>
                  <a:srgbClr val="CC0000"/>
                </a:solidFill>
                <a:latin typeface="Arial" charset="0"/>
                <a:sym typeface="Symbol" pitchFamily="18" charset="2"/>
              </a:rPr>
              <a:t> moles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981200" y="533400"/>
            <a:ext cx="4659313" cy="1492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/>
              <a:t>A Bathtub </a:t>
            </a:r>
          </a:p>
          <a:p>
            <a:endParaRPr lang="en-US" altLang="en-US" b="1"/>
          </a:p>
          <a:p>
            <a:r>
              <a:rPr lang="en-US" altLang="en-US" b="1"/>
              <a:t>	</a:t>
            </a:r>
            <a:r>
              <a:rPr lang="en-US" altLang="en-US"/>
              <a:t>an example of a </a:t>
            </a:r>
            <a:r>
              <a:rPr lang="en-US" altLang="en-US" b="1">
                <a:solidFill>
                  <a:srgbClr val="FF0000"/>
                </a:solidFill>
              </a:rPr>
              <a:t>reservoir</a:t>
            </a:r>
          </a:p>
          <a:p>
            <a:r>
              <a:rPr lang="en-US" altLang="en-US" sz="2000"/>
              <a:t>	</a:t>
            </a:r>
          </a:p>
        </p:txBody>
      </p:sp>
      <p:sp>
        <p:nvSpPr>
          <p:cNvPr id="4102" name="AutoShape 6"/>
          <p:cNvSpPr>
            <a:spLocks/>
          </p:cNvSpPr>
          <p:nvPr/>
        </p:nvSpPr>
        <p:spPr bwMode="auto">
          <a:xfrm rot="-5400000">
            <a:off x="3886200" y="2474913"/>
            <a:ext cx="990600" cy="2819400"/>
          </a:xfrm>
          <a:prstGeom prst="leftBracket">
            <a:avLst>
              <a:gd name="adj" fmla="val 23718"/>
            </a:avLst>
          </a:prstGeom>
          <a:solidFill>
            <a:srgbClr val="00FFFF"/>
          </a:solidFill>
          <a:ln w="88900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AutoShape 8"/>
          <p:cNvSpPr>
            <a:spLocks noChangeArrowheads="1"/>
          </p:cNvSpPr>
          <p:nvPr/>
        </p:nvSpPr>
        <p:spPr bwMode="auto">
          <a:xfrm rot="5400000">
            <a:off x="2667000" y="2551113"/>
            <a:ext cx="685800" cy="838200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AutoShape 9"/>
          <p:cNvSpPr>
            <a:spLocks noChangeArrowheads="1"/>
          </p:cNvSpPr>
          <p:nvPr/>
        </p:nvSpPr>
        <p:spPr bwMode="auto">
          <a:xfrm>
            <a:off x="5181600" y="4608513"/>
            <a:ext cx="457200" cy="838200"/>
          </a:xfrm>
          <a:prstGeom prst="downArrow">
            <a:avLst>
              <a:gd name="adj1" fmla="val 50000"/>
              <a:gd name="adj2" fmla="val 458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Oval 12"/>
          <p:cNvSpPr>
            <a:spLocks noChangeArrowheads="1"/>
          </p:cNvSpPr>
          <p:nvPr/>
        </p:nvSpPr>
        <p:spPr bwMode="auto">
          <a:xfrm>
            <a:off x="5257800" y="4075113"/>
            <a:ext cx="304800" cy="2286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762000" y="25146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r>
              <a:rPr lang="en-US" altLang="en-US"/>
              <a:t>Input</a:t>
            </a:r>
            <a:endParaRPr lang="en-US" altLang="en-US" sz="2000"/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6003925" y="4724400"/>
            <a:ext cx="2073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/>
              <a:t>Output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981200" y="533400"/>
            <a:ext cx="6465888" cy="1492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/>
              <a:t>A Bathtub </a:t>
            </a:r>
          </a:p>
          <a:p>
            <a:endParaRPr lang="en-US" altLang="en-US" b="1"/>
          </a:p>
          <a:p>
            <a:r>
              <a:rPr lang="en-US" altLang="en-US" b="1"/>
              <a:t>	</a:t>
            </a:r>
            <a:r>
              <a:rPr lang="en-US" altLang="en-US"/>
              <a:t>an example of a </a:t>
            </a:r>
            <a:r>
              <a:rPr lang="en-US" altLang="en-US" b="1"/>
              <a:t>reservoir</a:t>
            </a:r>
          </a:p>
          <a:p>
            <a:r>
              <a:rPr lang="en-US" altLang="en-US" sz="2000"/>
              <a:t>	(the amount of water is the </a:t>
            </a:r>
            <a:r>
              <a:rPr lang="en-US" altLang="en-US" sz="2000" u="sng"/>
              <a:t>size</a:t>
            </a:r>
            <a:r>
              <a:rPr lang="en-US" altLang="en-US" sz="2000"/>
              <a:t> of the reservoir)</a:t>
            </a:r>
          </a:p>
        </p:txBody>
      </p:sp>
      <p:sp>
        <p:nvSpPr>
          <p:cNvPr id="9219" name="AutoShape 3"/>
          <p:cNvSpPr>
            <a:spLocks/>
          </p:cNvSpPr>
          <p:nvPr/>
        </p:nvSpPr>
        <p:spPr bwMode="auto">
          <a:xfrm rot="-5400000">
            <a:off x="3886200" y="2474913"/>
            <a:ext cx="990600" cy="2819400"/>
          </a:xfrm>
          <a:prstGeom prst="leftBracket">
            <a:avLst>
              <a:gd name="adj" fmla="val 23718"/>
            </a:avLst>
          </a:prstGeom>
          <a:solidFill>
            <a:srgbClr val="00FFFF"/>
          </a:solidFill>
          <a:ln w="88900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 rot="5400000">
            <a:off x="2667000" y="2551113"/>
            <a:ext cx="685800" cy="838200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5181600" y="4608513"/>
            <a:ext cx="457200" cy="838200"/>
          </a:xfrm>
          <a:prstGeom prst="downArrow">
            <a:avLst>
              <a:gd name="adj1" fmla="val 50000"/>
              <a:gd name="adj2" fmla="val 458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762000" y="2514600"/>
            <a:ext cx="17526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r>
              <a:rPr lang="en-US" altLang="en-US"/>
              <a:t>Input</a:t>
            </a:r>
          </a:p>
          <a:p>
            <a:pPr algn="ctr"/>
            <a:r>
              <a:rPr lang="en-US" altLang="en-US" sz="2000"/>
              <a:t>(flow of water into the tub)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6003925" y="4724400"/>
            <a:ext cx="207327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/>
              <a:t>Output</a:t>
            </a:r>
          </a:p>
          <a:p>
            <a:r>
              <a:rPr lang="en-US" altLang="en-US" sz="2000"/>
              <a:t>(flow of water out of the tub)</a:t>
            </a:r>
          </a:p>
        </p:txBody>
      </p:sp>
      <p:sp>
        <p:nvSpPr>
          <p:cNvPr id="9224" name="Oval 8"/>
          <p:cNvSpPr>
            <a:spLocks noChangeArrowheads="1"/>
          </p:cNvSpPr>
          <p:nvPr/>
        </p:nvSpPr>
        <p:spPr bwMode="auto">
          <a:xfrm>
            <a:off x="5257800" y="4075113"/>
            <a:ext cx="304800" cy="2286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226" name="Rectangle 10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en-US" altLang="en-US" sz="2400"/>
          </a:p>
        </p:txBody>
      </p:sp>
      <p:sp>
        <p:nvSpPr>
          <p:cNvPr id="9227" name="Rectangle 11"/>
          <p:cNvSpPr>
            <a:spLocks noGrp="1" noChangeArrowheads="1"/>
          </p:cNvSpPr>
          <p:nvPr>
            <p:ph sz="quarter" idx="2"/>
          </p:nvPr>
        </p:nvSpPr>
        <p:spPr/>
        <p:txBody>
          <a:bodyPr/>
          <a:lstStyle/>
          <a:p>
            <a:endParaRPr lang="en-US" altLang="en-US" sz="2400"/>
          </a:p>
        </p:txBody>
      </p:sp>
      <p:sp>
        <p:nvSpPr>
          <p:cNvPr id="9228" name="Rectangle 12"/>
          <p:cNvSpPr>
            <a:spLocks noGrp="1" noChangeArrowheads="1"/>
          </p:cNvSpPr>
          <p:nvPr>
            <p:ph sz="quarter" idx="3"/>
          </p:nvPr>
        </p:nvSpPr>
        <p:spPr/>
        <p:txBody>
          <a:bodyPr/>
          <a:lstStyle/>
          <a:p>
            <a:endParaRPr lang="en-US" altLang="en-US" sz="2400"/>
          </a:p>
        </p:txBody>
      </p:sp>
      <p:sp>
        <p:nvSpPr>
          <p:cNvPr id="9229" name="Rectangle 13"/>
          <p:cNvSpPr>
            <a:spLocks noGrp="1" noChangeArrowheads="1"/>
          </p:cNvSpPr>
          <p:nvPr>
            <p:ph sz="quarter" idx="4"/>
          </p:nvPr>
        </p:nvSpPr>
        <p:spPr/>
        <p:txBody>
          <a:bodyPr/>
          <a:lstStyle/>
          <a:p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1812925" y="954088"/>
            <a:ext cx="6035675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/>
              <a:t>When the flow of water into the tub equals the flow out of the tub, the water level does not change.</a:t>
            </a:r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 b="1">
                <a:solidFill>
                  <a:schemeClr val="accent2"/>
                </a:solidFill>
              </a:rPr>
              <a:t>Steady state conditions:</a:t>
            </a:r>
            <a:r>
              <a:rPr lang="en-US" altLang="en-US">
                <a:solidFill>
                  <a:schemeClr val="accent2"/>
                </a:solidFill>
              </a:rPr>
              <a:t>  </a:t>
            </a:r>
          </a:p>
          <a:p>
            <a:endParaRPr lang="en-US" altLang="en-US">
              <a:solidFill>
                <a:schemeClr val="accent2"/>
              </a:solidFill>
            </a:endParaRPr>
          </a:p>
          <a:p>
            <a:r>
              <a:rPr lang="en-US" altLang="en-US" b="1">
                <a:solidFill>
                  <a:schemeClr val="accent2"/>
                </a:solidFill>
              </a:rPr>
              <a:t>		input = output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609600" y="685800"/>
            <a:ext cx="8001000" cy="3562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3600" b="1"/>
              <a:t>Residence Time</a:t>
            </a:r>
          </a:p>
          <a:p>
            <a:endParaRPr lang="en-US" altLang="en-US" b="1"/>
          </a:p>
          <a:p>
            <a:r>
              <a:rPr lang="en-US" altLang="en-US"/>
              <a:t>The </a:t>
            </a:r>
            <a:r>
              <a:rPr lang="en-US" altLang="en-US" u="sng"/>
              <a:t>average</a:t>
            </a:r>
            <a:r>
              <a:rPr lang="en-US" altLang="en-US"/>
              <a:t> length of time matter spends in a reservoir</a:t>
            </a:r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	</a:t>
            </a:r>
            <a:r>
              <a:rPr lang="en-US" altLang="en-US">
                <a:solidFill>
                  <a:schemeClr val="accent2"/>
                </a:solidFill>
              </a:rPr>
              <a:t>Residence time 	= reservoir size / input</a:t>
            </a:r>
          </a:p>
          <a:p>
            <a:endParaRPr lang="en-US" altLang="en-US">
              <a:solidFill>
                <a:schemeClr val="accent2"/>
              </a:solidFill>
            </a:endParaRPr>
          </a:p>
          <a:p>
            <a:r>
              <a:rPr lang="en-US" altLang="en-US">
                <a:solidFill>
                  <a:schemeClr val="accent2"/>
                </a:solidFill>
              </a:rPr>
              <a:t>				= reservoir size / output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2406650" y="504825"/>
            <a:ext cx="475615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/>
              <a:t>A Bathtub </a:t>
            </a:r>
          </a:p>
          <a:p>
            <a:endParaRPr lang="en-US" altLang="en-US" b="1"/>
          </a:p>
          <a:p>
            <a:r>
              <a:rPr lang="en-US" altLang="en-US"/>
              <a:t>	tub = 100 liters</a:t>
            </a:r>
          </a:p>
          <a:p>
            <a:r>
              <a:rPr lang="en-US" altLang="en-US"/>
              <a:t>	input = 5 liters/minute</a:t>
            </a:r>
            <a:r>
              <a:rPr lang="en-US" altLang="en-US" sz="2000"/>
              <a:t>	</a:t>
            </a:r>
          </a:p>
        </p:txBody>
      </p:sp>
      <p:sp>
        <p:nvSpPr>
          <p:cNvPr id="14339" name="AutoShape 3"/>
          <p:cNvSpPr>
            <a:spLocks/>
          </p:cNvSpPr>
          <p:nvPr/>
        </p:nvSpPr>
        <p:spPr bwMode="auto">
          <a:xfrm rot="-5400000">
            <a:off x="3657600" y="1905000"/>
            <a:ext cx="990600" cy="2819400"/>
          </a:xfrm>
          <a:prstGeom prst="leftBracket">
            <a:avLst>
              <a:gd name="adj" fmla="val 23718"/>
            </a:avLst>
          </a:prstGeom>
          <a:solidFill>
            <a:srgbClr val="00FFFF"/>
          </a:solidFill>
          <a:ln w="88900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AutoShape 4"/>
          <p:cNvSpPr>
            <a:spLocks noChangeArrowheads="1"/>
          </p:cNvSpPr>
          <p:nvPr/>
        </p:nvSpPr>
        <p:spPr bwMode="auto">
          <a:xfrm rot="5400000">
            <a:off x="2438400" y="1981200"/>
            <a:ext cx="685800" cy="838200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AutoShape 5"/>
          <p:cNvSpPr>
            <a:spLocks noChangeArrowheads="1"/>
          </p:cNvSpPr>
          <p:nvPr/>
        </p:nvSpPr>
        <p:spPr bwMode="auto">
          <a:xfrm>
            <a:off x="5029200" y="3925888"/>
            <a:ext cx="457200" cy="685800"/>
          </a:xfrm>
          <a:prstGeom prst="down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2" name="Oval 6"/>
          <p:cNvSpPr>
            <a:spLocks noChangeArrowheads="1"/>
          </p:cNvSpPr>
          <p:nvPr/>
        </p:nvSpPr>
        <p:spPr bwMode="auto">
          <a:xfrm>
            <a:off x="5029200" y="3505200"/>
            <a:ext cx="304800" cy="2286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2406650" y="504825"/>
            <a:ext cx="475615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/>
              <a:t>A Bathtub </a:t>
            </a:r>
          </a:p>
          <a:p>
            <a:endParaRPr lang="en-US" altLang="en-US" b="1"/>
          </a:p>
          <a:p>
            <a:r>
              <a:rPr lang="en-US" altLang="en-US"/>
              <a:t>	tub = 100 liters</a:t>
            </a:r>
          </a:p>
          <a:p>
            <a:r>
              <a:rPr lang="en-US" altLang="en-US"/>
              <a:t>	input = 5 liters/minute</a:t>
            </a:r>
            <a:r>
              <a:rPr lang="en-US" altLang="en-US" sz="2000"/>
              <a:t>	</a:t>
            </a:r>
          </a:p>
        </p:txBody>
      </p:sp>
      <p:sp>
        <p:nvSpPr>
          <p:cNvPr id="15363" name="AutoShape 3"/>
          <p:cNvSpPr>
            <a:spLocks/>
          </p:cNvSpPr>
          <p:nvPr/>
        </p:nvSpPr>
        <p:spPr bwMode="auto">
          <a:xfrm rot="-5400000">
            <a:off x="3657600" y="1905000"/>
            <a:ext cx="990600" cy="2819400"/>
          </a:xfrm>
          <a:prstGeom prst="leftBracket">
            <a:avLst>
              <a:gd name="adj" fmla="val 23718"/>
            </a:avLst>
          </a:prstGeom>
          <a:solidFill>
            <a:srgbClr val="00FFFF"/>
          </a:solidFill>
          <a:ln w="88900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 rot="5400000">
            <a:off x="2438400" y="1981200"/>
            <a:ext cx="685800" cy="838200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5029200" y="3925888"/>
            <a:ext cx="457200" cy="685800"/>
          </a:xfrm>
          <a:prstGeom prst="down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Oval 6"/>
          <p:cNvSpPr>
            <a:spLocks noChangeArrowheads="1"/>
          </p:cNvSpPr>
          <p:nvPr/>
        </p:nvSpPr>
        <p:spPr bwMode="auto">
          <a:xfrm>
            <a:off x="5029200" y="3505200"/>
            <a:ext cx="304800" cy="2286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1295400" y="4800600"/>
            <a:ext cx="53308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/>
              <a:t>Residence time</a:t>
            </a:r>
            <a:r>
              <a:rPr lang="en-US" altLang="en-US"/>
              <a:t>   =   100 liters </a:t>
            </a:r>
          </a:p>
          <a:p>
            <a:r>
              <a:rPr lang="en-US" altLang="en-US"/>
              <a:t>			      5 liters/minute</a:t>
            </a:r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4191000" y="5181600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606</TotalTime>
  <Words>806</Words>
  <Application>Microsoft Office PowerPoint</Application>
  <PresentationFormat>On-screen Show (4:3)</PresentationFormat>
  <Paragraphs>283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Times New Roman</vt:lpstr>
      <vt:lpstr>Arial</vt:lpstr>
      <vt:lpstr>Symbol</vt:lpstr>
      <vt:lpstr>Wingdings</vt:lpstr>
      <vt:lpstr>Arial Unicode MS</vt:lpstr>
      <vt:lpstr>Default Design</vt:lpstr>
      <vt:lpstr>Chapter 8—Part 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Residence Time for Atmospheric O2</vt:lpstr>
      <vt:lpstr>Residence Time for Atmospheric O2 (cont.)</vt:lpstr>
      <vt:lpstr>Consequences of the long O2 lifetime</vt:lpstr>
    </vt:vector>
  </TitlesOfParts>
  <Company>The Pennsylvania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Katherine H. Freeman</dc:creator>
  <cp:lastModifiedBy>James Kasting</cp:lastModifiedBy>
  <cp:revision>28</cp:revision>
  <dcterms:created xsi:type="dcterms:W3CDTF">2003-02-23T21:14:18Z</dcterms:created>
  <dcterms:modified xsi:type="dcterms:W3CDTF">2014-03-24T19:36:22Z</dcterms:modified>
</cp:coreProperties>
</file>