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4"/>
  </p:notesMasterIdLst>
  <p:sldIdLst>
    <p:sldId id="257" r:id="rId3"/>
    <p:sldId id="259" r:id="rId4"/>
    <p:sldId id="356" r:id="rId5"/>
    <p:sldId id="304" r:id="rId6"/>
    <p:sldId id="354" r:id="rId7"/>
    <p:sldId id="355" r:id="rId8"/>
    <p:sldId id="258" r:id="rId9"/>
    <p:sldId id="357" r:id="rId10"/>
    <p:sldId id="260" r:id="rId11"/>
    <p:sldId id="303" r:id="rId12"/>
    <p:sldId id="261" r:id="rId13"/>
    <p:sldId id="262" r:id="rId14"/>
    <p:sldId id="263" r:id="rId15"/>
    <p:sldId id="264" r:id="rId16"/>
    <p:sldId id="265" r:id="rId17"/>
    <p:sldId id="306" r:id="rId18"/>
    <p:sldId id="266" r:id="rId19"/>
    <p:sldId id="267" r:id="rId20"/>
    <p:sldId id="268" r:id="rId21"/>
    <p:sldId id="269" r:id="rId22"/>
    <p:sldId id="270" r:id="rId23"/>
    <p:sldId id="271" r:id="rId24"/>
    <p:sldId id="353" r:id="rId25"/>
    <p:sldId id="272" r:id="rId26"/>
    <p:sldId id="274" r:id="rId27"/>
    <p:sldId id="275" r:id="rId28"/>
    <p:sldId id="276" r:id="rId29"/>
    <p:sldId id="283" r:id="rId30"/>
    <p:sldId id="294" r:id="rId31"/>
    <p:sldId id="293" r:id="rId32"/>
    <p:sldId id="352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51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CC"/>
    <a:srgbClr val="33CC33"/>
    <a:srgbClr val="996633"/>
    <a:srgbClr val="FF3399"/>
    <a:srgbClr val="008000"/>
    <a:srgbClr val="FF3300"/>
    <a:srgbClr val="CCCC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957" autoAdjust="0"/>
  </p:normalViewPr>
  <p:slideViewPr>
    <p:cSldViewPr>
      <p:cViewPr varScale="1">
        <p:scale>
          <a:sx n="93" d="100"/>
          <a:sy n="93" d="100"/>
        </p:scale>
        <p:origin x="-99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71BF66-E8FF-410E-AF58-059187DC1E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646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F9C0EC-9AD7-4F4E-B4F2-B4A29E5E143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B3E74-4067-4F38-9421-7E7A8BD234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11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907E4-4BB7-4A42-806A-78ABDE2FA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58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0120B-EFC3-4122-BE2D-161B4BC41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21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C6E3B4-846A-475F-A2E2-ADB6CBD32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12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B3E74-4067-4F38-9421-7E7A8BD234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7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0F986-1710-4939-A0EB-BDF5C3B753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4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89495-4BB2-48C2-846F-49BEB2070B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88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B38A2-120A-411B-B335-B83D380864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0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B88D-29E3-471B-851D-93DD66DC52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0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0F841-2B3F-4E85-9D89-DBF04EAB42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08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0487D-0143-424C-AD63-E79898CB62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5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0F986-1710-4939-A0EB-BDF5C3B75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377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FFBFC-92BF-4115-A1CE-750135A608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08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5AB2B-9C9F-48EE-9352-C7653F11E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8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907E4-4BB7-4A42-806A-78ABDE2FAE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41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0120B-EFC3-4122-BE2D-161B4BC41C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93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C6E3B4-846A-475F-A2E2-ADB6CBD32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89495-4BB2-48C2-846F-49BEB2070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00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B38A2-120A-411B-B335-B83D38086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27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B88D-29E3-471B-851D-93DD66DC52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90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0F841-2B3F-4E85-9D89-DBF04EAB4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64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0487D-0143-424C-AD63-E79898CB62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66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FFBFC-92BF-4115-A1CE-750135A60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36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5AB2B-9C9F-48EE-9352-C7653F11E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2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7E84153-AEF6-48C5-9A44-FEAF645AB9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7E84153-AEF6-48C5-9A44-FEAF645AB9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4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41937" y="1544638"/>
            <a:ext cx="6263253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dirty="0"/>
              <a:t>Chapter 8—Part 2</a:t>
            </a:r>
          </a:p>
          <a:p>
            <a:pPr algn="ctr"/>
            <a:endParaRPr lang="en-US" altLang="en-US" sz="4400" dirty="0"/>
          </a:p>
          <a:p>
            <a:pPr algn="ctr"/>
            <a:r>
              <a:rPr lang="en-US" altLang="en-US" sz="3600" dirty="0" smtClean="0"/>
              <a:t>Basics of ocean structure</a:t>
            </a:r>
          </a:p>
          <a:p>
            <a:pPr algn="ctr"/>
            <a:r>
              <a:rPr lang="en-US" altLang="en-US" sz="3600" dirty="0" smtClean="0"/>
              <a:t>The </a:t>
            </a:r>
            <a:r>
              <a:rPr lang="en-US" altLang="en-US" sz="3600" dirty="0"/>
              <a:t>Inorganic Carbon Cycle/</a:t>
            </a:r>
          </a:p>
          <a:p>
            <a:pPr algn="ctr"/>
            <a:r>
              <a:rPr lang="en-US" altLang="en-US" sz="3600" dirty="0"/>
              <a:t>Marine Organic Carbon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552450"/>
            <a:ext cx="6861175" cy="603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639050" y="6613525"/>
            <a:ext cx="1504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latin typeface="Times New Roman" pitchFamily="18" charset="0"/>
              </a:rPr>
              <a:t>http://www.liv.ac.uk/~ric/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98525" y="725488"/>
            <a:ext cx="74834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/>
              <a:t>The Biological Pump</a:t>
            </a:r>
          </a:p>
          <a:p>
            <a:endParaRPr lang="en-US" altLang="en-US" u="sng"/>
          </a:p>
          <a:p>
            <a:r>
              <a:rPr lang="en-US" altLang="en-US" i="1"/>
              <a:t>transfer of CO</a:t>
            </a:r>
            <a:r>
              <a:rPr lang="en-US" altLang="en-US" i="1" baseline="-25000"/>
              <a:t>2</a:t>
            </a:r>
            <a:r>
              <a:rPr lang="en-US" altLang="en-US" i="1"/>
              <a:t> to the deep ocean:</a:t>
            </a:r>
          </a:p>
          <a:p>
            <a:endParaRPr lang="en-US" altLang="en-US" i="1"/>
          </a:p>
          <a:p>
            <a:r>
              <a:rPr lang="en-US" altLang="en-US"/>
              <a:t>Photosynthesis creates organic matter; this sinks to the deep ocean, where it decays back to CO</a:t>
            </a:r>
            <a:r>
              <a:rPr lang="en-US" altLang="en-US" baseline="-25000"/>
              <a:t>2</a:t>
            </a:r>
          </a:p>
        </p:txBody>
      </p:sp>
      <p:sp>
        <p:nvSpPr>
          <p:cNvPr id="7171" name="AutoShape 3"/>
          <p:cNvSpPr>
            <a:spLocks/>
          </p:cNvSpPr>
          <p:nvPr/>
        </p:nvSpPr>
        <p:spPr bwMode="auto">
          <a:xfrm rot="-5400000">
            <a:off x="3581400" y="2667000"/>
            <a:ext cx="1790700" cy="5448300"/>
          </a:xfrm>
          <a:prstGeom prst="leftBracket">
            <a:avLst>
              <a:gd name="adj" fmla="val 25355"/>
            </a:avLst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38188" y="3962400"/>
            <a:ext cx="201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North Atlantic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164263" y="3962400"/>
            <a:ext cx="206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Pacific Ocean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 rot="-94749">
            <a:off x="7054850" y="4376738"/>
            <a:ext cx="303213" cy="444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 rot="21479001" flipV="1">
            <a:off x="1609725" y="4841875"/>
            <a:ext cx="303213" cy="444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492375" y="6096000"/>
            <a:ext cx="14827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Deep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98525" y="725488"/>
            <a:ext cx="74834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/>
              <a:t>The Biological Pump</a:t>
            </a:r>
          </a:p>
          <a:p>
            <a:endParaRPr lang="en-US" altLang="en-US" u="sng"/>
          </a:p>
          <a:p>
            <a:r>
              <a:rPr lang="en-US" altLang="en-US" i="1"/>
              <a:t>transfer of CO</a:t>
            </a:r>
            <a:r>
              <a:rPr lang="en-US" altLang="en-US" i="1" baseline="-25000"/>
              <a:t>2</a:t>
            </a:r>
            <a:r>
              <a:rPr lang="en-US" altLang="en-US" i="1"/>
              <a:t> to the deep ocean:</a:t>
            </a:r>
          </a:p>
          <a:p>
            <a:endParaRPr lang="en-US" altLang="en-US" i="1"/>
          </a:p>
          <a:p>
            <a:r>
              <a:rPr lang="en-US" altLang="en-US"/>
              <a:t>Photosynthesis creates organic matter; this sinks to the deep ocean, where it decays back to CO</a:t>
            </a:r>
            <a:r>
              <a:rPr lang="en-US" altLang="en-US" baseline="-25000"/>
              <a:t>2</a:t>
            </a:r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 rot="-5400000">
            <a:off x="3581400" y="2667000"/>
            <a:ext cx="1790700" cy="5448300"/>
          </a:xfrm>
          <a:prstGeom prst="leftBracket">
            <a:avLst>
              <a:gd name="adj" fmla="val 25355"/>
            </a:avLst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38188" y="3962400"/>
            <a:ext cx="201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North Atlantic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64263" y="3962400"/>
            <a:ext cx="206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Pacific Ocean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-94749">
            <a:off x="7054850" y="4376738"/>
            <a:ext cx="303213" cy="444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21479001" flipV="1">
            <a:off x="1609725" y="4841875"/>
            <a:ext cx="303213" cy="444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492375" y="6096000"/>
            <a:ext cx="14827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Deep water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2787650" y="4579938"/>
            <a:ext cx="423863" cy="981075"/>
          </a:xfrm>
          <a:prstGeom prst="downArrow">
            <a:avLst>
              <a:gd name="adj1" fmla="val 50000"/>
              <a:gd name="adj2" fmla="val 5786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5592763" y="4579938"/>
            <a:ext cx="423862" cy="981075"/>
          </a:xfrm>
          <a:prstGeom prst="downArrow">
            <a:avLst>
              <a:gd name="adj1" fmla="val 50000"/>
              <a:gd name="adj2" fmla="val 5786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189413" y="4579938"/>
            <a:ext cx="423862" cy="981075"/>
          </a:xfrm>
          <a:prstGeom prst="downArrow">
            <a:avLst>
              <a:gd name="adj1" fmla="val 50000"/>
              <a:gd name="adj2" fmla="val 5786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376613" y="4735513"/>
            <a:ext cx="225583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Transfer of carbon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3200400" y="3581400"/>
            <a:ext cx="2362200" cy="914400"/>
          </a:xfrm>
          <a:prstGeom prst="irregularSeal1">
            <a:avLst/>
          </a:prstGeom>
          <a:solidFill>
            <a:srgbClr val="CCFFFF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/>
              <a:t>photosynthesis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98525" y="725488"/>
            <a:ext cx="74834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/>
              <a:t>The Biological Pump</a:t>
            </a:r>
          </a:p>
          <a:p>
            <a:endParaRPr lang="en-US" altLang="en-US" u="sng"/>
          </a:p>
          <a:p>
            <a:r>
              <a:rPr lang="en-US" altLang="en-US" i="1"/>
              <a:t>transfer of CO</a:t>
            </a:r>
            <a:r>
              <a:rPr lang="en-US" altLang="en-US" i="1" baseline="-25000"/>
              <a:t>2</a:t>
            </a:r>
            <a:r>
              <a:rPr lang="en-US" altLang="en-US" i="1"/>
              <a:t> to the deep ocean:</a:t>
            </a:r>
          </a:p>
          <a:p>
            <a:endParaRPr lang="en-US" altLang="en-US"/>
          </a:p>
          <a:p>
            <a:r>
              <a:rPr lang="en-US" altLang="en-US"/>
              <a:t>Deep water becomes enriched in CO</a:t>
            </a:r>
            <a:r>
              <a:rPr lang="en-US" altLang="en-US" baseline="-25000"/>
              <a:t>2</a:t>
            </a:r>
          </a:p>
          <a:p>
            <a:endParaRPr lang="en-US" altLang="en-US"/>
          </a:p>
          <a:p>
            <a:r>
              <a:rPr lang="en-US" altLang="en-US"/>
              <a:t>The carbon is recycled to the surface ca. 1,000 years </a:t>
            </a:r>
            <a:endParaRPr lang="en-US" altLang="en-US" baseline="-25000"/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 rot="-5400000">
            <a:off x="3581400" y="2667000"/>
            <a:ext cx="1790700" cy="5448300"/>
          </a:xfrm>
          <a:prstGeom prst="leftBracket">
            <a:avLst>
              <a:gd name="adj" fmla="val 25355"/>
            </a:avLst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38188" y="3962400"/>
            <a:ext cx="201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North Atlantic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164263" y="3962400"/>
            <a:ext cx="206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Pacific Ocean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 rot="-94749">
            <a:off x="7054850" y="4376738"/>
            <a:ext cx="303213" cy="444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rot="21479001" flipV="1">
            <a:off x="1609725" y="4841875"/>
            <a:ext cx="303213" cy="444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492375" y="6096000"/>
            <a:ext cx="14827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Deep water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2787650" y="4579938"/>
            <a:ext cx="423863" cy="981075"/>
          </a:xfrm>
          <a:prstGeom prst="downArrow">
            <a:avLst>
              <a:gd name="adj1" fmla="val 50000"/>
              <a:gd name="adj2" fmla="val 5786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5592763" y="4579938"/>
            <a:ext cx="423862" cy="981075"/>
          </a:xfrm>
          <a:prstGeom prst="downArrow">
            <a:avLst>
              <a:gd name="adj1" fmla="val 50000"/>
              <a:gd name="adj2" fmla="val 5786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189413" y="4579938"/>
            <a:ext cx="423862" cy="981075"/>
          </a:xfrm>
          <a:prstGeom prst="downArrow">
            <a:avLst>
              <a:gd name="adj1" fmla="val 50000"/>
              <a:gd name="adj2" fmla="val 5786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376613" y="4735513"/>
            <a:ext cx="225583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Transfer of carbon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3200400" y="3581400"/>
            <a:ext cx="2362200" cy="914400"/>
          </a:xfrm>
          <a:prstGeom prst="irregularSeal1">
            <a:avLst/>
          </a:prstGeom>
          <a:solidFill>
            <a:srgbClr val="CCFFFF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/>
              <a:t>photosynthesis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47738" y="1047750"/>
            <a:ext cx="6935787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Photosynthesis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CO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/>
              <a:t> + H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/>
              <a:t>O </a:t>
            </a:r>
            <a:r>
              <a:rPr lang="en-US" altLang="en-US">
                <a:sym typeface="Symbol" pitchFamily="18" charset="2"/>
              </a:rPr>
              <a:t> CH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O + O</a:t>
            </a:r>
            <a:r>
              <a:rPr lang="en-US" altLang="en-US" baseline="-25000">
                <a:sym typeface="Symbol" pitchFamily="18" charset="2"/>
              </a:rPr>
              <a:t>2</a:t>
            </a:r>
            <a:endParaRPr lang="en-US" altLang="en-US" baseline="-25000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			     </a:t>
            </a:r>
            <a:r>
              <a:rPr lang="en-US" altLang="en-US" b="1" i="1">
                <a:solidFill>
                  <a:schemeClr val="accent2"/>
                </a:solidFill>
              </a:rPr>
              <a:t>sinking particles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Respiration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</a:t>
            </a:r>
            <a:r>
              <a:rPr lang="en-US" altLang="en-US">
                <a:sym typeface="Symbol" pitchFamily="18" charset="2"/>
              </a:rPr>
              <a:t>CH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O + O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 baseline="-25000"/>
              <a:t> </a:t>
            </a:r>
            <a:r>
              <a:rPr lang="en-US" altLang="en-US">
                <a:sym typeface="Symbol" pitchFamily="18" charset="2"/>
              </a:rPr>
              <a:t> </a:t>
            </a:r>
            <a:r>
              <a:rPr lang="en-US" altLang="en-US"/>
              <a:t>CO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/>
              <a:t> + H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/>
              <a:t>O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479800" y="2530475"/>
            <a:ext cx="668338" cy="1404938"/>
          </a:xfrm>
          <a:prstGeom prst="downArrow">
            <a:avLst>
              <a:gd name="adj1" fmla="val 50000"/>
              <a:gd name="adj2" fmla="val 5255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000875" y="819150"/>
            <a:ext cx="1247775" cy="885825"/>
          </a:xfrm>
          <a:prstGeom prst="rect">
            <a:avLst/>
          </a:prstGeom>
          <a:noFill/>
          <a:ln w="635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surface</a:t>
            </a:r>
          </a:p>
          <a:p>
            <a:r>
              <a:rPr lang="en-US" altLang="en-US"/>
              <a:t>water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064375" y="5008563"/>
            <a:ext cx="993775" cy="885825"/>
          </a:xfrm>
          <a:prstGeom prst="rect">
            <a:avLst/>
          </a:prstGeom>
          <a:noFill/>
          <a:ln w="635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deep</a:t>
            </a:r>
          </a:p>
          <a:p>
            <a:r>
              <a:rPr lang="en-US" altLang="en-US"/>
              <a:t>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47738" y="1047750"/>
            <a:ext cx="6935787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Photosynthesis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CO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/>
              <a:t> + H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/>
              <a:t>O </a:t>
            </a:r>
            <a:r>
              <a:rPr lang="en-US" altLang="en-US">
                <a:sym typeface="Symbol" pitchFamily="18" charset="2"/>
              </a:rPr>
              <a:t> CH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O + O</a:t>
            </a:r>
            <a:r>
              <a:rPr lang="en-US" altLang="en-US" baseline="-25000">
                <a:sym typeface="Symbol" pitchFamily="18" charset="2"/>
              </a:rPr>
              <a:t>2</a:t>
            </a:r>
            <a:endParaRPr lang="en-US" altLang="en-US" baseline="-25000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			     </a:t>
            </a:r>
            <a:r>
              <a:rPr lang="en-US" altLang="en-US" b="1" i="1">
                <a:solidFill>
                  <a:schemeClr val="accent2"/>
                </a:solidFill>
              </a:rPr>
              <a:t>sinking particles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Respiration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</a:t>
            </a:r>
            <a:r>
              <a:rPr lang="en-US" altLang="en-US">
                <a:sym typeface="Symbol" pitchFamily="18" charset="2"/>
              </a:rPr>
              <a:t>CH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O + O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 baseline="-25000"/>
              <a:t> </a:t>
            </a:r>
            <a:r>
              <a:rPr lang="en-US" altLang="en-US">
                <a:sym typeface="Symbol" pitchFamily="18" charset="2"/>
              </a:rPr>
              <a:t> </a:t>
            </a:r>
            <a:r>
              <a:rPr lang="en-US" altLang="en-US"/>
              <a:t>CO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/>
              <a:t> + H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/>
              <a:t>O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479800" y="2530475"/>
            <a:ext cx="668338" cy="1404938"/>
          </a:xfrm>
          <a:prstGeom prst="downArrow">
            <a:avLst>
              <a:gd name="adj1" fmla="val 50000"/>
              <a:gd name="adj2" fmla="val 5255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000875" y="819150"/>
            <a:ext cx="1247775" cy="885825"/>
          </a:xfrm>
          <a:prstGeom prst="rect">
            <a:avLst/>
          </a:prstGeom>
          <a:noFill/>
          <a:ln w="635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surface</a:t>
            </a:r>
          </a:p>
          <a:p>
            <a:r>
              <a:rPr lang="en-US" altLang="en-US"/>
              <a:t>water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064375" y="5008563"/>
            <a:ext cx="993775" cy="885825"/>
          </a:xfrm>
          <a:prstGeom prst="rect">
            <a:avLst/>
          </a:prstGeom>
          <a:noFill/>
          <a:ln w="635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deep</a:t>
            </a:r>
          </a:p>
          <a:p>
            <a:r>
              <a:rPr lang="en-US" altLang="en-US"/>
              <a:t>water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3713163" y="4727575"/>
            <a:ext cx="892175" cy="847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790700" y="1400175"/>
            <a:ext cx="892175" cy="847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85800" y="6096000"/>
            <a:ext cx="777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This pumps up the CO</a:t>
            </a:r>
            <a:r>
              <a:rPr lang="en-US" altLang="en-US" baseline="-25000"/>
              <a:t>2</a:t>
            </a:r>
            <a:r>
              <a:rPr lang="en-US" altLang="en-US"/>
              <a:t> partial pressure of deep water…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930525" y="752475"/>
            <a:ext cx="1527175" cy="52070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Atm. CO</a:t>
            </a:r>
            <a:r>
              <a:rPr lang="en-US" altLang="en-US" baseline="-25000"/>
              <a:t>2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117725" y="2290763"/>
            <a:ext cx="3298825" cy="3629025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Surface Ocean</a:t>
            </a:r>
          </a:p>
          <a:p>
            <a:pPr algn="ctr"/>
            <a:r>
              <a:rPr lang="en-US" altLang="en-US" sz="2000" i="1"/>
              <a:t>DIC</a:t>
            </a:r>
          </a:p>
          <a:p>
            <a:pPr algn="ctr"/>
            <a:endParaRPr lang="en-US" altLang="en-US" sz="2000"/>
          </a:p>
          <a:p>
            <a:pPr algn="ctr"/>
            <a:r>
              <a:rPr lang="en-US" altLang="en-US" b="1"/>
              <a:t>Deep Ocean</a:t>
            </a:r>
          </a:p>
          <a:p>
            <a:pPr algn="ctr"/>
            <a:r>
              <a:rPr lang="en-US" altLang="en-US" sz="2000" i="1"/>
              <a:t>DIC</a:t>
            </a:r>
          </a:p>
          <a:p>
            <a:pPr algn="ctr"/>
            <a:endParaRPr lang="en-US" altLang="en-US" sz="2000"/>
          </a:p>
          <a:p>
            <a:pPr algn="ctr"/>
            <a:endParaRPr lang="en-US" altLang="en-US" sz="2000"/>
          </a:p>
          <a:p>
            <a:pPr algn="ctr"/>
            <a:endParaRPr lang="en-US" altLang="en-US" sz="2000"/>
          </a:p>
          <a:p>
            <a:pPr algn="ctr"/>
            <a:endParaRPr lang="en-US" altLang="en-US" sz="2000"/>
          </a:p>
          <a:p>
            <a:pPr algn="ctr"/>
            <a:endParaRPr lang="en-US" altLang="en-US" sz="2000"/>
          </a:p>
          <a:p>
            <a:pPr algn="ctr"/>
            <a:endParaRPr lang="en-US" altLang="en-US" sz="2000" i="1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3668713" y="1316038"/>
            <a:ext cx="0" cy="936625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2133600" y="3124200"/>
            <a:ext cx="3276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2590800" y="2743200"/>
            <a:ext cx="0" cy="936625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0" y="2971800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3300"/>
                </a:solidFill>
              </a:rPr>
              <a:t>Biological pump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5638800" y="838200"/>
            <a:ext cx="260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pCO</a:t>
            </a:r>
            <a:r>
              <a:rPr lang="en-US" altLang="en-US" baseline="-25000"/>
              <a:t>2</a:t>
            </a:r>
            <a:r>
              <a:rPr lang="en-US" altLang="en-US"/>
              <a:t> = 370 ppmv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5638800" y="2438400"/>
            <a:ext cx="260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pCO</a:t>
            </a:r>
            <a:r>
              <a:rPr lang="en-US" altLang="en-US" baseline="-25000"/>
              <a:t>2</a:t>
            </a:r>
            <a:r>
              <a:rPr lang="en-US" altLang="en-US"/>
              <a:t> = 370 ppmv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638800" y="3657600"/>
            <a:ext cx="3048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pCO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</a:t>
            </a:r>
            <a:r>
              <a:rPr lang="en-US" altLang="en-US"/>
              <a:t> 1000 ppmv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>
                <a:solidFill>
                  <a:srgbClr val="008000"/>
                </a:solidFill>
              </a:rPr>
              <a:t> Deep water has a</a:t>
            </a:r>
          </a:p>
          <a:p>
            <a:r>
              <a:rPr lang="en-US" altLang="en-US">
                <a:solidFill>
                  <a:srgbClr val="008000"/>
                </a:solidFill>
              </a:rPr>
              <a:t>   higher CO</a:t>
            </a:r>
            <a:r>
              <a:rPr lang="en-US" altLang="en-US" baseline="-25000">
                <a:solidFill>
                  <a:srgbClr val="008000"/>
                </a:solidFill>
              </a:rPr>
              <a:t>2</a:t>
            </a:r>
            <a:r>
              <a:rPr lang="en-US" altLang="en-US">
                <a:solidFill>
                  <a:srgbClr val="008000"/>
                </a:solidFill>
              </a:rPr>
              <a:t> partial</a:t>
            </a:r>
          </a:p>
          <a:p>
            <a:r>
              <a:rPr lang="en-US" altLang="en-US">
                <a:solidFill>
                  <a:srgbClr val="008000"/>
                </a:solidFill>
              </a:rPr>
              <a:t>   pressure than does</a:t>
            </a:r>
          </a:p>
          <a:p>
            <a:r>
              <a:rPr lang="en-US" altLang="en-US">
                <a:solidFill>
                  <a:srgbClr val="008000"/>
                </a:solidFill>
              </a:rPr>
              <a:t>   surface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930525" y="752475"/>
            <a:ext cx="1527175" cy="52070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Atm. CO</a:t>
            </a:r>
            <a:r>
              <a:rPr lang="en-US" altLang="en-US" baseline="-25000"/>
              <a:t>2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17725" y="2290763"/>
            <a:ext cx="3298825" cy="82550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Ocean</a:t>
            </a:r>
          </a:p>
          <a:p>
            <a:pPr algn="ctr"/>
            <a:r>
              <a:rPr lang="en-US" altLang="en-US" sz="2000" i="1"/>
              <a:t>Dissolved inorganic carbon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668713" y="1316038"/>
            <a:ext cx="0" cy="936625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10013" y="1423988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Air-sea exchange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000500" y="1776413"/>
            <a:ext cx="174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800000"/>
                </a:solidFill>
              </a:rPr>
              <a:t>60 Gt(C)/yr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11213" y="996950"/>
            <a:ext cx="517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How CO</a:t>
            </a:r>
            <a:r>
              <a:rPr lang="en-US" altLang="en-US" baseline="-25000"/>
              <a:t>2</a:t>
            </a:r>
            <a:r>
              <a:rPr lang="en-US" altLang="en-US"/>
              <a:t> is dissolved into sea water: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49338" y="2406650"/>
            <a:ext cx="7540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CO</a:t>
            </a:r>
            <a:r>
              <a:rPr lang="en-US" altLang="en-US" baseline="-25000"/>
              <a:t>2</a:t>
            </a:r>
          </a:p>
          <a:p>
            <a:pPr algn="ctr"/>
            <a:r>
              <a:rPr lang="en-US" altLang="en-US"/>
              <a:t>+</a:t>
            </a:r>
          </a:p>
          <a:p>
            <a:pPr algn="ctr"/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668588" y="2406650"/>
            <a:ext cx="1087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CO</a:t>
            </a:r>
            <a:r>
              <a:rPr lang="en-US" altLang="en-US" baseline="-25000"/>
              <a:t>3</a:t>
            </a:r>
          </a:p>
          <a:p>
            <a:pPr algn="ctr"/>
            <a:endParaRPr lang="en-US" alt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1951038" y="2563813"/>
            <a:ext cx="603250" cy="246062"/>
          </a:xfrm>
          <a:prstGeom prst="leftRightArrow">
            <a:avLst>
              <a:gd name="adj1" fmla="val 50000"/>
              <a:gd name="adj2" fmla="val 490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96938" y="3902075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carbon</a:t>
            </a:r>
          </a:p>
          <a:p>
            <a:pPr algn="ctr"/>
            <a:r>
              <a:rPr lang="en-US" altLang="en-US" sz="2000"/>
              <a:t>dioxide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497138" y="3902075"/>
            <a:ext cx="1144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carbonic</a:t>
            </a:r>
          </a:p>
          <a:p>
            <a:pPr algn="ctr"/>
            <a:r>
              <a:rPr lang="en-US" altLang="en-US" sz="2000"/>
              <a:t>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11213" y="996950"/>
            <a:ext cx="517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How CO</a:t>
            </a:r>
            <a:r>
              <a:rPr lang="en-US" altLang="en-US" baseline="-25000"/>
              <a:t>2</a:t>
            </a:r>
            <a:r>
              <a:rPr lang="en-US" altLang="en-US"/>
              <a:t> is dissolved into sea water: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49338" y="2406650"/>
            <a:ext cx="7540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CO</a:t>
            </a:r>
            <a:r>
              <a:rPr lang="en-US" altLang="en-US" baseline="-25000"/>
              <a:t>2</a:t>
            </a:r>
          </a:p>
          <a:p>
            <a:pPr algn="ctr"/>
            <a:r>
              <a:rPr lang="en-US" altLang="en-US"/>
              <a:t>+</a:t>
            </a:r>
          </a:p>
          <a:p>
            <a:pPr algn="ctr"/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668588" y="2406650"/>
            <a:ext cx="1087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CO</a:t>
            </a:r>
            <a:r>
              <a:rPr lang="en-US" altLang="en-US" baseline="-25000"/>
              <a:t>3</a:t>
            </a:r>
          </a:p>
          <a:p>
            <a:pPr algn="ctr"/>
            <a:endParaRPr lang="en-US" alt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22800" y="2406650"/>
            <a:ext cx="10429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HCO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</a:p>
          <a:p>
            <a:pPr algn="ctr"/>
            <a:r>
              <a:rPr lang="en-US" altLang="en-US"/>
              <a:t>+</a:t>
            </a:r>
          </a:p>
          <a:p>
            <a:pPr algn="ctr"/>
            <a:r>
              <a:rPr lang="en-US" altLang="en-US"/>
              <a:t>H</a:t>
            </a:r>
            <a:r>
              <a:rPr lang="en-US" altLang="en-US" baseline="30000"/>
              <a:t>+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951038" y="2563813"/>
            <a:ext cx="603250" cy="246062"/>
          </a:xfrm>
          <a:prstGeom prst="leftRightArrow">
            <a:avLst>
              <a:gd name="adj1" fmla="val 50000"/>
              <a:gd name="adj2" fmla="val 490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3930650" y="2560638"/>
            <a:ext cx="603250" cy="246062"/>
          </a:xfrm>
          <a:prstGeom prst="leftRightArrow">
            <a:avLst>
              <a:gd name="adj1" fmla="val 50000"/>
              <a:gd name="adj2" fmla="val 490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96938" y="3902075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carbon</a:t>
            </a:r>
          </a:p>
          <a:p>
            <a:pPr algn="ctr"/>
            <a:r>
              <a:rPr lang="en-US" altLang="en-US" sz="2000"/>
              <a:t>dioxide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497138" y="3902075"/>
            <a:ext cx="1144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carbonic</a:t>
            </a:r>
          </a:p>
          <a:p>
            <a:pPr algn="ctr"/>
            <a:r>
              <a:rPr lang="en-US" altLang="en-US" sz="2000"/>
              <a:t>acid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289425" y="3902075"/>
            <a:ext cx="1511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bicarbonate</a:t>
            </a:r>
          </a:p>
          <a:p>
            <a:pPr algn="ctr"/>
            <a:r>
              <a:rPr lang="en-US" altLang="en-US" sz="2000"/>
              <a:t>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17725" y="2290763"/>
            <a:ext cx="3298825" cy="3600986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Surface Ocean</a:t>
            </a:r>
          </a:p>
          <a:p>
            <a:pPr algn="ctr"/>
            <a:endParaRPr lang="en-US" altLang="en-US" sz="2000" dirty="0" smtClean="0"/>
          </a:p>
          <a:p>
            <a:pPr algn="ctr"/>
            <a:endParaRPr lang="en-US" altLang="en-US" sz="2000" dirty="0"/>
          </a:p>
          <a:p>
            <a:pPr algn="ctr"/>
            <a:r>
              <a:rPr lang="en-US" altLang="en-US" b="1" dirty="0"/>
              <a:t>Deep Ocean</a:t>
            </a:r>
          </a:p>
          <a:p>
            <a:pPr algn="ctr"/>
            <a:endParaRPr lang="en-US" altLang="en-US" sz="2000" dirty="0" smtClean="0"/>
          </a:p>
          <a:p>
            <a:pPr algn="ctr"/>
            <a:endParaRPr lang="en-US" altLang="en-US" sz="2000" dirty="0"/>
          </a:p>
          <a:p>
            <a:pPr algn="ctr"/>
            <a:endParaRPr lang="en-US" altLang="en-US" sz="2000" dirty="0"/>
          </a:p>
          <a:p>
            <a:pPr algn="ctr"/>
            <a:endParaRPr lang="en-US" altLang="en-US" sz="2000" dirty="0"/>
          </a:p>
          <a:p>
            <a:pPr algn="ctr"/>
            <a:endParaRPr lang="en-US" altLang="en-US" sz="2000" dirty="0"/>
          </a:p>
          <a:p>
            <a:pPr algn="ctr"/>
            <a:endParaRPr lang="en-US" altLang="en-US" sz="2000" dirty="0"/>
          </a:p>
          <a:p>
            <a:pPr algn="ctr"/>
            <a:endParaRPr lang="en-US" altLang="en-US" sz="2000" i="1" dirty="0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133600" y="3124200"/>
            <a:ext cx="3276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62000" y="2438400"/>
            <a:ext cx="1036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~100 m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828800" y="2286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838200" y="4267200"/>
            <a:ext cx="88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~4 km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828800" y="31242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62600" y="2438400"/>
            <a:ext cx="2504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Well mixed by winds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3629561"/>
            <a:ext cx="3560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Mixing occurs as a result </a:t>
            </a:r>
          </a:p>
          <a:p>
            <a:r>
              <a:rPr lang="en-US" sz="2000" dirty="0" smtClean="0"/>
              <a:t>of density differences due </a:t>
            </a:r>
          </a:p>
          <a:p>
            <a:r>
              <a:rPr lang="en-US" sz="2000" dirty="0" smtClean="0"/>
              <a:t>to temperature and salinity</a:t>
            </a:r>
          </a:p>
          <a:p>
            <a:r>
              <a:rPr lang="en-US" sz="2000" dirty="0" smtClean="0"/>
              <a:t>-- the </a:t>
            </a:r>
            <a:r>
              <a:rPr lang="en-US" sz="2000" i="1" dirty="0" err="1" smtClean="0">
                <a:solidFill>
                  <a:srgbClr val="0033CC"/>
                </a:solidFill>
              </a:rPr>
              <a:t>thermohaline</a:t>
            </a:r>
            <a:r>
              <a:rPr lang="en-US" sz="2000" i="1" dirty="0" smtClean="0">
                <a:solidFill>
                  <a:srgbClr val="0033CC"/>
                </a:solidFill>
              </a:rPr>
              <a:t> circulation</a:t>
            </a:r>
            <a:endParaRPr lang="en-US" sz="2000" i="1" dirty="0">
              <a:solidFill>
                <a:srgbClr val="0033C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Basics of ocean structure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11213" y="996950"/>
            <a:ext cx="517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How CO</a:t>
            </a:r>
            <a:r>
              <a:rPr lang="en-US" altLang="en-US" baseline="-25000"/>
              <a:t>2</a:t>
            </a:r>
            <a:r>
              <a:rPr lang="en-US" altLang="en-US"/>
              <a:t> is dissolved into sea water: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49338" y="2406650"/>
            <a:ext cx="7540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CO</a:t>
            </a:r>
            <a:r>
              <a:rPr lang="en-US" altLang="en-US" baseline="-25000"/>
              <a:t>2</a:t>
            </a:r>
          </a:p>
          <a:p>
            <a:pPr algn="ctr"/>
            <a:r>
              <a:rPr lang="en-US" altLang="en-US"/>
              <a:t>+</a:t>
            </a:r>
          </a:p>
          <a:p>
            <a:pPr algn="ctr"/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668588" y="2406650"/>
            <a:ext cx="1087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CO</a:t>
            </a:r>
            <a:r>
              <a:rPr lang="en-US" altLang="en-US" baseline="-25000"/>
              <a:t>3</a:t>
            </a:r>
          </a:p>
          <a:p>
            <a:pPr algn="ctr"/>
            <a:endParaRPr lang="en-US" alt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22800" y="2406650"/>
            <a:ext cx="10429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HCO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</a:p>
          <a:p>
            <a:pPr algn="ctr"/>
            <a:r>
              <a:rPr lang="en-US" altLang="en-US"/>
              <a:t>+</a:t>
            </a:r>
          </a:p>
          <a:p>
            <a:pPr algn="ctr"/>
            <a:r>
              <a:rPr lang="en-US" altLang="en-US"/>
              <a:t>H</a:t>
            </a:r>
            <a:r>
              <a:rPr lang="en-US" altLang="en-US" baseline="30000"/>
              <a:t>+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532563" y="2406650"/>
            <a:ext cx="873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CO</a:t>
            </a:r>
            <a:r>
              <a:rPr lang="en-US" altLang="en-US" baseline="-25000"/>
              <a:t>3</a:t>
            </a:r>
            <a:r>
              <a:rPr lang="en-US" altLang="en-US" baseline="30000"/>
              <a:t>=</a:t>
            </a:r>
          </a:p>
          <a:p>
            <a:pPr algn="ctr"/>
            <a:r>
              <a:rPr lang="en-US" altLang="en-US"/>
              <a:t>+</a:t>
            </a:r>
          </a:p>
          <a:p>
            <a:pPr algn="ctr"/>
            <a:r>
              <a:rPr lang="en-US" altLang="en-US"/>
              <a:t>2H</a:t>
            </a:r>
            <a:r>
              <a:rPr lang="en-US" altLang="en-US" baseline="30000"/>
              <a:t>+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1951038" y="2563813"/>
            <a:ext cx="603250" cy="246062"/>
          </a:xfrm>
          <a:prstGeom prst="leftRightArrow">
            <a:avLst>
              <a:gd name="adj1" fmla="val 50000"/>
              <a:gd name="adj2" fmla="val 490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3930650" y="2560638"/>
            <a:ext cx="603250" cy="246062"/>
          </a:xfrm>
          <a:prstGeom prst="leftRightArrow">
            <a:avLst>
              <a:gd name="adj1" fmla="val 50000"/>
              <a:gd name="adj2" fmla="val 490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800725" y="2535238"/>
            <a:ext cx="603250" cy="246062"/>
          </a:xfrm>
          <a:prstGeom prst="leftRightArrow">
            <a:avLst>
              <a:gd name="adj1" fmla="val 50000"/>
              <a:gd name="adj2" fmla="val 490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896938" y="3902075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carbon</a:t>
            </a:r>
          </a:p>
          <a:p>
            <a:pPr algn="ctr"/>
            <a:r>
              <a:rPr lang="en-US" altLang="en-US" sz="2000"/>
              <a:t>dioxide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497138" y="3902075"/>
            <a:ext cx="1144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carbonic</a:t>
            </a:r>
          </a:p>
          <a:p>
            <a:pPr algn="ctr"/>
            <a:r>
              <a:rPr lang="en-US" altLang="en-US" sz="2000"/>
              <a:t>acid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289425" y="3902075"/>
            <a:ext cx="1511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bicarbonate</a:t>
            </a:r>
          </a:p>
          <a:p>
            <a:pPr algn="ctr"/>
            <a:r>
              <a:rPr lang="en-US" altLang="en-US" sz="2000"/>
              <a:t>ion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432550" y="3902075"/>
            <a:ext cx="1312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carbonate</a:t>
            </a:r>
          </a:p>
          <a:p>
            <a:pPr algn="ctr"/>
            <a:r>
              <a:rPr lang="en-US" altLang="en-US" sz="2000"/>
              <a:t>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98550" y="963613"/>
            <a:ext cx="7075488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/>
              <a:t>Buffer reaction</a:t>
            </a:r>
            <a:r>
              <a:rPr lang="en-US" altLang="en-US"/>
              <a:t> helps dissolve CO</a:t>
            </a:r>
            <a:r>
              <a:rPr lang="en-US" altLang="en-US" baseline="-25000"/>
              <a:t>2</a:t>
            </a:r>
            <a:r>
              <a:rPr lang="en-US" altLang="en-US"/>
              <a:t> into sea water:</a:t>
            </a:r>
          </a:p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r>
              <a:rPr lang="en-US" altLang="en-US"/>
              <a:t>CO</a:t>
            </a:r>
            <a:r>
              <a:rPr lang="en-US" altLang="en-US" baseline="-25000"/>
              <a:t>2</a:t>
            </a:r>
            <a:r>
              <a:rPr lang="en-US" altLang="en-US"/>
              <a:t> + CO</a:t>
            </a:r>
            <a:r>
              <a:rPr lang="en-US" altLang="en-US" baseline="-25000"/>
              <a:t>3</a:t>
            </a:r>
            <a:r>
              <a:rPr lang="en-US" altLang="en-US" baseline="30000"/>
              <a:t>=</a:t>
            </a:r>
            <a:r>
              <a:rPr lang="en-US" altLang="en-US"/>
              <a:t> + H</a:t>
            </a:r>
            <a:r>
              <a:rPr lang="en-US" altLang="en-US" baseline="-25000"/>
              <a:t>2</a:t>
            </a:r>
            <a:r>
              <a:rPr lang="en-US" altLang="en-US"/>
              <a:t>O       </a:t>
            </a:r>
            <a:r>
              <a:rPr lang="en-US" altLang="en-US" sz="2800">
                <a:sym typeface="Symbol" pitchFamily="18" charset="2"/>
              </a:rPr>
              <a:t>     </a:t>
            </a:r>
            <a:r>
              <a:rPr lang="en-US" altLang="en-US">
                <a:sym typeface="Symbol" pitchFamily="18" charset="2"/>
              </a:rPr>
              <a:t>2 HCO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n-US" altLang="en-US" baseline="30000">
                <a:sym typeface="Symbol" pitchFamily="18" charset="2"/>
              </a:rPr>
              <a:t>-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019675" y="2244725"/>
            <a:ext cx="603250" cy="246063"/>
          </a:xfrm>
          <a:prstGeom prst="leftRightArrow">
            <a:avLst>
              <a:gd name="adj1" fmla="val 50000"/>
              <a:gd name="adj2" fmla="val 490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098550" y="963613"/>
            <a:ext cx="7075488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/>
              <a:t>Buffer reaction</a:t>
            </a:r>
            <a:r>
              <a:rPr lang="en-US" altLang="en-US"/>
              <a:t> helps dissolve CO</a:t>
            </a:r>
            <a:r>
              <a:rPr lang="en-US" altLang="en-US" baseline="-25000"/>
              <a:t>2</a:t>
            </a:r>
            <a:r>
              <a:rPr lang="en-US" altLang="en-US"/>
              <a:t> into sea water: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CO</a:t>
            </a:r>
            <a:r>
              <a:rPr lang="en-US" altLang="en-US" baseline="-25000"/>
              <a:t>2</a:t>
            </a:r>
            <a:r>
              <a:rPr lang="en-US" altLang="en-US"/>
              <a:t> + CO</a:t>
            </a:r>
            <a:r>
              <a:rPr lang="en-US" altLang="en-US" baseline="-25000"/>
              <a:t>3</a:t>
            </a:r>
            <a:r>
              <a:rPr lang="en-US" altLang="en-US" baseline="30000"/>
              <a:t>=</a:t>
            </a:r>
            <a:r>
              <a:rPr lang="en-US" altLang="en-US"/>
              <a:t> + H</a:t>
            </a:r>
            <a:r>
              <a:rPr lang="en-US" altLang="en-US" baseline="-25000"/>
              <a:t>2</a:t>
            </a:r>
            <a:r>
              <a:rPr lang="en-US" altLang="en-US"/>
              <a:t>O       </a:t>
            </a:r>
            <a:r>
              <a:rPr lang="en-US" altLang="en-US" sz="2800">
                <a:sym typeface="Symbol" pitchFamily="18" charset="2"/>
              </a:rPr>
              <a:t>     </a:t>
            </a:r>
            <a:r>
              <a:rPr lang="en-US" altLang="en-US">
                <a:sym typeface="Symbol" pitchFamily="18" charset="2"/>
              </a:rPr>
              <a:t>2 HCO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n-US" altLang="en-US" baseline="30000">
                <a:sym typeface="Symbol" pitchFamily="18" charset="2"/>
              </a:rPr>
              <a:t>-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029200" y="1828800"/>
            <a:ext cx="603250" cy="246063"/>
          </a:xfrm>
          <a:prstGeom prst="leftRightArrow">
            <a:avLst>
              <a:gd name="adj1" fmla="val 50000"/>
              <a:gd name="adj2" fmla="val 490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19200" y="2743200"/>
            <a:ext cx="69278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This reaction removes CO</a:t>
            </a:r>
            <a:r>
              <a:rPr lang="en-US" altLang="en-US" baseline="-25000"/>
              <a:t>2</a:t>
            </a:r>
            <a:r>
              <a:rPr lang="en-US" altLang="en-US"/>
              <a:t> from the atmosphere, with no change in the amount of H</a:t>
            </a:r>
            <a:r>
              <a:rPr lang="en-US" altLang="en-US" baseline="30000"/>
              <a:t>+</a:t>
            </a:r>
            <a:r>
              <a:rPr lang="en-US" altLang="en-US"/>
              <a:t> (</a:t>
            </a:r>
            <a:r>
              <a:rPr lang="en-US" altLang="en-US" i="1"/>
              <a:t>i.e.</a:t>
            </a:r>
            <a:r>
              <a:rPr lang="en-US" altLang="en-US"/>
              <a:t>, no change in pH)</a:t>
            </a:r>
          </a:p>
          <a:p>
            <a:endParaRPr lang="en-US" altLang="en-US"/>
          </a:p>
          <a:p>
            <a:r>
              <a:rPr lang="en-US" altLang="en-US" u="sng"/>
              <a:t>Definition</a:t>
            </a:r>
            <a:r>
              <a:rPr lang="en-US" altLang="en-US"/>
              <a:t>:  </a:t>
            </a:r>
            <a:r>
              <a:rPr lang="en-US" altLang="en-US">
                <a:solidFill>
                  <a:srgbClr val="FF3300"/>
                </a:solidFill>
              </a:rPr>
              <a:t>pH = </a:t>
            </a:r>
            <a:r>
              <a:rPr lang="en-US" altLang="en-US">
                <a:solidFill>
                  <a:srgbClr val="FF3300"/>
                </a:solidFill>
                <a:sym typeface="Symbol" pitchFamily="18" charset="2"/>
              </a:rPr>
              <a:t> log</a:t>
            </a:r>
            <a:r>
              <a:rPr lang="en-US" altLang="en-US" baseline="-25000">
                <a:solidFill>
                  <a:srgbClr val="FF3300"/>
                </a:solidFill>
                <a:sym typeface="Symbol" pitchFamily="18" charset="2"/>
              </a:rPr>
              <a:t>10</a:t>
            </a:r>
            <a:r>
              <a:rPr lang="en-US" altLang="en-US">
                <a:solidFill>
                  <a:srgbClr val="FF3300"/>
                </a:solidFill>
                <a:sym typeface="Symbol" pitchFamily="18" charset="2"/>
              </a:rPr>
              <a:t>[H</a:t>
            </a:r>
            <a:r>
              <a:rPr lang="en-US" altLang="en-US" baseline="30000">
                <a:solidFill>
                  <a:srgbClr val="FF3300"/>
                </a:solidFill>
                <a:sym typeface="Symbol" pitchFamily="18" charset="2"/>
              </a:rPr>
              <a:t>+</a:t>
            </a:r>
            <a:r>
              <a:rPr lang="en-US" altLang="en-US">
                <a:solidFill>
                  <a:srgbClr val="FF3300"/>
                </a:solidFill>
                <a:sym typeface="Symbol" pitchFamily="18" charset="2"/>
              </a:rPr>
              <a:t>]</a:t>
            </a:r>
          </a:p>
          <a:p>
            <a:endParaRPr lang="en-US" altLang="en-US">
              <a:solidFill>
                <a:srgbClr val="FF3300"/>
              </a:solidFill>
              <a:sym typeface="Symbol" pitchFamily="18" charset="2"/>
            </a:endParaRPr>
          </a:p>
          <a:p>
            <a:r>
              <a:rPr lang="en-US" altLang="en-US">
                <a:sym typeface="Symbol" pitchFamily="18" charset="2"/>
              </a:rPr>
              <a:t>So,	       low pH  = high [H</a:t>
            </a:r>
            <a:r>
              <a:rPr lang="en-US" altLang="en-US" baseline="30000">
                <a:sym typeface="Symbol" pitchFamily="18" charset="2"/>
              </a:rPr>
              <a:t>+</a:t>
            </a:r>
            <a:r>
              <a:rPr lang="en-US" altLang="en-US">
                <a:sym typeface="Symbol" pitchFamily="18" charset="2"/>
              </a:rPr>
              <a:t>]    </a:t>
            </a:r>
            <a:r>
              <a:rPr lang="en-US" altLang="en-US">
                <a:solidFill>
                  <a:srgbClr val="FF3300"/>
                </a:solidFill>
                <a:sym typeface="Symbol" pitchFamily="18" charset="2"/>
              </a:rPr>
              <a:t>acidic</a:t>
            </a:r>
          </a:p>
          <a:p>
            <a:r>
              <a:rPr lang="en-US" altLang="en-US">
                <a:sym typeface="Symbol" pitchFamily="18" charset="2"/>
              </a:rPr>
              <a:t>	       high ph =  low [H</a:t>
            </a:r>
            <a:r>
              <a:rPr lang="en-US" altLang="en-US" baseline="30000">
                <a:sym typeface="Symbol" pitchFamily="18" charset="2"/>
              </a:rPr>
              <a:t>+</a:t>
            </a:r>
            <a:r>
              <a:rPr lang="en-US" altLang="en-US">
                <a:sym typeface="Symbol" pitchFamily="18" charset="2"/>
              </a:rPr>
              <a:t>]     </a:t>
            </a:r>
            <a:r>
              <a:rPr lang="en-US" altLang="en-US">
                <a:solidFill>
                  <a:schemeClr val="accent2"/>
                </a:solidFill>
                <a:sym typeface="Symbol" pitchFamily="18" charset="2"/>
              </a:rPr>
              <a:t>basic</a:t>
            </a:r>
          </a:p>
          <a:p>
            <a:endParaRPr lang="en-US" altLang="en-US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</a:rPr>
              <a:t>Other Common Acids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FF3300"/>
                </a:solidFill>
                <a:latin typeface="Arial" charset="0"/>
              </a:rPr>
              <a:t>Hydrochloric acid:</a:t>
            </a:r>
            <a:r>
              <a:rPr lang="en-US" altLang="en-US" sz="2800">
                <a:latin typeface="Arial" charset="0"/>
              </a:rPr>
              <a:t>     HCl  </a:t>
            </a:r>
            <a:r>
              <a:rPr lang="en-US" altLang="en-US" sz="2800">
                <a:latin typeface="Arial" charset="0"/>
                <a:sym typeface="Symbol" pitchFamily="18" charset="2"/>
              </a:rPr>
              <a:t>  H</a:t>
            </a:r>
            <a:r>
              <a:rPr lang="en-US" altLang="en-US" sz="2800" baseline="30000">
                <a:latin typeface="Arial" charset="0"/>
                <a:sym typeface="Symbol" pitchFamily="18" charset="2"/>
              </a:rPr>
              <a:t>+</a:t>
            </a:r>
            <a:r>
              <a:rPr lang="en-US" altLang="en-US" sz="2800">
                <a:latin typeface="Arial" charset="0"/>
                <a:sym typeface="Symbol" pitchFamily="18" charset="2"/>
              </a:rPr>
              <a:t> + Cl</a:t>
            </a:r>
            <a:r>
              <a:rPr lang="en-US" altLang="en-US" sz="2800" baseline="30000">
                <a:latin typeface="Arial" charset="0"/>
                <a:cs typeface="Times New Roman" pitchFamily="18" charset="0"/>
                <a:sym typeface="Symbol" pitchFamily="18" charset="2"/>
              </a:rPr>
              <a:t>−</a:t>
            </a:r>
            <a:endParaRPr lang="en-US" altLang="en-US" sz="280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endParaRPr lang="en-US" altLang="en-US" sz="280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r>
              <a:rPr lang="en-US" altLang="en-US" sz="2800">
                <a:solidFill>
                  <a:schemeClr val="accent2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Nitric acid:</a:t>
            </a:r>
            <a:r>
              <a:rPr lang="en-US" altLang="en-US" sz="2800">
                <a:latin typeface="Arial" charset="0"/>
                <a:cs typeface="Times New Roman" pitchFamily="18" charset="0"/>
                <a:sym typeface="Symbol" pitchFamily="18" charset="2"/>
              </a:rPr>
              <a:t>		HNO</a:t>
            </a:r>
            <a:r>
              <a:rPr lang="en-US" altLang="en-US" sz="2800" baseline="-25000">
                <a:latin typeface="Arial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altLang="en-US" sz="2800">
                <a:latin typeface="Arial" charset="0"/>
                <a:cs typeface="Times New Roman" pitchFamily="18" charset="0"/>
                <a:sym typeface="Symbol" pitchFamily="18" charset="2"/>
              </a:rPr>
              <a:t>    H</a:t>
            </a:r>
            <a:r>
              <a:rPr lang="en-US" altLang="en-US" sz="2800" baseline="30000">
                <a:latin typeface="Arial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en-US" sz="2800">
                <a:latin typeface="Arial" charset="0"/>
                <a:cs typeface="Times New Roman" pitchFamily="18" charset="0"/>
                <a:sym typeface="Symbol" pitchFamily="18" charset="2"/>
              </a:rPr>
              <a:t> + NO</a:t>
            </a:r>
            <a:r>
              <a:rPr lang="en-US" altLang="en-US" sz="2800" baseline="-25000">
                <a:latin typeface="Arial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altLang="en-US" sz="2800" baseline="30000">
                <a:latin typeface="Arial" charset="0"/>
                <a:cs typeface="Times New Roman" pitchFamily="18" charset="0"/>
                <a:sym typeface="Symbol" pitchFamily="18" charset="2"/>
              </a:rPr>
              <a:t>−</a:t>
            </a:r>
            <a:endParaRPr lang="en-US" altLang="en-US" sz="280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endParaRPr lang="en-US" altLang="en-US" sz="280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r>
              <a:rPr lang="en-US" altLang="en-US" sz="2800">
                <a:solidFill>
                  <a:srgbClr val="008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Sulfuric acid:</a:t>
            </a:r>
            <a:r>
              <a:rPr lang="en-US" altLang="en-US" sz="2800">
                <a:latin typeface="Arial" charset="0"/>
                <a:cs typeface="Times New Roman" pitchFamily="18" charset="0"/>
                <a:sym typeface="Symbol" pitchFamily="18" charset="2"/>
              </a:rPr>
              <a:t>		H</a:t>
            </a:r>
            <a:r>
              <a:rPr lang="en-US" altLang="en-US" sz="2800" baseline="-25000">
                <a:latin typeface="Arial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en-US" sz="2800">
                <a:latin typeface="Arial" charset="0"/>
                <a:cs typeface="Times New Roman" pitchFamily="18" charset="0"/>
                <a:sym typeface="Symbol" pitchFamily="18" charset="2"/>
              </a:rPr>
              <a:t>SO</a:t>
            </a:r>
            <a:r>
              <a:rPr lang="en-US" altLang="en-US" sz="2800" baseline="-25000">
                <a:latin typeface="Arial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altLang="en-US" sz="2800">
                <a:latin typeface="Arial" charset="0"/>
                <a:cs typeface="Times New Roman" pitchFamily="18" charset="0"/>
                <a:sym typeface="Symbol" pitchFamily="18" charset="2"/>
              </a:rPr>
              <a:t>    2 H</a:t>
            </a:r>
            <a:r>
              <a:rPr lang="en-US" altLang="en-US" sz="2800" baseline="30000">
                <a:latin typeface="Arial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en-US" sz="2800">
                <a:latin typeface="Arial" charset="0"/>
                <a:cs typeface="Times New Roman" pitchFamily="18" charset="0"/>
                <a:sym typeface="Symbol" pitchFamily="18" charset="2"/>
              </a:rPr>
              <a:t> + SO</a:t>
            </a:r>
            <a:r>
              <a:rPr lang="en-US" altLang="en-US" sz="2800" baseline="-25000">
                <a:latin typeface="Arial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altLang="en-US" sz="2800" baseline="30000">
                <a:latin typeface="Arial" charset="0"/>
                <a:cs typeface="Times New Roman" pitchFamily="18" charset="0"/>
                <a:sym typeface="Symbol" pitchFamily="18" charset="2"/>
              </a:rPr>
              <a:t>=</a:t>
            </a:r>
            <a:endParaRPr lang="en-US" altLang="en-US" sz="280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endParaRPr lang="en-US" altLang="en-US" sz="280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r>
              <a:rPr lang="en-US" altLang="en-US" sz="2400">
                <a:latin typeface="Arial" charset="0"/>
                <a:cs typeface="Times New Roman" pitchFamily="18" charset="0"/>
                <a:sym typeface="Symbol" pitchFamily="18" charset="2"/>
              </a:rPr>
              <a:t>All of these reactions release H</a:t>
            </a:r>
            <a:r>
              <a:rPr lang="en-US" altLang="en-US" sz="2400" baseline="30000">
                <a:latin typeface="Arial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en-US" sz="2400">
                <a:latin typeface="Arial" charset="0"/>
                <a:cs typeface="Times New Roman" pitchFamily="18" charset="0"/>
                <a:sym typeface="Symbol" pitchFamily="18" charset="2"/>
              </a:rPr>
              <a:t> ions (protons) into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622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How much carbon is dissolved in the ocean?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622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How much carbon is dissolved in the ocean?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70125" y="1563688"/>
            <a:ext cx="3857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			   </a:t>
            </a:r>
            <a:r>
              <a:rPr lang="en-US" altLang="en-US" i="1"/>
              <a:t>Gt C</a:t>
            </a:r>
          </a:p>
          <a:p>
            <a:endParaRPr lang="en-US" altLang="en-US"/>
          </a:p>
          <a:p>
            <a:r>
              <a:rPr lang="en-US" altLang="en-US"/>
              <a:t>Atmospheric CO</a:t>
            </a:r>
            <a:r>
              <a:rPr lang="en-US" altLang="en-US" baseline="-25000"/>
              <a:t>2</a:t>
            </a:r>
            <a:r>
              <a:rPr lang="en-US" altLang="en-US"/>
              <a:t>	     760</a:t>
            </a:r>
          </a:p>
          <a:p>
            <a:endParaRPr lang="en-US" altLang="en-US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622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How much carbon is dissolved in the ocean?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70125" y="1563688"/>
            <a:ext cx="3875088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			   </a:t>
            </a:r>
            <a:r>
              <a:rPr lang="en-US" altLang="en-US" i="1"/>
              <a:t>Gt C</a:t>
            </a:r>
          </a:p>
          <a:p>
            <a:endParaRPr lang="en-US" altLang="en-US"/>
          </a:p>
          <a:p>
            <a:r>
              <a:rPr lang="en-US" altLang="en-US"/>
              <a:t>Atmospheric CO</a:t>
            </a:r>
            <a:r>
              <a:rPr lang="en-US" altLang="en-US" baseline="-25000"/>
              <a:t>2</a:t>
            </a:r>
            <a:r>
              <a:rPr lang="en-US" altLang="en-US"/>
              <a:t>	     760</a:t>
            </a:r>
          </a:p>
          <a:p>
            <a:endParaRPr lang="en-US" altLang="en-US" u="sng"/>
          </a:p>
          <a:p>
            <a:r>
              <a:rPr lang="en-US" altLang="en-US"/>
              <a:t>Carbonic acid	     740</a:t>
            </a:r>
          </a:p>
          <a:p>
            <a:r>
              <a:rPr lang="en-US" altLang="en-US" sz="1800"/>
              <a:t>(H</a:t>
            </a:r>
            <a:r>
              <a:rPr lang="en-US" altLang="en-US" sz="1800" baseline="-25000"/>
              <a:t>2</a:t>
            </a:r>
            <a:r>
              <a:rPr lang="en-US" altLang="en-US" sz="1800"/>
              <a:t>CO</a:t>
            </a:r>
            <a:r>
              <a:rPr lang="en-US" altLang="en-US" sz="1800" baseline="-25000"/>
              <a:t>3</a:t>
            </a:r>
            <a:r>
              <a:rPr lang="en-US" altLang="en-US" sz="1800"/>
              <a:t>)</a:t>
            </a:r>
          </a:p>
          <a:p>
            <a:endParaRPr lang="en-US" altLang="en-US"/>
          </a:p>
          <a:p>
            <a:r>
              <a:rPr lang="en-US" altLang="en-US"/>
              <a:t>Bicarbonate ion	37,000</a:t>
            </a:r>
          </a:p>
          <a:p>
            <a:r>
              <a:rPr lang="en-US" altLang="en-US" sz="1800"/>
              <a:t>(HCO</a:t>
            </a:r>
            <a:r>
              <a:rPr lang="en-US" altLang="en-US" sz="1800" baseline="-25000"/>
              <a:t>3</a:t>
            </a:r>
            <a:r>
              <a:rPr lang="en-US" altLang="en-US" sz="1800"/>
              <a:t>-)</a:t>
            </a:r>
          </a:p>
          <a:p>
            <a:endParaRPr lang="en-US" altLang="en-US" sz="2000"/>
          </a:p>
          <a:p>
            <a:r>
              <a:rPr lang="en-US" altLang="en-US"/>
              <a:t>Carbonate ion            1,300</a:t>
            </a:r>
            <a:endParaRPr lang="en-US" altLang="en-US" sz="2000"/>
          </a:p>
          <a:p>
            <a:r>
              <a:rPr lang="en-US" altLang="en-US" sz="1800"/>
              <a:t>(CO</a:t>
            </a:r>
            <a:r>
              <a:rPr lang="en-US" altLang="en-US" sz="2000" baseline="-25000"/>
              <a:t>3</a:t>
            </a:r>
            <a:r>
              <a:rPr lang="en-US" altLang="en-US" sz="2000" baseline="30000"/>
              <a:t>=</a:t>
            </a:r>
            <a:r>
              <a:rPr lang="en-US" altLang="en-US" sz="1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622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How much carbon is dissolved in the ocean?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70125" y="1563688"/>
            <a:ext cx="3875088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			   </a:t>
            </a:r>
            <a:r>
              <a:rPr lang="en-US" altLang="en-US" i="1"/>
              <a:t>Gt C</a:t>
            </a:r>
          </a:p>
          <a:p>
            <a:endParaRPr lang="en-US" altLang="en-US"/>
          </a:p>
          <a:p>
            <a:r>
              <a:rPr lang="en-US" altLang="en-US"/>
              <a:t>Atmospheric CO</a:t>
            </a:r>
            <a:r>
              <a:rPr lang="en-US" altLang="en-US" baseline="-25000"/>
              <a:t>2</a:t>
            </a:r>
            <a:r>
              <a:rPr lang="en-US" altLang="en-US"/>
              <a:t>	     760</a:t>
            </a:r>
          </a:p>
          <a:p>
            <a:endParaRPr lang="en-US" altLang="en-US" u="sng"/>
          </a:p>
          <a:p>
            <a:r>
              <a:rPr lang="en-US" altLang="en-US"/>
              <a:t>Carbonic acid	     740</a:t>
            </a:r>
          </a:p>
          <a:p>
            <a:r>
              <a:rPr lang="en-US" altLang="en-US" sz="1800"/>
              <a:t>(H</a:t>
            </a:r>
            <a:r>
              <a:rPr lang="en-US" altLang="en-US" sz="1800" baseline="-25000"/>
              <a:t>2</a:t>
            </a:r>
            <a:r>
              <a:rPr lang="en-US" altLang="en-US" sz="1800"/>
              <a:t>CO</a:t>
            </a:r>
            <a:r>
              <a:rPr lang="en-US" altLang="en-US" sz="1800" baseline="-25000"/>
              <a:t>3</a:t>
            </a:r>
            <a:r>
              <a:rPr lang="en-US" altLang="en-US" sz="1800"/>
              <a:t>)</a:t>
            </a:r>
          </a:p>
          <a:p>
            <a:endParaRPr lang="en-US" altLang="en-US"/>
          </a:p>
          <a:p>
            <a:r>
              <a:rPr lang="en-US" altLang="en-US"/>
              <a:t>Bicarbonate ion	37,000</a:t>
            </a:r>
          </a:p>
          <a:p>
            <a:r>
              <a:rPr lang="en-US" altLang="en-US" sz="1800"/>
              <a:t>(HCO</a:t>
            </a:r>
            <a:r>
              <a:rPr lang="en-US" altLang="en-US" sz="1800" baseline="-25000"/>
              <a:t>3</a:t>
            </a:r>
            <a:r>
              <a:rPr lang="en-US" altLang="en-US" sz="1800"/>
              <a:t>-)</a:t>
            </a:r>
          </a:p>
          <a:p>
            <a:endParaRPr lang="en-US" altLang="en-US" sz="2000"/>
          </a:p>
          <a:p>
            <a:r>
              <a:rPr lang="en-US" altLang="en-US"/>
              <a:t>Carbonate ion            1,300</a:t>
            </a:r>
            <a:endParaRPr lang="en-US" altLang="en-US" sz="2000"/>
          </a:p>
          <a:p>
            <a:r>
              <a:rPr lang="en-US" altLang="en-US" sz="1800"/>
              <a:t>(CO</a:t>
            </a:r>
            <a:r>
              <a:rPr lang="en-US" altLang="en-US" sz="2000" baseline="-25000"/>
              <a:t>3</a:t>
            </a:r>
            <a:r>
              <a:rPr lang="en-US" altLang="en-US" sz="2000" baseline="30000"/>
              <a:t>=</a:t>
            </a:r>
            <a:r>
              <a:rPr lang="en-US" altLang="en-US" sz="1800"/>
              <a:t>)</a:t>
            </a:r>
          </a:p>
        </p:txBody>
      </p:sp>
      <p:sp>
        <p:nvSpPr>
          <p:cNvPr id="22532" name="AutoShape 4"/>
          <p:cNvSpPr>
            <a:spLocks/>
          </p:cNvSpPr>
          <p:nvPr/>
        </p:nvSpPr>
        <p:spPr bwMode="auto">
          <a:xfrm>
            <a:off x="6324600" y="2971800"/>
            <a:ext cx="381000" cy="2590800"/>
          </a:xfrm>
          <a:prstGeom prst="rightBrace">
            <a:avLst>
              <a:gd name="adj1" fmla="val 56667"/>
              <a:gd name="adj2" fmla="val 50000"/>
            </a:avLst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781800" y="3962400"/>
            <a:ext cx="221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39,040 Gton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447800" y="381000"/>
            <a:ext cx="702151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Inorganic Carbon in Marine Sediments:</a:t>
            </a:r>
          </a:p>
          <a:p>
            <a:endParaRPr lang="en-US" altLang="en-US"/>
          </a:p>
          <a:p>
            <a:r>
              <a:rPr lang="en-US" altLang="en-US"/>
              <a:t>Sea shells</a:t>
            </a:r>
          </a:p>
          <a:p>
            <a:r>
              <a:rPr lang="en-US" altLang="en-US"/>
              <a:t>Reefs			</a:t>
            </a:r>
            <a:r>
              <a:rPr lang="en-US" altLang="en-US" b="1">
                <a:solidFill>
                  <a:schemeClr val="accent2"/>
                </a:solidFill>
              </a:rPr>
              <a:t>Carbonate minerals (CaCO</a:t>
            </a:r>
            <a:r>
              <a:rPr lang="en-US" altLang="en-US" b="1" baseline="-25000">
                <a:solidFill>
                  <a:schemeClr val="accent2"/>
                </a:solidFill>
              </a:rPr>
              <a:t>3</a:t>
            </a:r>
            <a:r>
              <a:rPr lang="en-US" altLang="en-US" b="1">
                <a:solidFill>
                  <a:schemeClr val="accent2"/>
                </a:solidFill>
              </a:rPr>
              <a:t>)</a:t>
            </a:r>
          </a:p>
          <a:p>
            <a:r>
              <a:rPr lang="en-US" altLang="en-US"/>
              <a:t>Algae tests</a:t>
            </a:r>
          </a:p>
          <a:p>
            <a:endParaRPr lang="en-US" altLang="en-US"/>
          </a:p>
        </p:txBody>
      </p:sp>
      <p:sp>
        <p:nvSpPr>
          <p:cNvPr id="29699" name="AutoShape 3"/>
          <p:cNvSpPr>
            <a:spLocks/>
          </p:cNvSpPr>
          <p:nvPr/>
        </p:nvSpPr>
        <p:spPr bwMode="auto">
          <a:xfrm>
            <a:off x="3521075" y="1179513"/>
            <a:ext cx="304800" cy="1143000"/>
          </a:xfrm>
          <a:prstGeom prst="rightBrace">
            <a:avLst>
              <a:gd name="adj1" fmla="val 31250"/>
              <a:gd name="adj2" fmla="val 50000"/>
            </a:avLst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ea%20Sh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1600"/>
            <a:ext cx="48768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-76200" y="6477000"/>
            <a:ext cx="464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http://www.summerclouds.com/Vero/Sea%20Shells.jpg</a:t>
            </a:r>
          </a:p>
        </p:txBody>
      </p:sp>
      <p:pic>
        <p:nvPicPr>
          <p:cNvPr id="40964" name="Picture 4" descr="re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06888"/>
            <a:ext cx="3962400" cy="25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334000" y="6583363"/>
            <a:ext cx="3200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http://educate.si.edu/lessons/currkits/ocean/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47675" y="95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7" name="AutoShape 7" descr="UnivRightSide"/>
          <p:cNvSpPr>
            <a:spLocks noChangeAspect="1" noChangeArrowheads="1"/>
          </p:cNvSpPr>
          <p:nvPr/>
        </p:nvSpPr>
        <p:spPr bwMode="auto">
          <a:xfrm>
            <a:off x="914400" y="1000125"/>
            <a:ext cx="73152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47675" y="95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9" name="AutoShape 9" descr="UnivRightSide"/>
          <p:cNvSpPr>
            <a:spLocks noChangeAspect="1" noChangeArrowheads="1"/>
          </p:cNvSpPr>
          <p:nvPr/>
        </p:nvSpPr>
        <p:spPr bwMode="auto">
          <a:xfrm>
            <a:off x="914400" y="1000125"/>
            <a:ext cx="73152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70" name="Picture 10" descr="UnivTop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"/>
            <a:ext cx="51054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105400" y="3200400"/>
            <a:ext cx="4038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http://www.cmas-md.org/Images/Sanjay/UnivTop4.jpg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</a:rPr>
              <a:t>The thermocline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latin typeface="Arial" charset="0"/>
              </a:rPr>
              <a:t>Ocean temperature decreases with depth between ~100 m (the bottom of the mixed layer) and 1 km. This is termed the </a:t>
            </a:r>
            <a:r>
              <a:rPr lang="en-US" altLang="en-US" sz="2400" i="1">
                <a:solidFill>
                  <a:schemeClr val="accent2"/>
                </a:solidFill>
                <a:latin typeface="Arial" charset="0"/>
              </a:rPr>
              <a:t>thermocline</a:t>
            </a:r>
            <a:endParaRPr lang="en-US" altLang="en-US" sz="240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latin typeface="Arial" charset="0"/>
              </a:rPr>
              <a:t>Salinity also increases with depth, also increasing the density of seawater. The increase in density with depth is termed the </a:t>
            </a:r>
            <a:r>
              <a:rPr lang="en-US" altLang="en-US" sz="2400" i="1">
                <a:solidFill>
                  <a:srgbClr val="CC3300"/>
                </a:solidFill>
                <a:latin typeface="Arial" charset="0"/>
              </a:rPr>
              <a:t>pycnocline</a:t>
            </a:r>
          </a:p>
          <a:p>
            <a:pPr>
              <a:lnSpc>
                <a:spcPct val="80000"/>
              </a:lnSpc>
            </a:pPr>
            <a:endParaRPr lang="en-US" altLang="en-US" sz="2400">
              <a:latin typeface="Arial" charset="0"/>
            </a:endParaRPr>
          </a:p>
        </p:txBody>
      </p:sp>
      <p:pic>
        <p:nvPicPr>
          <p:cNvPr id="12698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81200"/>
            <a:ext cx="3240088" cy="4114800"/>
          </a:xfrm>
        </p:spPr>
      </p:pic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4597400" y="6048375"/>
            <a:ext cx="3717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/>
              <a:t>http://www.windows2universe.org/earth</a:t>
            </a:r>
          </a:p>
          <a:p>
            <a:r>
              <a:rPr lang="en-US" altLang="en-US" sz="1600" b="0"/>
              <a:t>/Water/temp.html</a:t>
            </a:r>
          </a:p>
        </p:txBody>
      </p:sp>
    </p:spTree>
    <p:extLst>
      <p:ext uri="{BB962C8B-B14F-4D97-AF65-F5344CB8AC3E}">
        <p14:creationId xmlns:p14="http://schemas.microsoft.com/office/powerpoint/2010/main" val="14131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occolithst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934200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accent2"/>
                </a:solidFill>
                <a:latin typeface="Arial" charset="0"/>
              </a:rPr>
              <a:t>The Inorganic Carbon Cycle</a:t>
            </a:r>
            <a:br>
              <a:rPr lang="en-US" altLang="en-US" sz="4000">
                <a:solidFill>
                  <a:schemeClr val="accent2"/>
                </a:solidFill>
                <a:latin typeface="Arial" charset="0"/>
              </a:rPr>
            </a:br>
            <a:r>
              <a:rPr lang="en-US" altLang="en-US" sz="4000">
                <a:solidFill>
                  <a:schemeClr val="accent2"/>
                </a:solidFill>
                <a:latin typeface="Arial" charset="0"/>
              </a:rPr>
              <a:t>(Carbonate-silicate Cycle)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</a:rPr>
              <a:t>The rest of this lecture will be done slightly differently on the board. I will leave these slides in, though, for the benefit of anyone who missed the lecture.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6479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Silicate Mineral Weathering:</a:t>
            </a:r>
          </a:p>
          <a:p>
            <a:endParaRPr lang="en-US" altLang="en-US"/>
          </a:p>
          <a:p>
            <a:r>
              <a:rPr lang="en-US" altLang="en-US"/>
              <a:t>Based on dissolution of calcium silicate minerals (CaSiO</a:t>
            </a:r>
            <a:r>
              <a:rPr lang="en-US" altLang="en-US" baseline="-25000"/>
              <a:t>3</a:t>
            </a:r>
            <a:r>
              <a:rPr lang="en-US" altLang="en-US"/>
              <a:t>)</a:t>
            </a:r>
          </a:p>
          <a:p>
            <a:endParaRPr lang="en-US" altLang="en-US" b="1"/>
          </a:p>
          <a:p>
            <a:r>
              <a:rPr lang="en-US" altLang="en-US"/>
              <a:t>Silicate weathering </a:t>
            </a:r>
            <a:r>
              <a:rPr lang="en-US" altLang="en-US" u="sng"/>
              <a:t>removes</a:t>
            </a:r>
            <a:r>
              <a:rPr lang="en-US" altLang="en-US"/>
              <a:t> CO</a:t>
            </a:r>
            <a:r>
              <a:rPr lang="en-US" altLang="en-US" baseline="-25000"/>
              <a:t>2</a:t>
            </a:r>
            <a:r>
              <a:rPr lang="en-US" altLang="en-US"/>
              <a:t> from the atmosphere.</a:t>
            </a:r>
          </a:p>
          <a:p>
            <a:endParaRPr lang="en-US" altLang="en-US"/>
          </a:p>
          <a:p>
            <a:r>
              <a:rPr lang="en-US" altLang="en-US"/>
              <a:t>Globally, it removes about 0.03 Gton C/year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Gra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38463"/>
            <a:ext cx="4572000" cy="39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6479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Silicate Mineral Weathering:</a:t>
            </a:r>
          </a:p>
          <a:p>
            <a:endParaRPr lang="en-US" altLang="en-US"/>
          </a:p>
          <a:p>
            <a:r>
              <a:rPr lang="en-US" altLang="en-US"/>
              <a:t>Based on dissolution of calcium silicate minerals (CaSiO</a:t>
            </a:r>
            <a:r>
              <a:rPr lang="en-US" altLang="en-US" baseline="-25000"/>
              <a:t>3</a:t>
            </a:r>
            <a:r>
              <a:rPr lang="en-US" altLang="en-US"/>
              <a:t>)</a:t>
            </a:r>
          </a:p>
          <a:p>
            <a:endParaRPr lang="en-US" altLang="en-US" b="1"/>
          </a:p>
          <a:p>
            <a:r>
              <a:rPr lang="en-US" altLang="en-US"/>
              <a:t>Silicate weathering </a:t>
            </a:r>
            <a:r>
              <a:rPr lang="en-US" altLang="en-US" u="sng"/>
              <a:t>removes</a:t>
            </a:r>
            <a:r>
              <a:rPr lang="en-US" altLang="en-US"/>
              <a:t> CO</a:t>
            </a:r>
            <a:r>
              <a:rPr lang="en-US" altLang="en-US" baseline="-25000"/>
              <a:t>2</a:t>
            </a:r>
            <a:r>
              <a:rPr lang="en-US" altLang="en-US"/>
              <a:t> from the atmosphere.</a:t>
            </a:r>
          </a:p>
          <a:p>
            <a:endParaRPr lang="en-US" altLang="en-US"/>
          </a:p>
          <a:p>
            <a:r>
              <a:rPr lang="en-US" altLang="en-US"/>
              <a:t>Globally, it removes about 0.03 Gton C/year</a:t>
            </a:r>
          </a:p>
        </p:txBody>
      </p:sp>
      <p:pic>
        <p:nvPicPr>
          <p:cNvPr id="68612" name="Picture 4" descr="Gran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62000" y="65532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http://www.explorelabrador.nf.ca/Granite.jpg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6324600" y="29718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http://144.173.212.218/Granite.jpg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ra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4549775"/>
            <a:ext cx="2435225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811963" y="6583363"/>
            <a:ext cx="2332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http://www.gwydir.demon.co.uk/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7940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Silicate weathering:</a:t>
            </a:r>
          </a:p>
          <a:p>
            <a:endParaRPr lang="en-US" altLang="en-US"/>
          </a:p>
          <a:p>
            <a:r>
              <a:rPr lang="en-US" altLang="en-US"/>
              <a:t>CaSiO</a:t>
            </a:r>
            <a:r>
              <a:rPr lang="en-US" altLang="en-US" baseline="-25000"/>
              <a:t>3</a:t>
            </a:r>
            <a:r>
              <a:rPr lang="en-US" altLang="en-US"/>
              <a:t> + 2 H</a:t>
            </a:r>
            <a:r>
              <a:rPr lang="en-US" altLang="en-US" baseline="-25000"/>
              <a:t>2</a:t>
            </a:r>
            <a:r>
              <a:rPr lang="en-US" altLang="en-US"/>
              <a:t>O + 2 CO</a:t>
            </a:r>
            <a:r>
              <a:rPr lang="en-US" altLang="en-US" baseline="-25000"/>
              <a:t>2 </a:t>
            </a:r>
            <a:r>
              <a:rPr lang="en-US" altLang="en-US">
                <a:sym typeface="Symbol" pitchFamily="18" charset="2"/>
              </a:rPr>
              <a:t> Ca</a:t>
            </a:r>
            <a:r>
              <a:rPr lang="en-US" altLang="en-US" baseline="30000">
                <a:sym typeface="Symbol" pitchFamily="18" charset="2"/>
              </a:rPr>
              <a:t>2+</a:t>
            </a:r>
            <a:r>
              <a:rPr lang="en-US" altLang="en-US">
                <a:sym typeface="Symbol" pitchFamily="18" charset="2"/>
              </a:rPr>
              <a:t> + 2 HCO</a:t>
            </a:r>
            <a:r>
              <a:rPr lang="en-US" altLang="en-US" baseline="-25000"/>
              <a:t>3</a:t>
            </a:r>
            <a:r>
              <a:rPr lang="en-US" altLang="en-US" baseline="30000">
                <a:sym typeface="Symbol" pitchFamily="18" charset="2"/>
              </a:rPr>
              <a:t>-</a:t>
            </a:r>
            <a:r>
              <a:rPr lang="en-US" altLang="en-US">
                <a:sym typeface="Symbol" pitchFamily="18" charset="2"/>
              </a:rPr>
              <a:t> + SiO</a:t>
            </a:r>
            <a:r>
              <a:rPr lang="en-US" altLang="en-US" baseline="-25000"/>
              <a:t>2</a:t>
            </a:r>
            <a:r>
              <a:rPr lang="en-US" altLang="en-US">
                <a:sym typeface="Symbol" pitchFamily="18" charset="2"/>
              </a:rPr>
              <a:t> + H</a:t>
            </a:r>
            <a:r>
              <a:rPr lang="en-US" altLang="en-US" baseline="-25000"/>
              <a:t>2</a:t>
            </a:r>
            <a:r>
              <a:rPr lang="en-US" altLang="en-US">
                <a:sym typeface="Symbol" pitchFamily="18" charset="2"/>
              </a:rPr>
              <a:t>O</a:t>
            </a:r>
          </a:p>
          <a:p>
            <a:endParaRPr lang="en-US" altLang="en-US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gra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4549775"/>
            <a:ext cx="2435225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811963" y="6583363"/>
            <a:ext cx="2332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http://www.gwydir.demon.co.uk/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7967663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Silicate weathering:</a:t>
            </a:r>
          </a:p>
          <a:p>
            <a:endParaRPr lang="en-US" altLang="en-US"/>
          </a:p>
          <a:p>
            <a:r>
              <a:rPr lang="en-US" altLang="en-US"/>
              <a:t>CaSiO</a:t>
            </a:r>
            <a:r>
              <a:rPr lang="en-US" altLang="en-US" baseline="-25000"/>
              <a:t>3</a:t>
            </a:r>
            <a:r>
              <a:rPr lang="en-US" altLang="en-US"/>
              <a:t> + 2 H</a:t>
            </a:r>
            <a:r>
              <a:rPr lang="en-US" altLang="en-US" baseline="-25000"/>
              <a:t>2</a:t>
            </a:r>
            <a:r>
              <a:rPr lang="en-US" altLang="en-US"/>
              <a:t>O + 2 CO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 Ca</a:t>
            </a:r>
            <a:r>
              <a:rPr lang="en-US" altLang="en-US" baseline="30000">
                <a:sym typeface="Symbol" pitchFamily="18" charset="2"/>
              </a:rPr>
              <a:t>2+</a:t>
            </a:r>
            <a:r>
              <a:rPr lang="en-US" altLang="en-US">
                <a:sym typeface="Symbol" pitchFamily="18" charset="2"/>
              </a:rPr>
              <a:t> + 2 HCO</a:t>
            </a:r>
            <a:r>
              <a:rPr lang="en-US" altLang="en-US" baseline="-25000"/>
              <a:t>3</a:t>
            </a:r>
            <a:r>
              <a:rPr lang="en-US" altLang="en-US" baseline="30000">
                <a:sym typeface="Symbol" pitchFamily="18" charset="2"/>
              </a:rPr>
              <a:t>-</a:t>
            </a:r>
            <a:r>
              <a:rPr lang="en-US" altLang="en-US">
                <a:sym typeface="Symbol" pitchFamily="18" charset="2"/>
              </a:rPr>
              <a:t> + SiO</a:t>
            </a:r>
            <a:r>
              <a:rPr lang="en-US" altLang="en-US" baseline="-25000"/>
              <a:t>2</a:t>
            </a:r>
            <a:r>
              <a:rPr lang="en-US" altLang="en-US">
                <a:sym typeface="Symbol" pitchFamily="18" charset="2"/>
              </a:rPr>
              <a:t> + H</a:t>
            </a:r>
            <a:r>
              <a:rPr lang="en-US" altLang="en-US" baseline="-25000"/>
              <a:t>2</a:t>
            </a:r>
            <a:r>
              <a:rPr lang="en-US" altLang="en-US">
                <a:sym typeface="Symbol" pitchFamily="18" charset="2"/>
              </a:rPr>
              <a:t>O</a:t>
            </a:r>
          </a:p>
          <a:p>
            <a:endParaRPr lang="en-US" altLang="en-US">
              <a:sym typeface="Symbol" pitchFamily="18" charset="2"/>
            </a:endParaRPr>
          </a:p>
          <a:p>
            <a:r>
              <a:rPr lang="en-US" altLang="en-US">
                <a:sym typeface="Symbol" pitchFamily="18" charset="2"/>
              </a:rPr>
              <a:t>Carbonate precipitation:</a:t>
            </a:r>
          </a:p>
          <a:p>
            <a:endParaRPr lang="en-US" altLang="en-US">
              <a:sym typeface="Symbol" pitchFamily="18" charset="2"/>
            </a:endParaRPr>
          </a:p>
          <a:p>
            <a:pPr lvl="1"/>
            <a:r>
              <a:rPr lang="en-US" altLang="en-US"/>
              <a:t>Ca</a:t>
            </a:r>
            <a:r>
              <a:rPr lang="en-US" altLang="en-US" baseline="30000"/>
              <a:t>2+</a:t>
            </a:r>
            <a:r>
              <a:rPr lang="en-US" altLang="en-US"/>
              <a:t> + 2 HCO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n-US" altLang="en-US" baseline="30000"/>
              <a:t>-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 CaCO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n-US" altLang="en-US">
                <a:sym typeface="Symbol" pitchFamily="18" charset="2"/>
              </a:rPr>
              <a:t> + </a:t>
            </a:r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O + CO</a:t>
            </a:r>
            <a:r>
              <a:rPr lang="en-US" altLang="en-US" baseline="-25000"/>
              <a:t>2</a:t>
            </a:r>
            <a:r>
              <a:rPr lang="en-US" altLang="en-US"/>
              <a:t>	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gra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4549775"/>
            <a:ext cx="2435225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811963" y="6583363"/>
            <a:ext cx="2332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http://www.gwydir.demon.co.uk/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79676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Silicate weathering:</a:t>
            </a:r>
          </a:p>
          <a:p>
            <a:endParaRPr lang="en-US" altLang="en-US"/>
          </a:p>
          <a:p>
            <a:r>
              <a:rPr lang="en-US" altLang="en-US"/>
              <a:t>CaSiO</a:t>
            </a:r>
            <a:r>
              <a:rPr lang="en-US" altLang="en-US" baseline="-25000"/>
              <a:t>3</a:t>
            </a:r>
            <a:r>
              <a:rPr lang="en-US" altLang="en-US"/>
              <a:t> + 2 H</a:t>
            </a:r>
            <a:r>
              <a:rPr lang="en-US" altLang="en-US" baseline="-25000"/>
              <a:t>2</a:t>
            </a:r>
            <a:r>
              <a:rPr lang="en-US" altLang="en-US"/>
              <a:t>O + 2 CO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 Ca</a:t>
            </a:r>
            <a:r>
              <a:rPr lang="en-US" altLang="en-US" baseline="30000">
                <a:sym typeface="Symbol" pitchFamily="18" charset="2"/>
              </a:rPr>
              <a:t>2+</a:t>
            </a:r>
            <a:r>
              <a:rPr lang="en-US" altLang="en-US">
                <a:sym typeface="Symbol" pitchFamily="18" charset="2"/>
              </a:rPr>
              <a:t> + 2 HCO</a:t>
            </a:r>
            <a:r>
              <a:rPr lang="en-US" altLang="en-US" baseline="-25000"/>
              <a:t>3</a:t>
            </a:r>
            <a:r>
              <a:rPr lang="en-US" altLang="en-US" baseline="30000">
                <a:sym typeface="Symbol" pitchFamily="18" charset="2"/>
              </a:rPr>
              <a:t>-</a:t>
            </a:r>
            <a:r>
              <a:rPr lang="en-US" altLang="en-US">
                <a:sym typeface="Symbol" pitchFamily="18" charset="2"/>
              </a:rPr>
              <a:t> + SiO</a:t>
            </a:r>
            <a:r>
              <a:rPr lang="en-US" altLang="en-US" baseline="-25000"/>
              <a:t>2</a:t>
            </a:r>
            <a:r>
              <a:rPr lang="en-US" altLang="en-US">
                <a:sym typeface="Symbol" pitchFamily="18" charset="2"/>
              </a:rPr>
              <a:t> + H</a:t>
            </a:r>
            <a:r>
              <a:rPr lang="en-US" altLang="en-US" baseline="-25000"/>
              <a:t>2</a:t>
            </a:r>
            <a:r>
              <a:rPr lang="en-US" altLang="en-US">
                <a:sym typeface="Symbol" pitchFamily="18" charset="2"/>
              </a:rPr>
              <a:t>O</a:t>
            </a:r>
          </a:p>
          <a:p>
            <a:endParaRPr lang="en-US" altLang="en-US">
              <a:sym typeface="Symbol" pitchFamily="18" charset="2"/>
            </a:endParaRPr>
          </a:p>
          <a:p>
            <a:r>
              <a:rPr lang="en-US" altLang="en-US">
                <a:sym typeface="Symbol" pitchFamily="18" charset="2"/>
              </a:rPr>
              <a:t>Carbonate precipitation:</a:t>
            </a:r>
          </a:p>
          <a:p>
            <a:endParaRPr lang="en-US" altLang="en-US">
              <a:sym typeface="Symbol" pitchFamily="18" charset="2"/>
            </a:endParaRPr>
          </a:p>
          <a:p>
            <a:pPr lvl="1"/>
            <a:r>
              <a:rPr lang="en-US" altLang="en-US"/>
              <a:t>Ca</a:t>
            </a:r>
            <a:r>
              <a:rPr lang="en-US" altLang="en-US" baseline="30000"/>
              <a:t>2+</a:t>
            </a:r>
            <a:r>
              <a:rPr lang="en-US" altLang="en-US"/>
              <a:t> + 2 HCO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n-US" altLang="en-US" baseline="30000"/>
              <a:t>-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 CaCO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n-US" altLang="en-US">
                <a:sym typeface="Symbol" pitchFamily="18" charset="2"/>
              </a:rPr>
              <a:t> + </a:t>
            </a:r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O + CO</a:t>
            </a:r>
            <a:r>
              <a:rPr lang="en-US" altLang="en-US" baseline="-25000"/>
              <a:t>2</a:t>
            </a:r>
            <a:r>
              <a:rPr lang="en-US" altLang="en-US"/>
              <a:t>	</a:t>
            </a:r>
          </a:p>
          <a:p>
            <a:pPr lvl="1"/>
            <a:endParaRPr lang="en-US" altLang="en-US"/>
          </a:p>
          <a:p>
            <a:r>
              <a:rPr lang="en-US" altLang="en-US"/>
              <a:t>Net Reaction</a:t>
            </a:r>
          </a:p>
          <a:p>
            <a:endParaRPr lang="en-US" altLang="en-US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 flipV="1">
            <a:off x="1905000" y="12192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 flipV="1">
            <a:off x="4724400" y="27432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 flipV="1">
            <a:off x="7620000" y="12954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gra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4549775"/>
            <a:ext cx="2435225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811963" y="6583363"/>
            <a:ext cx="2332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http://www.gwydir.demon.co.uk/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79676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Silicate weathering:</a:t>
            </a:r>
          </a:p>
          <a:p>
            <a:endParaRPr lang="en-US" altLang="en-US"/>
          </a:p>
          <a:p>
            <a:r>
              <a:rPr lang="en-US" altLang="en-US"/>
              <a:t>CaSiO</a:t>
            </a:r>
            <a:r>
              <a:rPr lang="en-US" altLang="en-US" baseline="-25000"/>
              <a:t>3</a:t>
            </a:r>
            <a:r>
              <a:rPr lang="en-US" altLang="en-US"/>
              <a:t> + 2 H</a:t>
            </a:r>
            <a:r>
              <a:rPr lang="en-US" altLang="en-US" baseline="-25000"/>
              <a:t>2</a:t>
            </a:r>
            <a:r>
              <a:rPr lang="en-US" altLang="en-US"/>
              <a:t>O + 2 CO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 Ca</a:t>
            </a:r>
            <a:r>
              <a:rPr lang="en-US" altLang="en-US" baseline="30000">
                <a:sym typeface="Symbol" pitchFamily="18" charset="2"/>
              </a:rPr>
              <a:t>2+</a:t>
            </a:r>
            <a:r>
              <a:rPr lang="en-US" altLang="en-US">
                <a:sym typeface="Symbol" pitchFamily="18" charset="2"/>
              </a:rPr>
              <a:t> + 2 HCO</a:t>
            </a:r>
            <a:r>
              <a:rPr lang="en-US" altLang="en-US" baseline="-25000"/>
              <a:t>3</a:t>
            </a:r>
            <a:r>
              <a:rPr lang="en-US" altLang="en-US" baseline="30000">
                <a:sym typeface="Symbol" pitchFamily="18" charset="2"/>
              </a:rPr>
              <a:t>-</a:t>
            </a:r>
            <a:r>
              <a:rPr lang="en-US" altLang="en-US">
                <a:sym typeface="Symbol" pitchFamily="18" charset="2"/>
              </a:rPr>
              <a:t> + SiO</a:t>
            </a:r>
            <a:r>
              <a:rPr lang="en-US" altLang="en-US" baseline="-25000"/>
              <a:t>2</a:t>
            </a:r>
            <a:r>
              <a:rPr lang="en-US" altLang="en-US">
                <a:sym typeface="Symbol" pitchFamily="18" charset="2"/>
              </a:rPr>
              <a:t> + H</a:t>
            </a:r>
            <a:r>
              <a:rPr lang="en-US" altLang="en-US" baseline="-25000"/>
              <a:t>2</a:t>
            </a:r>
            <a:r>
              <a:rPr lang="en-US" altLang="en-US">
                <a:sym typeface="Symbol" pitchFamily="18" charset="2"/>
              </a:rPr>
              <a:t>O</a:t>
            </a:r>
          </a:p>
          <a:p>
            <a:endParaRPr lang="en-US" altLang="en-US">
              <a:sym typeface="Symbol" pitchFamily="18" charset="2"/>
            </a:endParaRPr>
          </a:p>
          <a:p>
            <a:r>
              <a:rPr lang="en-US" altLang="en-US">
                <a:sym typeface="Symbol" pitchFamily="18" charset="2"/>
              </a:rPr>
              <a:t>Carbonate precipitation:</a:t>
            </a:r>
          </a:p>
          <a:p>
            <a:endParaRPr lang="en-US" altLang="en-US">
              <a:sym typeface="Symbol" pitchFamily="18" charset="2"/>
            </a:endParaRPr>
          </a:p>
          <a:p>
            <a:pPr lvl="1"/>
            <a:r>
              <a:rPr lang="en-US" altLang="en-US"/>
              <a:t>Ca</a:t>
            </a:r>
            <a:r>
              <a:rPr lang="en-US" altLang="en-US" baseline="30000"/>
              <a:t>2+</a:t>
            </a:r>
            <a:r>
              <a:rPr lang="en-US" altLang="en-US"/>
              <a:t> + 2 HCO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n-US" altLang="en-US" baseline="30000"/>
              <a:t>-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 CaCO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n-US" altLang="en-US">
                <a:sym typeface="Symbol" pitchFamily="18" charset="2"/>
              </a:rPr>
              <a:t> + </a:t>
            </a:r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O + CO</a:t>
            </a:r>
            <a:r>
              <a:rPr lang="en-US" altLang="en-US" baseline="-25000"/>
              <a:t>2</a:t>
            </a:r>
            <a:r>
              <a:rPr lang="en-US" altLang="en-US"/>
              <a:t>	</a:t>
            </a:r>
          </a:p>
          <a:p>
            <a:pPr lvl="1"/>
            <a:endParaRPr lang="en-US" altLang="en-US"/>
          </a:p>
          <a:p>
            <a:r>
              <a:rPr lang="en-US" altLang="en-US"/>
              <a:t>Net Reaction</a:t>
            </a:r>
          </a:p>
          <a:p>
            <a:endParaRPr lang="en-US" alt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V="1">
            <a:off x="1905000" y="12192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 flipV="1">
            <a:off x="4724400" y="27432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V="1">
            <a:off x="7620000" y="12954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flipV="1">
            <a:off x="4267200" y="1295400"/>
            <a:ext cx="838200" cy="3810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 flipV="1">
            <a:off x="914400" y="2667000"/>
            <a:ext cx="838200" cy="3810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gra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4549775"/>
            <a:ext cx="2435225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811963" y="6583363"/>
            <a:ext cx="2332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http://www.gwydir.demon.co.uk/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79676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Silicate weathering:</a:t>
            </a:r>
          </a:p>
          <a:p>
            <a:endParaRPr lang="en-US" altLang="en-US"/>
          </a:p>
          <a:p>
            <a:r>
              <a:rPr lang="en-US" altLang="en-US"/>
              <a:t>CaSiO</a:t>
            </a:r>
            <a:r>
              <a:rPr lang="en-US" altLang="en-US" baseline="-25000"/>
              <a:t>3</a:t>
            </a:r>
            <a:r>
              <a:rPr lang="en-US" altLang="en-US"/>
              <a:t> + 2 H</a:t>
            </a:r>
            <a:r>
              <a:rPr lang="en-US" altLang="en-US" baseline="-25000"/>
              <a:t>2</a:t>
            </a:r>
            <a:r>
              <a:rPr lang="en-US" altLang="en-US"/>
              <a:t>O + 2 CO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 Ca</a:t>
            </a:r>
            <a:r>
              <a:rPr lang="en-US" altLang="en-US" baseline="30000">
                <a:sym typeface="Symbol" pitchFamily="18" charset="2"/>
              </a:rPr>
              <a:t>2+</a:t>
            </a:r>
            <a:r>
              <a:rPr lang="en-US" altLang="en-US">
                <a:sym typeface="Symbol" pitchFamily="18" charset="2"/>
              </a:rPr>
              <a:t> + 2 HCO</a:t>
            </a:r>
            <a:r>
              <a:rPr lang="en-US" altLang="en-US" baseline="-25000"/>
              <a:t>3</a:t>
            </a:r>
            <a:r>
              <a:rPr lang="en-US" altLang="en-US" baseline="30000">
                <a:sym typeface="Symbol" pitchFamily="18" charset="2"/>
              </a:rPr>
              <a:t>-</a:t>
            </a:r>
            <a:r>
              <a:rPr lang="en-US" altLang="en-US">
                <a:sym typeface="Symbol" pitchFamily="18" charset="2"/>
              </a:rPr>
              <a:t> + SiO</a:t>
            </a:r>
            <a:r>
              <a:rPr lang="en-US" altLang="en-US" baseline="-25000"/>
              <a:t>2</a:t>
            </a:r>
            <a:r>
              <a:rPr lang="en-US" altLang="en-US">
                <a:sym typeface="Symbol" pitchFamily="18" charset="2"/>
              </a:rPr>
              <a:t> + H</a:t>
            </a:r>
            <a:r>
              <a:rPr lang="en-US" altLang="en-US" baseline="-25000"/>
              <a:t>2</a:t>
            </a:r>
            <a:r>
              <a:rPr lang="en-US" altLang="en-US">
                <a:sym typeface="Symbol" pitchFamily="18" charset="2"/>
              </a:rPr>
              <a:t>O</a:t>
            </a:r>
          </a:p>
          <a:p>
            <a:endParaRPr lang="en-US" altLang="en-US">
              <a:sym typeface="Symbol" pitchFamily="18" charset="2"/>
            </a:endParaRPr>
          </a:p>
          <a:p>
            <a:r>
              <a:rPr lang="en-US" altLang="en-US">
                <a:sym typeface="Symbol" pitchFamily="18" charset="2"/>
              </a:rPr>
              <a:t>Carbonate precipitation:</a:t>
            </a:r>
          </a:p>
          <a:p>
            <a:endParaRPr lang="en-US" altLang="en-US">
              <a:sym typeface="Symbol" pitchFamily="18" charset="2"/>
            </a:endParaRPr>
          </a:p>
          <a:p>
            <a:pPr lvl="1"/>
            <a:r>
              <a:rPr lang="en-US" altLang="en-US"/>
              <a:t>Ca</a:t>
            </a:r>
            <a:r>
              <a:rPr lang="en-US" altLang="en-US" baseline="30000"/>
              <a:t>2+</a:t>
            </a:r>
            <a:r>
              <a:rPr lang="en-US" altLang="en-US"/>
              <a:t> + 2 HCO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n-US" altLang="en-US" baseline="30000"/>
              <a:t>-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 CaCO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n-US" altLang="en-US">
                <a:sym typeface="Symbol" pitchFamily="18" charset="2"/>
              </a:rPr>
              <a:t> + </a:t>
            </a:r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O + CO</a:t>
            </a:r>
            <a:r>
              <a:rPr lang="en-US" altLang="en-US" baseline="-25000"/>
              <a:t>2</a:t>
            </a:r>
            <a:r>
              <a:rPr lang="en-US" altLang="en-US"/>
              <a:t>	</a:t>
            </a:r>
          </a:p>
          <a:p>
            <a:pPr lvl="1"/>
            <a:endParaRPr lang="en-US" altLang="en-US"/>
          </a:p>
          <a:p>
            <a:r>
              <a:rPr lang="en-US" altLang="en-US"/>
              <a:t>Net Reaction</a:t>
            </a:r>
          </a:p>
          <a:p>
            <a:endParaRPr lang="en-US" alt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1905000" y="12192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V="1">
            <a:off x="4724400" y="27432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V="1">
            <a:off x="7620000" y="12954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flipV="1">
            <a:off x="4267200" y="1295400"/>
            <a:ext cx="838200" cy="3810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V="1">
            <a:off x="914400" y="2667000"/>
            <a:ext cx="838200" cy="3810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V="1">
            <a:off x="5486400" y="1219200"/>
            <a:ext cx="838200" cy="3810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 flipV="1">
            <a:off x="2133600" y="2667000"/>
            <a:ext cx="838200" cy="3810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ra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4549775"/>
            <a:ext cx="2435225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811963" y="6583363"/>
            <a:ext cx="2332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http://www.gwydir.demon.co.uk/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79676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Silicate weathering:</a:t>
            </a:r>
          </a:p>
          <a:p>
            <a:endParaRPr lang="en-US" altLang="en-US"/>
          </a:p>
          <a:p>
            <a:r>
              <a:rPr lang="en-US" altLang="en-US"/>
              <a:t>CaSiO</a:t>
            </a:r>
            <a:r>
              <a:rPr lang="en-US" altLang="en-US" baseline="-25000"/>
              <a:t>3</a:t>
            </a:r>
            <a:r>
              <a:rPr lang="en-US" altLang="en-US"/>
              <a:t> + 2 H</a:t>
            </a:r>
            <a:r>
              <a:rPr lang="en-US" altLang="en-US" baseline="-25000"/>
              <a:t>2</a:t>
            </a:r>
            <a:r>
              <a:rPr lang="en-US" altLang="en-US"/>
              <a:t>O + 2 CO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 Ca</a:t>
            </a:r>
            <a:r>
              <a:rPr lang="en-US" altLang="en-US" baseline="30000">
                <a:sym typeface="Symbol" pitchFamily="18" charset="2"/>
              </a:rPr>
              <a:t>2+</a:t>
            </a:r>
            <a:r>
              <a:rPr lang="en-US" altLang="en-US">
                <a:sym typeface="Symbol" pitchFamily="18" charset="2"/>
              </a:rPr>
              <a:t> + 2 HCO</a:t>
            </a:r>
            <a:r>
              <a:rPr lang="en-US" altLang="en-US" baseline="-25000"/>
              <a:t>3</a:t>
            </a:r>
            <a:r>
              <a:rPr lang="en-US" altLang="en-US" baseline="30000">
                <a:sym typeface="Symbol" pitchFamily="18" charset="2"/>
              </a:rPr>
              <a:t>-</a:t>
            </a:r>
            <a:r>
              <a:rPr lang="en-US" altLang="en-US">
                <a:sym typeface="Symbol" pitchFamily="18" charset="2"/>
              </a:rPr>
              <a:t> + SiO</a:t>
            </a:r>
            <a:r>
              <a:rPr lang="en-US" altLang="en-US" baseline="-25000"/>
              <a:t>2</a:t>
            </a:r>
            <a:r>
              <a:rPr lang="en-US" altLang="en-US">
                <a:sym typeface="Symbol" pitchFamily="18" charset="2"/>
              </a:rPr>
              <a:t> + H</a:t>
            </a:r>
            <a:r>
              <a:rPr lang="en-US" altLang="en-US" baseline="-25000"/>
              <a:t>2</a:t>
            </a:r>
            <a:r>
              <a:rPr lang="en-US" altLang="en-US">
                <a:sym typeface="Symbol" pitchFamily="18" charset="2"/>
              </a:rPr>
              <a:t>O</a:t>
            </a:r>
          </a:p>
          <a:p>
            <a:endParaRPr lang="en-US" altLang="en-US">
              <a:sym typeface="Symbol" pitchFamily="18" charset="2"/>
            </a:endParaRPr>
          </a:p>
          <a:p>
            <a:r>
              <a:rPr lang="en-US" altLang="en-US">
                <a:sym typeface="Symbol" pitchFamily="18" charset="2"/>
              </a:rPr>
              <a:t>Carbonate precipitation:</a:t>
            </a:r>
          </a:p>
          <a:p>
            <a:endParaRPr lang="en-US" altLang="en-US">
              <a:sym typeface="Symbol" pitchFamily="18" charset="2"/>
            </a:endParaRPr>
          </a:p>
          <a:p>
            <a:pPr lvl="1"/>
            <a:r>
              <a:rPr lang="en-US" altLang="en-US"/>
              <a:t>Ca</a:t>
            </a:r>
            <a:r>
              <a:rPr lang="en-US" altLang="en-US" baseline="30000"/>
              <a:t>2+</a:t>
            </a:r>
            <a:r>
              <a:rPr lang="en-US" altLang="en-US"/>
              <a:t> + 2 HCO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n-US" altLang="en-US" baseline="30000"/>
              <a:t>-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 CaCO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n-US" altLang="en-US">
                <a:sym typeface="Symbol" pitchFamily="18" charset="2"/>
              </a:rPr>
              <a:t> + </a:t>
            </a:r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O + CO</a:t>
            </a:r>
            <a:r>
              <a:rPr lang="en-US" altLang="en-US" baseline="-25000"/>
              <a:t>2</a:t>
            </a:r>
            <a:r>
              <a:rPr lang="en-US" altLang="en-US"/>
              <a:t>	</a:t>
            </a:r>
          </a:p>
          <a:p>
            <a:pPr lvl="1"/>
            <a:endParaRPr lang="en-US" altLang="en-US"/>
          </a:p>
          <a:p>
            <a:r>
              <a:rPr lang="en-US" altLang="en-US"/>
              <a:t>Net Reaction</a:t>
            </a:r>
          </a:p>
          <a:p>
            <a:endParaRPr lang="en-US" alt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V="1">
            <a:off x="1905000" y="12192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V="1">
            <a:off x="4724400" y="27432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V="1">
            <a:off x="7620000" y="12954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 flipV="1">
            <a:off x="4267200" y="1295400"/>
            <a:ext cx="838200" cy="3810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 flipV="1">
            <a:off x="914400" y="2667000"/>
            <a:ext cx="838200" cy="3810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 flipV="1">
            <a:off x="5486400" y="1219200"/>
            <a:ext cx="838200" cy="3810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V="1">
            <a:off x="2133600" y="2667000"/>
            <a:ext cx="838200" cy="3810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5791200" y="2743200"/>
            <a:ext cx="609600" cy="304800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V="1">
            <a:off x="2971800" y="1295400"/>
            <a:ext cx="457200" cy="228600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be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165225"/>
            <a:ext cx="7385050" cy="41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540000" y="473075"/>
            <a:ext cx="342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Deep Ocean Circulation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gra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4549775"/>
            <a:ext cx="2435225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811963" y="6583363"/>
            <a:ext cx="2332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http://www.gwydir.demon.co.uk/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7967663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Silicate weathering:</a:t>
            </a:r>
          </a:p>
          <a:p>
            <a:endParaRPr lang="en-US" altLang="en-US"/>
          </a:p>
          <a:p>
            <a:r>
              <a:rPr lang="en-US" altLang="en-US"/>
              <a:t>CaSiO</a:t>
            </a:r>
            <a:r>
              <a:rPr lang="en-US" altLang="en-US" baseline="-25000"/>
              <a:t>3</a:t>
            </a:r>
            <a:r>
              <a:rPr lang="en-US" altLang="en-US"/>
              <a:t> + 2 H</a:t>
            </a:r>
            <a:r>
              <a:rPr lang="en-US" altLang="en-US" baseline="-25000"/>
              <a:t>2</a:t>
            </a:r>
            <a:r>
              <a:rPr lang="en-US" altLang="en-US"/>
              <a:t>O + 2 CO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 Ca</a:t>
            </a:r>
            <a:r>
              <a:rPr lang="en-US" altLang="en-US" baseline="30000">
                <a:sym typeface="Symbol" pitchFamily="18" charset="2"/>
              </a:rPr>
              <a:t>2+</a:t>
            </a:r>
            <a:r>
              <a:rPr lang="en-US" altLang="en-US">
                <a:sym typeface="Symbol" pitchFamily="18" charset="2"/>
              </a:rPr>
              <a:t> + 2 HCO</a:t>
            </a:r>
            <a:r>
              <a:rPr lang="en-US" altLang="en-US" baseline="-25000"/>
              <a:t>3</a:t>
            </a:r>
            <a:r>
              <a:rPr lang="en-US" altLang="en-US" baseline="30000">
                <a:sym typeface="Symbol" pitchFamily="18" charset="2"/>
              </a:rPr>
              <a:t>-</a:t>
            </a:r>
            <a:r>
              <a:rPr lang="en-US" altLang="en-US">
                <a:sym typeface="Symbol" pitchFamily="18" charset="2"/>
              </a:rPr>
              <a:t> + SiO</a:t>
            </a:r>
            <a:r>
              <a:rPr lang="en-US" altLang="en-US" baseline="-25000"/>
              <a:t>2</a:t>
            </a:r>
            <a:r>
              <a:rPr lang="en-US" altLang="en-US">
                <a:sym typeface="Symbol" pitchFamily="18" charset="2"/>
              </a:rPr>
              <a:t> + H</a:t>
            </a:r>
            <a:r>
              <a:rPr lang="en-US" altLang="en-US" baseline="-25000"/>
              <a:t>2</a:t>
            </a:r>
            <a:r>
              <a:rPr lang="en-US" altLang="en-US">
                <a:sym typeface="Symbol" pitchFamily="18" charset="2"/>
              </a:rPr>
              <a:t>O</a:t>
            </a:r>
          </a:p>
          <a:p>
            <a:endParaRPr lang="en-US" altLang="en-US">
              <a:sym typeface="Symbol" pitchFamily="18" charset="2"/>
            </a:endParaRPr>
          </a:p>
          <a:p>
            <a:r>
              <a:rPr lang="en-US" altLang="en-US">
                <a:sym typeface="Symbol" pitchFamily="18" charset="2"/>
              </a:rPr>
              <a:t>Carbonate precipitation:</a:t>
            </a:r>
          </a:p>
          <a:p>
            <a:endParaRPr lang="en-US" altLang="en-US">
              <a:sym typeface="Symbol" pitchFamily="18" charset="2"/>
            </a:endParaRPr>
          </a:p>
          <a:p>
            <a:pPr lvl="1"/>
            <a:r>
              <a:rPr lang="en-US" altLang="en-US"/>
              <a:t>Ca</a:t>
            </a:r>
            <a:r>
              <a:rPr lang="en-US" altLang="en-US" baseline="30000"/>
              <a:t>2+</a:t>
            </a:r>
            <a:r>
              <a:rPr lang="en-US" altLang="en-US"/>
              <a:t> + 2 HCO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n-US" altLang="en-US" baseline="30000"/>
              <a:t>-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 CaCO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n-US" altLang="en-US">
                <a:sym typeface="Symbol" pitchFamily="18" charset="2"/>
              </a:rPr>
              <a:t> + </a:t>
            </a:r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O + CO</a:t>
            </a:r>
            <a:r>
              <a:rPr lang="en-US" altLang="en-US" baseline="-25000"/>
              <a:t>2</a:t>
            </a:r>
            <a:r>
              <a:rPr lang="en-US" altLang="en-US"/>
              <a:t>	</a:t>
            </a:r>
          </a:p>
          <a:p>
            <a:pPr lvl="1"/>
            <a:endParaRPr lang="en-US" altLang="en-US"/>
          </a:p>
          <a:p>
            <a:r>
              <a:rPr lang="en-US" altLang="en-US"/>
              <a:t>Net Reaction</a:t>
            </a:r>
          </a:p>
          <a:p>
            <a:endParaRPr lang="en-US" altLang="en-US"/>
          </a:p>
          <a:p>
            <a:r>
              <a:rPr lang="en-US" altLang="en-US" b="1">
                <a:solidFill>
                  <a:schemeClr val="accent2"/>
                </a:solidFill>
              </a:rPr>
              <a:t>CaSiO</a:t>
            </a:r>
            <a:r>
              <a:rPr lang="en-US" altLang="en-US" b="1" baseline="-25000">
                <a:solidFill>
                  <a:schemeClr val="accent2"/>
                </a:solidFill>
              </a:rPr>
              <a:t>3</a:t>
            </a:r>
            <a:r>
              <a:rPr lang="en-US" altLang="en-US" b="1">
                <a:solidFill>
                  <a:schemeClr val="accent2"/>
                </a:solidFill>
              </a:rPr>
              <a:t> + CO</a:t>
            </a:r>
            <a:r>
              <a:rPr lang="en-US" altLang="en-US" b="1" baseline="-25000">
                <a:solidFill>
                  <a:schemeClr val="accent2"/>
                </a:solidFill>
              </a:rPr>
              <a:t>2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  <a:r>
              <a:rPr lang="en-US" altLang="en-US" b="1">
                <a:solidFill>
                  <a:schemeClr val="accent2"/>
                </a:solidFill>
                <a:sym typeface="Symbol" pitchFamily="18" charset="2"/>
              </a:rPr>
              <a:t> CaCO</a:t>
            </a:r>
            <a:r>
              <a:rPr lang="en-US" altLang="en-US" b="1" baseline="-2500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altLang="en-US" b="1">
                <a:solidFill>
                  <a:schemeClr val="accent2"/>
                </a:solidFill>
                <a:sym typeface="Symbol" pitchFamily="18" charset="2"/>
              </a:rPr>
              <a:t> + SiO</a:t>
            </a:r>
            <a:r>
              <a:rPr lang="en-US" altLang="en-US" b="1" baseline="-25000">
                <a:solidFill>
                  <a:schemeClr val="accent2"/>
                </a:solidFill>
              </a:rPr>
              <a:t>2</a:t>
            </a:r>
          </a:p>
          <a:p>
            <a:endParaRPr lang="en-US" altLang="en-US" b="1">
              <a:solidFill>
                <a:schemeClr val="accent2"/>
              </a:solidFill>
            </a:endParaRPr>
          </a:p>
          <a:p>
            <a:endParaRPr lang="en-US" altLang="en-US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 flipV="1">
            <a:off x="1905000" y="12192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V="1">
            <a:off x="4724400" y="27432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V="1">
            <a:off x="7620000" y="12954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V="1">
            <a:off x="4267200" y="1295400"/>
            <a:ext cx="838200" cy="3810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 flipV="1">
            <a:off x="914400" y="2667000"/>
            <a:ext cx="838200" cy="3810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 flipV="1">
            <a:off x="5486400" y="1219200"/>
            <a:ext cx="838200" cy="3810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V="1">
            <a:off x="2133600" y="2667000"/>
            <a:ext cx="838200" cy="3810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V="1">
            <a:off x="5791200" y="2743200"/>
            <a:ext cx="609600" cy="304800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V="1">
            <a:off x="2971800" y="1295400"/>
            <a:ext cx="457200" cy="228600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gra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4549775"/>
            <a:ext cx="2435225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811963" y="6583363"/>
            <a:ext cx="2332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http://www.gwydir.demon.co.uk/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7967663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Silicate weathering:</a:t>
            </a:r>
          </a:p>
          <a:p>
            <a:endParaRPr lang="en-US" altLang="en-US" b="1"/>
          </a:p>
          <a:p>
            <a:r>
              <a:rPr lang="en-US" altLang="en-US"/>
              <a:t>CaSiO</a:t>
            </a:r>
            <a:r>
              <a:rPr lang="en-US" altLang="en-US" baseline="-25000"/>
              <a:t>3</a:t>
            </a:r>
            <a:r>
              <a:rPr lang="en-US" altLang="en-US"/>
              <a:t> + 2 H</a:t>
            </a:r>
            <a:r>
              <a:rPr lang="en-US" altLang="en-US" baseline="-25000"/>
              <a:t>2</a:t>
            </a:r>
            <a:r>
              <a:rPr lang="en-US" altLang="en-US"/>
              <a:t>O + 2 CO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 Ca</a:t>
            </a:r>
            <a:r>
              <a:rPr lang="en-US" altLang="en-US" baseline="30000">
                <a:sym typeface="Symbol" pitchFamily="18" charset="2"/>
              </a:rPr>
              <a:t>2+</a:t>
            </a:r>
            <a:r>
              <a:rPr lang="en-US" altLang="en-US">
                <a:sym typeface="Symbol" pitchFamily="18" charset="2"/>
              </a:rPr>
              <a:t> + 2 HCO</a:t>
            </a:r>
            <a:r>
              <a:rPr lang="en-US" altLang="en-US" baseline="-25000"/>
              <a:t>3</a:t>
            </a:r>
            <a:r>
              <a:rPr lang="en-US" altLang="en-US" baseline="30000">
                <a:sym typeface="Symbol" pitchFamily="18" charset="2"/>
              </a:rPr>
              <a:t>-</a:t>
            </a:r>
            <a:r>
              <a:rPr lang="en-US" altLang="en-US">
                <a:sym typeface="Symbol" pitchFamily="18" charset="2"/>
              </a:rPr>
              <a:t> + SiO</a:t>
            </a:r>
            <a:r>
              <a:rPr lang="en-US" altLang="en-US" baseline="-25000"/>
              <a:t>2</a:t>
            </a:r>
            <a:r>
              <a:rPr lang="en-US" altLang="en-US">
                <a:sym typeface="Symbol" pitchFamily="18" charset="2"/>
              </a:rPr>
              <a:t> + H</a:t>
            </a:r>
            <a:r>
              <a:rPr lang="en-US" altLang="en-US" baseline="-25000"/>
              <a:t>2</a:t>
            </a:r>
            <a:r>
              <a:rPr lang="en-US" altLang="en-US">
                <a:sym typeface="Symbol" pitchFamily="18" charset="2"/>
              </a:rPr>
              <a:t>O</a:t>
            </a:r>
          </a:p>
          <a:p>
            <a:endParaRPr lang="en-US" altLang="en-US">
              <a:sym typeface="Symbol" pitchFamily="18" charset="2"/>
            </a:endParaRPr>
          </a:p>
          <a:p>
            <a:r>
              <a:rPr lang="en-US" altLang="en-US">
                <a:sym typeface="Symbol" pitchFamily="18" charset="2"/>
              </a:rPr>
              <a:t>Carbonate precipitation:</a:t>
            </a:r>
          </a:p>
          <a:p>
            <a:endParaRPr lang="en-US" altLang="en-US">
              <a:sym typeface="Symbol" pitchFamily="18" charset="2"/>
            </a:endParaRPr>
          </a:p>
          <a:p>
            <a:pPr lvl="1"/>
            <a:r>
              <a:rPr lang="en-US" altLang="en-US"/>
              <a:t>Ca</a:t>
            </a:r>
            <a:r>
              <a:rPr lang="en-US" altLang="en-US" baseline="30000"/>
              <a:t>2+</a:t>
            </a:r>
            <a:r>
              <a:rPr lang="en-US" altLang="en-US"/>
              <a:t> + 2 HCO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n-US" altLang="en-US" baseline="30000"/>
              <a:t>-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 CaCO</a:t>
            </a:r>
            <a:r>
              <a:rPr lang="en-US" altLang="en-US" baseline="-25000">
                <a:sym typeface="Symbol" pitchFamily="18" charset="2"/>
              </a:rPr>
              <a:t>3</a:t>
            </a:r>
            <a:r>
              <a:rPr lang="en-US" altLang="en-US">
                <a:sym typeface="Symbol" pitchFamily="18" charset="2"/>
              </a:rPr>
              <a:t> + </a:t>
            </a:r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O + CO</a:t>
            </a:r>
            <a:r>
              <a:rPr lang="en-US" altLang="en-US" baseline="-25000"/>
              <a:t>2</a:t>
            </a:r>
            <a:r>
              <a:rPr lang="en-US" altLang="en-US"/>
              <a:t>	</a:t>
            </a:r>
          </a:p>
          <a:p>
            <a:pPr lvl="1"/>
            <a:endParaRPr lang="en-US" altLang="en-US"/>
          </a:p>
          <a:p>
            <a:r>
              <a:rPr lang="en-US" altLang="en-US"/>
              <a:t>Net Reaction</a:t>
            </a:r>
          </a:p>
          <a:p>
            <a:endParaRPr lang="en-US" altLang="en-US"/>
          </a:p>
          <a:p>
            <a:r>
              <a:rPr lang="en-US" altLang="en-US" b="1">
                <a:solidFill>
                  <a:schemeClr val="accent2"/>
                </a:solidFill>
              </a:rPr>
              <a:t>CaSiO</a:t>
            </a:r>
            <a:r>
              <a:rPr lang="en-US" altLang="en-US" b="1" baseline="-25000">
                <a:solidFill>
                  <a:schemeClr val="accent2"/>
                </a:solidFill>
              </a:rPr>
              <a:t>3</a:t>
            </a:r>
            <a:r>
              <a:rPr lang="en-US" altLang="en-US" b="1">
                <a:solidFill>
                  <a:schemeClr val="accent2"/>
                </a:solidFill>
              </a:rPr>
              <a:t> + CO</a:t>
            </a:r>
            <a:r>
              <a:rPr lang="en-US" altLang="en-US" b="1" baseline="-25000">
                <a:solidFill>
                  <a:schemeClr val="accent2"/>
                </a:solidFill>
              </a:rPr>
              <a:t>2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  <a:r>
              <a:rPr lang="en-US" altLang="en-US" b="1">
                <a:solidFill>
                  <a:schemeClr val="accent2"/>
                </a:solidFill>
                <a:sym typeface="Symbol" pitchFamily="18" charset="2"/>
              </a:rPr>
              <a:t> CaCO</a:t>
            </a:r>
            <a:r>
              <a:rPr lang="en-US" altLang="en-US" b="1" baseline="-25000">
                <a:solidFill>
                  <a:schemeClr val="accent2"/>
                </a:solidFill>
                <a:sym typeface="Symbol" pitchFamily="18" charset="2"/>
              </a:rPr>
              <a:t>3</a:t>
            </a:r>
            <a:r>
              <a:rPr lang="en-US" altLang="en-US" b="1">
                <a:solidFill>
                  <a:schemeClr val="accent2"/>
                </a:solidFill>
                <a:sym typeface="Symbol" pitchFamily="18" charset="2"/>
              </a:rPr>
              <a:t> + SiO</a:t>
            </a:r>
            <a:r>
              <a:rPr lang="en-US" altLang="en-US" b="1" baseline="-25000">
                <a:solidFill>
                  <a:schemeClr val="accent2"/>
                </a:solidFill>
              </a:rPr>
              <a:t>2</a:t>
            </a:r>
          </a:p>
          <a:p>
            <a:endParaRPr lang="en-US" altLang="en-US" b="1">
              <a:solidFill>
                <a:schemeClr val="accent2"/>
              </a:solidFill>
            </a:endParaRPr>
          </a:p>
          <a:p>
            <a:endParaRPr lang="en-US" altLang="en-US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 flipV="1">
            <a:off x="1905000" y="12192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 flipV="1">
            <a:off x="4724400" y="27432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V="1">
            <a:off x="7620000" y="1295400"/>
            <a:ext cx="8382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 flipV="1">
            <a:off x="4267200" y="1295400"/>
            <a:ext cx="838200" cy="3810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 flipV="1">
            <a:off x="914400" y="2667000"/>
            <a:ext cx="838200" cy="3810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 flipV="1">
            <a:off x="5486400" y="1219200"/>
            <a:ext cx="838200" cy="3810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V="1">
            <a:off x="2133600" y="2667000"/>
            <a:ext cx="838200" cy="3810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V="1">
            <a:off x="5791200" y="2743200"/>
            <a:ext cx="609600" cy="304800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 flipV="1">
            <a:off x="2971800" y="1295400"/>
            <a:ext cx="457200" cy="228600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04813" y="3889375"/>
            <a:ext cx="4921250" cy="995363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630238" y="1066800"/>
            <a:ext cx="73707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chemeClr val="bg1"/>
                </a:solidFill>
              </a:rPr>
              <a:t>Silicate weathering results in a net loss of CO</a:t>
            </a:r>
            <a:r>
              <a:rPr lang="en-US" altLang="en-US" b="1" baseline="-25000">
                <a:solidFill>
                  <a:schemeClr val="bg1"/>
                </a:solidFill>
              </a:rPr>
              <a:t>2</a:t>
            </a:r>
            <a:endParaRPr lang="en-US" altLang="en-US" b="1">
              <a:solidFill>
                <a:schemeClr val="bg1"/>
              </a:solidFill>
            </a:endParaRPr>
          </a:p>
          <a:p>
            <a:pPr algn="ctr"/>
            <a:endParaRPr lang="en-US" altLang="en-US" b="1">
              <a:solidFill>
                <a:schemeClr val="bg1"/>
              </a:solidFill>
            </a:endParaRPr>
          </a:p>
          <a:p>
            <a:pPr algn="ctr"/>
            <a:r>
              <a:rPr lang="en-US" altLang="en-US" b="1">
                <a:solidFill>
                  <a:schemeClr val="bg1"/>
                </a:solidFill>
              </a:rPr>
              <a:t>This contrasts with carbonate weathering, which does not remove atmospheric CO</a:t>
            </a:r>
            <a:r>
              <a:rPr lang="en-US" altLang="en-US" b="1" baseline="-25000">
                <a:solidFill>
                  <a:schemeClr val="bg1"/>
                </a:solidFill>
              </a:rPr>
              <a:t>2</a:t>
            </a:r>
            <a:endParaRPr lang="en-US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930525" y="752475"/>
            <a:ext cx="1527175" cy="52070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Atm. CO</a:t>
            </a:r>
            <a:r>
              <a:rPr lang="en-US" altLang="en-US" baseline="-25000"/>
              <a:t>2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117725" y="2290763"/>
            <a:ext cx="3298825" cy="113030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Ocean</a:t>
            </a:r>
          </a:p>
          <a:p>
            <a:pPr algn="ctr"/>
            <a:r>
              <a:rPr lang="en-US" altLang="en-US" sz="2000" i="1"/>
              <a:t>Dissolved inorganic carbon</a:t>
            </a:r>
          </a:p>
          <a:p>
            <a:pPr algn="ctr"/>
            <a:r>
              <a:rPr lang="en-US" altLang="en-US" sz="2000"/>
              <a:t>39,040 Gton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3668713" y="1316038"/>
            <a:ext cx="0" cy="936625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910013" y="1423988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Air-sea exchange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000500" y="1776413"/>
            <a:ext cx="1319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800000"/>
                </a:solidFill>
              </a:rPr>
              <a:t>60 Gt/yr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2438400" y="4114800"/>
            <a:ext cx="2706688" cy="82550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Marine Sediments</a:t>
            </a:r>
          </a:p>
          <a:p>
            <a:pPr algn="ctr"/>
            <a:r>
              <a:rPr lang="en-US" altLang="en-US" sz="2000"/>
              <a:t>2,500 Gton</a:t>
            </a:r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2743200" y="3429000"/>
            <a:ext cx="0" cy="6858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4648200" y="3429000"/>
            <a:ext cx="0" cy="6858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669925" y="3516313"/>
            <a:ext cx="1385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Deposition</a:t>
            </a:r>
          </a:p>
          <a:p>
            <a:pPr algn="ctr"/>
            <a:r>
              <a:rPr lang="en-US" altLang="en-US" b="1">
                <a:solidFill>
                  <a:srgbClr val="990000"/>
                </a:solidFill>
              </a:rPr>
              <a:t>0.5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4724400" y="3429000"/>
            <a:ext cx="1428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Dissolution</a:t>
            </a:r>
          </a:p>
          <a:p>
            <a:pPr algn="ctr"/>
            <a:r>
              <a:rPr lang="en-US" altLang="en-US" b="1">
                <a:solidFill>
                  <a:srgbClr val="990000"/>
                </a:solidFill>
              </a:rPr>
              <a:t>0.3</a:t>
            </a:r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>
            <a:off x="3733800" y="4953000"/>
            <a:ext cx="0" cy="6858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2365375" y="5715000"/>
            <a:ext cx="2892425" cy="82550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Sedimentary Rocks</a:t>
            </a:r>
            <a:endParaRPr lang="en-US" altLang="en-US" sz="2000"/>
          </a:p>
          <a:p>
            <a:pPr algn="ctr"/>
            <a:r>
              <a:rPr lang="en-US" altLang="en-US" sz="2000"/>
              <a:t>40,000,000 Gton C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4022725" y="4964113"/>
            <a:ext cx="835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Burial</a:t>
            </a:r>
          </a:p>
          <a:p>
            <a:pPr algn="ctr"/>
            <a:r>
              <a:rPr lang="en-US" altLang="en-US" b="1">
                <a:solidFill>
                  <a:srgbClr val="990000"/>
                </a:solidFill>
              </a:rPr>
              <a:t>0.2</a:t>
            </a:r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>
            <a:off x="5257800" y="6096000"/>
            <a:ext cx="1219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 flipV="1">
            <a:off x="7010400" y="1066800"/>
            <a:ext cx="0" cy="52578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>
            <a:off x="4495800" y="1066800"/>
            <a:ext cx="25146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6994525" y="1535113"/>
            <a:ext cx="1357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Volcanism</a:t>
            </a:r>
          </a:p>
          <a:p>
            <a:pPr algn="ctr"/>
            <a:r>
              <a:rPr lang="en-US" altLang="en-US" sz="2000" b="1">
                <a:solidFill>
                  <a:srgbClr val="990000"/>
                </a:solidFill>
              </a:rPr>
              <a:t>0.03</a:t>
            </a:r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>
            <a:off x="5257800" y="6324600"/>
            <a:ext cx="17526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 flipV="1">
            <a:off x="6477000" y="2971800"/>
            <a:ext cx="0" cy="31242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9" name="Line 21"/>
          <p:cNvSpPr>
            <a:spLocks noChangeShapeType="1"/>
          </p:cNvSpPr>
          <p:nvPr/>
        </p:nvSpPr>
        <p:spPr bwMode="auto">
          <a:xfrm>
            <a:off x="5410200" y="2971800"/>
            <a:ext cx="10668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5410200" y="4419600"/>
            <a:ext cx="1482725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Carbonate</a:t>
            </a:r>
          </a:p>
          <a:p>
            <a:pPr algn="ctr"/>
            <a:r>
              <a:rPr lang="en-US" altLang="en-US" sz="2000"/>
              <a:t>Weathering</a:t>
            </a:r>
          </a:p>
          <a:p>
            <a:pPr algn="ctr"/>
            <a:r>
              <a:rPr lang="en-US" altLang="en-US" sz="2000" b="1">
                <a:solidFill>
                  <a:srgbClr val="990000"/>
                </a:solidFill>
              </a:rPr>
              <a:t>0.17</a:t>
            </a:r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>
            <a:off x="2362200" y="1066800"/>
            <a:ext cx="0" cy="11430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>
            <a:off x="2362200" y="1066800"/>
            <a:ext cx="5334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457200" y="1447800"/>
            <a:ext cx="1482725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Carbonate</a:t>
            </a:r>
          </a:p>
          <a:p>
            <a:pPr algn="ctr"/>
            <a:r>
              <a:rPr lang="en-US" altLang="en-US" sz="2000"/>
              <a:t>Weathering</a:t>
            </a:r>
          </a:p>
          <a:p>
            <a:pPr algn="ctr"/>
            <a:r>
              <a:rPr lang="en-US" altLang="en-US" sz="2000" b="1">
                <a:solidFill>
                  <a:srgbClr val="990000"/>
                </a:solidFill>
              </a:rPr>
              <a:t>0.17</a:t>
            </a:r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>
            <a:off x="2133600" y="838200"/>
            <a:ext cx="0" cy="14478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>
            <a:off x="2133600" y="838200"/>
            <a:ext cx="762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6" name="Text Box 28"/>
          <p:cNvSpPr txBox="1">
            <a:spLocks noChangeArrowheads="1"/>
          </p:cNvSpPr>
          <p:nvPr/>
        </p:nvSpPr>
        <p:spPr bwMode="auto">
          <a:xfrm>
            <a:off x="533400" y="457200"/>
            <a:ext cx="1482725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Silicate</a:t>
            </a:r>
          </a:p>
          <a:p>
            <a:pPr algn="ctr"/>
            <a:r>
              <a:rPr lang="en-US" altLang="en-US" sz="2000"/>
              <a:t>Weathering</a:t>
            </a:r>
          </a:p>
          <a:p>
            <a:pPr algn="ctr"/>
            <a:r>
              <a:rPr lang="en-US" altLang="en-US" sz="2000" b="1">
                <a:solidFill>
                  <a:srgbClr val="990000"/>
                </a:solidFill>
              </a:rPr>
              <a:t>0.03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/>
        </p:nvSpPr>
        <p:spPr bwMode="auto">
          <a:xfrm>
            <a:off x="2209800" y="1598613"/>
            <a:ext cx="4724400" cy="4191000"/>
          </a:xfrm>
          <a:prstGeom prst="ellipse">
            <a:avLst/>
          </a:prstGeom>
          <a:noFill/>
          <a:ln w="635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219200" y="3046413"/>
            <a:ext cx="2174875" cy="1250950"/>
          </a:xfrm>
          <a:prstGeom prst="rect">
            <a:avLst/>
          </a:prstGeom>
          <a:solidFill>
            <a:srgbClr val="CCFFFF"/>
          </a:solidFill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  <a:p>
            <a:r>
              <a:rPr lang="en-US" altLang="en-US"/>
              <a:t>CaSiO</a:t>
            </a:r>
            <a:r>
              <a:rPr lang="en-US" altLang="en-US" baseline="-25000"/>
              <a:t>3</a:t>
            </a:r>
            <a:r>
              <a:rPr lang="en-US" altLang="en-US"/>
              <a:t> + CO</a:t>
            </a:r>
            <a:r>
              <a:rPr lang="en-US" altLang="en-US" baseline="-25000"/>
              <a:t>2</a:t>
            </a:r>
            <a:endParaRPr lang="en-US" altLang="en-US"/>
          </a:p>
          <a:p>
            <a:endParaRPr lang="en-US" alt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715000" y="3046413"/>
            <a:ext cx="2174875" cy="1250950"/>
          </a:xfrm>
          <a:prstGeom prst="rect">
            <a:avLst/>
          </a:prstGeom>
          <a:solidFill>
            <a:srgbClr val="CCFFFF"/>
          </a:solidFill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  <a:p>
            <a:r>
              <a:rPr lang="en-US" altLang="en-US"/>
              <a:t>CaCO</a:t>
            </a:r>
            <a:r>
              <a:rPr lang="en-US" altLang="en-US" baseline="-25000"/>
              <a:t>3</a:t>
            </a:r>
            <a:r>
              <a:rPr lang="en-US" altLang="en-US"/>
              <a:t> + SiO</a:t>
            </a:r>
            <a:r>
              <a:rPr lang="en-US" altLang="en-US" baseline="-25000"/>
              <a:t>2</a:t>
            </a:r>
            <a:endParaRPr lang="en-US" altLang="en-US"/>
          </a:p>
          <a:p>
            <a:endParaRPr lang="en-US" altLang="en-US"/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 rot="19622160" flipV="1">
            <a:off x="6434138" y="2449513"/>
            <a:ext cx="457200" cy="609600"/>
          </a:xfrm>
          <a:prstGeom prst="triangle">
            <a:avLst>
              <a:gd name="adj" fmla="val 50000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 rot="-1629229">
            <a:off x="2209800" y="4265613"/>
            <a:ext cx="457200" cy="609600"/>
          </a:xfrm>
          <a:prstGeom prst="triangle">
            <a:avLst>
              <a:gd name="adj" fmla="val 50000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WordArt 7"/>
          <p:cNvSpPr>
            <a:spLocks noChangeArrowheads="1" noChangeShapeType="1" noTextEdit="1"/>
          </p:cNvSpPr>
          <p:nvPr/>
        </p:nvSpPr>
        <p:spPr bwMode="auto">
          <a:xfrm>
            <a:off x="3333750" y="1193800"/>
            <a:ext cx="2327275" cy="492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982799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Weathering</a:t>
            </a:r>
          </a:p>
        </p:txBody>
      </p:sp>
      <p:sp>
        <p:nvSpPr>
          <p:cNvPr id="79880" name="WordArt 8"/>
          <p:cNvSpPr>
            <a:spLocks noChangeArrowheads="1" noChangeShapeType="1" noTextEdit="1"/>
          </p:cNvSpPr>
          <p:nvPr/>
        </p:nvSpPr>
        <p:spPr bwMode="auto">
          <a:xfrm>
            <a:off x="3390900" y="5668963"/>
            <a:ext cx="2351088" cy="517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Volcanism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31775" y="38100"/>
            <a:ext cx="592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The Long-term Inorganic Carbon Cycle: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1706563" y="4325938"/>
            <a:ext cx="5888037" cy="2365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val 2"/>
          <p:cNvSpPr>
            <a:spLocks noChangeArrowheads="1"/>
          </p:cNvSpPr>
          <p:nvPr/>
        </p:nvSpPr>
        <p:spPr bwMode="auto">
          <a:xfrm>
            <a:off x="2209800" y="1598613"/>
            <a:ext cx="4724400" cy="4191000"/>
          </a:xfrm>
          <a:prstGeom prst="ellipse">
            <a:avLst/>
          </a:prstGeom>
          <a:noFill/>
          <a:ln w="635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219200" y="3046413"/>
            <a:ext cx="2174875" cy="1250950"/>
          </a:xfrm>
          <a:prstGeom prst="rect">
            <a:avLst/>
          </a:prstGeom>
          <a:solidFill>
            <a:srgbClr val="CCFFFF"/>
          </a:solidFill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  <a:p>
            <a:r>
              <a:rPr lang="en-US" altLang="en-US"/>
              <a:t>CaSiO</a:t>
            </a:r>
            <a:r>
              <a:rPr lang="en-US" altLang="en-US" baseline="-25000"/>
              <a:t>3</a:t>
            </a:r>
            <a:r>
              <a:rPr lang="en-US" altLang="en-US"/>
              <a:t> + CO</a:t>
            </a:r>
            <a:r>
              <a:rPr lang="en-US" altLang="en-US" baseline="-25000"/>
              <a:t>2</a:t>
            </a:r>
            <a:endParaRPr lang="en-US" altLang="en-US"/>
          </a:p>
          <a:p>
            <a:endParaRPr lang="en-US" altLang="en-US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715000" y="3046413"/>
            <a:ext cx="2174875" cy="1250950"/>
          </a:xfrm>
          <a:prstGeom prst="rect">
            <a:avLst/>
          </a:prstGeom>
          <a:solidFill>
            <a:srgbClr val="CCFFFF"/>
          </a:solidFill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  <a:p>
            <a:r>
              <a:rPr lang="en-US" altLang="en-US"/>
              <a:t>CaCO</a:t>
            </a:r>
            <a:r>
              <a:rPr lang="en-US" altLang="en-US" baseline="-25000"/>
              <a:t>3</a:t>
            </a:r>
            <a:r>
              <a:rPr lang="en-US" altLang="en-US"/>
              <a:t> + SiO</a:t>
            </a:r>
            <a:r>
              <a:rPr lang="en-US" altLang="en-US" baseline="-25000"/>
              <a:t>2</a:t>
            </a:r>
            <a:endParaRPr lang="en-US" altLang="en-US"/>
          </a:p>
          <a:p>
            <a:endParaRPr lang="en-US" altLang="en-US"/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 rot="19622160" flipV="1">
            <a:off x="6434138" y="2449513"/>
            <a:ext cx="457200" cy="609600"/>
          </a:xfrm>
          <a:prstGeom prst="triangle">
            <a:avLst>
              <a:gd name="adj" fmla="val 50000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 rot="-1629229">
            <a:off x="2209800" y="4265613"/>
            <a:ext cx="457200" cy="609600"/>
          </a:xfrm>
          <a:prstGeom prst="triangle">
            <a:avLst>
              <a:gd name="adj" fmla="val 50000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WordArt 7"/>
          <p:cNvSpPr>
            <a:spLocks noChangeArrowheads="1" noChangeShapeType="1" noTextEdit="1"/>
          </p:cNvSpPr>
          <p:nvPr/>
        </p:nvSpPr>
        <p:spPr bwMode="auto">
          <a:xfrm>
            <a:off x="3333750" y="1193800"/>
            <a:ext cx="2327275" cy="492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982799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Weathering</a:t>
            </a:r>
          </a:p>
        </p:txBody>
      </p:sp>
      <p:sp>
        <p:nvSpPr>
          <p:cNvPr id="80904" name="WordArt 8"/>
          <p:cNvSpPr>
            <a:spLocks noChangeArrowheads="1" noChangeShapeType="1" noTextEdit="1"/>
          </p:cNvSpPr>
          <p:nvPr/>
        </p:nvSpPr>
        <p:spPr bwMode="auto">
          <a:xfrm>
            <a:off x="3390900" y="5668963"/>
            <a:ext cx="2351088" cy="517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Volcanism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31775" y="38100"/>
            <a:ext cx="592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The Long-term Inorganic Carbon Cycle: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Oval 2"/>
          <p:cNvSpPr>
            <a:spLocks noChangeArrowheads="1"/>
          </p:cNvSpPr>
          <p:nvPr/>
        </p:nvSpPr>
        <p:spPr bwMode="auto">
          <a:xfrm>
            <a:off x="2209800" y="1598613"/>
            <a:ext cx="4724400" cy="4191000"/>
          </a:xfrm>
          <a:prstGeom prst="ellipse">
            <a:avLst/>
          </a:prstGeom>
          <a:noFill/>
          <a:ln w="635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219200" y="3046413"/>
            <a:ext cx="2174875" cy="1250950"/>
          </a:xfrm>
          <a:prstGeom prst="rect">
            <a:avLst/>
          </a:prstGeom>
          <a:solidFill>
            <a:srgbClr val="CCFFFF"/>
          </a:solidFill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  <a:p>
            <a:r>
              <a:rPr lang="en-US" altLang="en-US"/>
              <a:t>CaSiO</a:t>
            </a:r>
            <a:r>
              <a:rPr lang="en-US" altLang="en-US" baseline="-25000"/>
              <a:t>3</a:t>
            </a:r>
            <a:r>
              <a:rPr lang="en-US" altLang="en-US"/>
              <a:t> + CO</a:t>
            </a:r>
            <a:r>
              <a:rPr lang="en-US" altLang="en-US" baseline="-25000"/>
              <a:t>2</a:t>
            </a:r>
            <a:endParaRPr lang="en-US" altLang="en-US"/>
          </a:p>
          <a:p>
            <a:endParaRPr lang="en-US" altLang="en-US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715000" y="3046413"/>
            <a:ext cx="2174875" cy="1250950"/>
          </a:xfrm>
          <a:prstGeom prst="rect">
            <a:avLst/>
          </a:prstGeom>
          <a:solidFill>
            <a:srgbClr val="CCFFFF"/>
          </a:solidFill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  <a:p>
            <a:r>
              <a:rPr lang="en-US" altLang="en-US"/>
              <a:t>CaCO</a:t>
            </a:r>
            <a:r>
              <a:rPr lang="en-US" altLang="en-US" baseline="-25000"/>
              <a:t>3</a:t>
            </a:r>
            <a:r>
              <a:rPr lang="en-US" altLang="en-US"/>
              <a:t> + SiO</a:t>
            </a:r>
            <a:r>
              <a:rPr lang="en-US" altLang="en-US" baseline="-25000"/>
              <a:t>2</a:t>
            </a:r>
            <a:endParaRPr lang="en-US" altLang="en-US"/>
          </a:p>
          <a:p>
            <a:endParaRPr lang="en-US" altLang="en-US"/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 rot="19622160" flipV="1">
            <a:off x="6434138" y="2449513"/>
            <a:ext cx="457200" cy="609600"/>
          </a:xfrm>
          <a:prstGeom prst="triangle">
            <a:avLst>
              <a:gd name="adj" fmla="val 50000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 rot="-1629229">
            <a:off x="2209800" y="4265613"/>
            <a:ext cx="457200" cy="609600"/>
          </a:xfrm>
          <a:prstGeom prst="triangle">
            <a:avLst>
              <a:gd name="adj" fmla="val 50000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WordArt 7"/>
          <p:cNvSpPr>
            <a:spLocks noChangeArrowheads="1" noChangeShapeType="1" noTextEdit="1"/>
          </p:cNvSpPr>
          <p:nvPr/>
        </p:nvSpPr>
        <p:spPr bwMode="auto">
          <a:xfrm>
            <a:off x="3333750" y="1193800"/>
            <a:ext cx="2327275" cy="492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982799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Weathering</a:t>
            </a:r>
          </a:p>
        </p:txBody>
      </p:sp>
      <p:sp>
        <p:nvSpPr>
          <p:cNvPr id="81928" name="WordArt 8"/>
          <p:cNvSpPr>
            <a:spLocks noChangeArrowheads="1" noChangeShapeType="1" noTextEdit="1"/>
          </p:cNvSpPr>
          <p:nvPr/>
        </p:nvSpPr>
        <p:spPr bwMode="auto">
          <a:xfrm>
            <a:off x="3390900" y="5668963"/>
            <a:ext cx="2351088" cy="517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Volcanism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231775" y="38100"/>
            <a:ext cx="592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The Long-term Inorganic Carbon Cycle: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3846513" y="1800225"/>
            <a:ext cx="140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990000"/>
                </a:solidFill>
              </a:rPr>
              <a:t>0.03</a:t>
            </a:r>
            <a:r>
              <a:rPr lang="en-US" altLang="en-US">
                <a:solidFill>
                  <a:srgbClr val="990000"/>
                </a:solidFill>
              </a:rPr>
              <a:t> </a:t>
            </a:r>
          </a:p>
          <a:p>
            <a:pPr algn="ctr"/>
            <a:r>
              <a:rPr lang="en-US" altLang="en-US">
                <a:solidFill>
                  <a:srgbClr val="990000"/>
                </a:solidFill>
              </a:rPr>
              <a:t>GtonC/yr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3841750" y="4673600"/>
            <a:ext cx="140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990000"/>
                </a:solidFill>
              </a:rPr>
              <a:t>0.03</a:t>
            </a:r>
            <a:r>
              <a:rPr lang="en-US" altLang="en-US">
                <a:solidFill>
                  <a:srgbClr val="990000"/>
                </a:solidFill>
              </a:rPr>
              <a:t> </a:t>
            </a:r>
          </a:p>
          <a:p>
            <a:pPr algn="ctr"/>
            <a:r>
              <a:rPr lang="en-US" altLang="en-US">
                <a:solidFill>
                  <a:srgbClr val="990000"/>
                </a:solidFill>
              </a:rPr>
              <a:t>GtonC/yr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657350" y="839788"/>
            <a:ext cx="55753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/>
              <a:t>What controls silicate weathering rates?</a:t>
            </a:r>
          </a:p>
          <a:p>
            <a:endParaRPr lang="en-US" altLang="en-US" u="sng"/>
          </a:p>
          <a:p>
            <a:pPr lvl="1">
              <a:buFontTx/>
              <a:buChar char="•"/>
            </a:pPr>
            <a:endParaRPr lang="en-US" altLang="en-US"/>
          </a:p>
          <a:p>
            <a:pPr lvl="1">
              <a:buFontTx/>
              <a:buChar char="•"/>
            </a:pPr>
            <a:r>
              <a:rPr lang="en-US" altLang="en-US"/>
              <a:t>Time</a:t>
            </a:r>
          </a:p>
          <a:p>
            <a:pPr lvl="1">
              <a:buFontTx/>
              <a:buChar char="•"/>
            </a:pPr>
            <a:endParaRPr lang="en-US" altLang="en-US"/>
          </a:p>
          <a:p>
            <a:pPr lvl="1">
              <a:buFontTx/>
              <a:buChar char="•"/>
            </a:pPr>
            <a:r>
              <a:rPr lang="en-US" altLang="en-US"/>
              <a:t>Temperature</a:t>
            </a:r>
          </a:p>
          <a:p>
            <a:pPr lvl="1">
              <a:buFontTx/>
              <a:buChar char="•"/>
            </a:pPr>
            <a:endParaRPr lang="en-US" altLang="en-US"/>
          </a:p>
          <a:p>
            <a:pPr lvl="1">
              <a:buFontTx/>
              <a:buChar char="•"/>
            </a:pPr>
            <a:r>
              <a:rPr lang="en-US" altLang="en-US"/>
              <a:t>Rainfall</a:t>
            </a:r>
          </a:p>
          <a:p>
            <a:pPr lvl="1">
              <a:buFontTx/>
              <a:buChar char="•"/>
            </a:pPr>
            <a:endParaRPr lang="en-US" altLang="en-US"/>
          </a:p>
          <a:p>
            <a:pPr lvl="1">
              <a:buFontTx/>
              <a:buChar char="•"/>
            </a:pPr>
            <a:r>
              <a:rPr lang="en-US" altLang="en-US"/>
              <a:t>Exposure of fresh rock surfaces</a:t>
            </a:r>
          </a:p>
          <a:p>
            <a:pPr lvl="1">
              <a:buFontTx/>
              <a:buChar char="•"/>
            </a:pPr>
            <a:endParaRPr lang="en-US" altLang="en-US"/>
          </a:p>
          <a:p>
            <a:pPr lvl="1">
              <a:buFontTx/>
              <a:buChar char="•"/>
            </a:pPr>
            <a:r>
              <a:rPr lang="en-US" altLang="en-US"/>
              <a:t>Vegetation (roots provide acid)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429000" y="1416050"/>
            <a:ext cx="1527175" cy="1250950"/>
          </a:xfrm>
          <a:prstGeom prst="rect">
            <a:avLst/>
          </a:prstGeom>
          <a:solidFill>
            <a:srgbClr val="FFFF99"/>
          </a:solidFill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  <a:p>
            <a:r>
              <a:rPr lang="en-US" altLang="en-US"/>
              <a:t>Atm. CO</a:t>
            </a:r>
            <a:r>
              <a:rPr lang="en-US" altLang="en-US" baseline="-25000"/>
              <a:t>2</a:t>
            </a:r>
          </a:p>
          <a:p>
            <a:endParaRPr lang="en-US" altLang="en-US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5791200" y="3048000"/>
            <a:ext cx="1993900" cy="1616075"/>
          </a:xfrm>
          <a:prstGeom prst="rect">
            <a:avLst/>
          </a:prstGeom>
          <a:solidFill>
            <a:srgbClr val="FFFF99"/>
          </a:solidFill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/>
          </a:p>
          <a:p>
            <a:pPr algn="ctr"/>
            <a:r>
              <a:rPr lang="en-US" altLang="en-US"/>
              <a:t>Surface </a:t>
            </a:r>
          </a:p>
          <a:p>
            <a:pPr algn="ctr"/>
            <a:r>
              <a:rPr lang="en-US" altLang="en-US"/>
              <a:t>Temperature</a:t>
            </a:r>
            <a:endParaRPr lang="en-US" altLang="en-US" baseline="-25000"/>
          </a:p>
          <a:p>
            <a:pPr algn="ctr"/>
            <a:endParaRPr lang="en-US" altLang="en-US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914400" y="3048000"/>
            <a:ext cx="1741488" cy="1981200"/>
          </a:xfrm>
          <a:prstGeom prst="rect">
            <a:avLst/>
          </a:prstGeom>
          <a:solidFill>
            <a:srgbClr val="FFFF99"/>
          </a:solidFill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/>
          </a:p>
          <a:p>
            <a:pPr algn="ctr"/>
            <a:r>
              <a:rPr lang="en-US" altLang="en-US"/>
              <a:t>Silicate </a:t>
            </a:r>
          </a:p>
          <a:p>
            <a:pPr algn="ctr"/>
            <a:r>
              <a:rPr lang="en-US" altLang="en-US"/>
              <a:t>weathering</a:t>
            </a:r>
          </a:p>
          <a:p>
            <a:pPr algn="ctr"/>
            <a:r>
              <a:rPr lang="en-US" altLang="en-US"/>
              <a:t>Rates</a:t>
            </a:r>
          </a:p>
          <a:p>
            <a:pPr algn="ctr"/>
            <a:endParaRPr lang="en-US" alt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flipH="1">
            <a:off x="2667000" y="4038600"/>
            <a:ext cx="3124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41325" y="39688"/>
            <a:ext cx="426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Weathering Feedback Loop: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817563" y="5491163"/>
            <a:ext cx="750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Weathering rates increase with increased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3429000" y="1416050"/>
            <a:ext cx="1527175" cy="1250950"/>
          </a:xfrm>
          <a:prstGeom prst="rect">
            <a:avLst/>
          </a:prstGeom>
          <a:solidFill>
            <a:srgbClr val="FFFF99"/>
          </a:solidFill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  <a:p>
            <a:r>
              <a:rPr lang="en-US" altLang="en-US"/>
              <a:t>Atm. CO</a:t>
            </a:r>
            <a:r>
              <a:rPr lang="en-US" altLang="en-US" baseline="-25000"/>
              <a:t>2</a:t>
            </a:r>
          </a:p>
          <a:p>
            <a:endParaRPr lang="en-US" altLang="en-US"/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5791200" y="3048000"/>
            <a:ext cx="1993900" cy="1616075"/>
          </a:xfrm>
          <a:prstGeom prst="rect">
            <a:avLst/>
          </a:prstGeom>
          <a:solidFill>
            <a:srgbClr val="FFFF99"/>
          </a:solidFill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/>
          </a:p>
          <a:p>
            <a:pPr algn="ctr"/>
            <a:r>
              <a:rPr lang="en-US" altLang="en-US"/>
              <a:t>Surface </a:t>
            </a:r>
          </a:p>
          <a:p>
            <a:pPr algn="ctr"/>
            <a:r>
              <a:rPr lang="en-US" altLang="en-US"/>
              <a:t>Temperature</a:t>
            </a:r>
            <a:endParaRPr lang="en-US" altLang="en-US" baseline="-25000"/>
          </a:p>
          <a:p>
            <a:pPr algn="ctr"/>
            <a:endParaRPr lang="en-US" altLang="en-US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914400" y="3048000"/>
            <a:ext cx="1741488" cy="1981200"/>
          </a:xfrm>
          <a:prstGeom prst="rect">
            <a:avLst/>
          </a:prstGeom>
          <a:solidFill>
            <a:srgbClr val="FFFF99"/>
          </a:solidFill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/>
          </a:p>
          <a:p>
            <a:pPr algn="ctr"/>
            <a:r>
              <a:rPr lang="en-US" altLang="en-US"/>
              <a:t>Silicate </a:t>
            </a:r>
          </a:p>
          <a:p>
            <a:pPr algn="ctr"/>
            <a:r>
              <a:rPr lang="en-US" altLang="en-US"/>
              <a:t>weathering</a:t>
            </a:r>
          </a:p>
          <a:p>
            <a:pPr algn="ctr"/>
            <a:r>
              <a:rPr lang="en-US" altLang="en-US"/>
              <a:t>Rates</a:t>
            </a:r>
          </a:p>
          <a:p>
            <a:pPr algn="ctr"/>
            <a:endParaRPr lang="en-US" alt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flipH="1">
            <a:off x="2667000" y="4038600"/>
            <a:ext cx="3124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 flipV="1">
            <a:off x="1676400" y="1981200"/>
            <a:ext cx="0" cy="10668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1676400" y="1981200"/>
            <a:ext cx="1600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 flipV="1">
            <a:off x="6629400" y="1981200"/>
            <a:ext cx="0" cy="10668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4953000" y="1981200"/>
            <a:ext cx="16764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441325" y="39688"/>
            <a:ext cx="426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Weathering Feedback Loop: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1069975" y="5657850"/>
            <a:ext cx="7172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Weathering reactions remove CO</a:t>
            </a:r>
            <a:r>
              <a:rPr lang="en-US" altLang="en-US" baseline="-25000"/>
              <a:t>2</a:t>
            </a:r>
            <a:r>
              <a:rPr lang="en-US" altLang="en-US"/>
              <a:t>, and as CO</a:t>
            </a:r>
            <a:r>
              <a:rPr lang="en-US" altLang="en-US" baseline="-25000"/>
              <a:t>2</a:t>
            </a:r>
            <a:r>
              <a:rPr lang="en-US" altLang="en-US"/>
              <a:t> declines, planet temperatures go down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1003300"/>
          </a:xfrm>
        </p:spPr>
        <p:txBody>
          <a:bodyPr/>
          <a:lstStyle/>
          <a:p>
            <a:r>
              <a:rPr lang="en-US" altLang="en-US" sz="4000">
                <a:solidFill>
                  <a:srgbClr val="663300"/>
                </a:solidFill>
                <a:latin typeface="Arial" charset="0"/>
              </a:rPr>
              <a:t>Radiocarbon Age of Deep Water</a:t>
            </a:r>
          </a:p>
        </p:txBody>
      </p:sp>
      <p:pic>
        <p:nvPicPr>
          <p:cNvPr id="101381" name="Picture 5" descr="Radiocarbon age of deep wa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3" y="1206500"/>
            <a:ext cx="7775575" cy="467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365125" y="5932488"/>
            <a:ext cx="843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Ref: Broecker and Peng, </a:t>
            </a:r>
            <a:r>
              <a:rPr lang="en-US" altLang="en-US" i="1"/>
              <a:t>Tracers in the Sea</a:t>
            </a:r>
            <a:r>
              <a:rPr lang="en-US" altLang="en-US"/>
              <a:t> (1982), p. 269</a:t>
            </a:r>
          </a:p>
        </p:txBody>
      </p:sp>
    </p:spTree>
    <p:extLst>
      <p:ext uri="{BB962C8B-B14F-4D97-AF65-F5344CB8AC3E}">
        <p14:creationId xmlns:p14="http://schemas.microsoft.com/office/powerpoint/2010/main" val="4678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429000" y="1416050"/>
            <a:ext cx="1527175" cy="1250950"/>
          </a:xfrm>
          <a:prstGeom prst="rect">
            <a:avLst/>
          </a:prstGeom>
          <a:solidFill>
            <a:srgbClr val="FFFF99"/>
          </a:solidFill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  <a:p>
            <a:r>
              <a:rPr lang="en-US" altLang="en-US"/>
              <a:t>Atm. CO</a:t>
            </a:r>
            <a:r>
              <a:rPr lang="en-US" altLang="en-US" baseline="-25000"/>
              <a:t>2</a:t>
            </a:r>
          </a:p>
          <a:p>
            <a:endParaRPr lang="en-US" altLang="en-US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5791200" y="3048000"/>
            <a:ext cx="1993900" cy="1616075"/>
          </a:xfrm>
          <a:prstGeom prst="rect">
            <a:avLst/>
          </a:prstGeom>
          <a:solidFill>
            <a:srgbClr val="FFFF99"/>
          </a:solidFill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/>
          </a:p>
          <a:p>
            <a:pPr algn="ctr"/>
            <a:r>
              <a:rPr lang="en-US" altLang="en-US"/>
              <a:t>Surface </a:t>
            </a:r>
          </a:p>
          <a:p>
            <a:pPr algn="ctr"/>
            <a:r>
              <a:rPr lang="en-US" altLang="en-US"/>
              <a:t>Temperature</a:t>
            </a:r>
            <a:endParaRPr lang="en-US" altLang="en-US" baseline="-25000"/>
          </a:p>
          <a:p>
            <a:pPr algn="ctr"/>
            <a:endParaRPr lang="en-US" altLang="en-US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14400" y="3048000"/>
            <a:ext cx="1741488" cy="1981200"/>
          </a:xfrm>
          <a:prstGeom prst="rect">
            <a:avLst/>
          </a:prstGeom>
          <a:solidFill>
            <a:srgbClr val="FFFF99"/>
          </a:solidFill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/>
          </a:p>
          <a:p>
            <a:pPr algn="ctr"/>
            <a:r>
              <a:rPr lang="en-US" altLang="en-US"/>
              <a:t>Silicate </a:t>
            </a:r>
          </a:p>
          <a:p>
            <a:pPr algn="ctr"/>
            <a:r>
              <a:rPr lang="en-US" altLang="en-US"/>
              <a:t>weathering</a:t>
            </a:r>
          </a:p>
          <a:p>
            <a:pPr algn="ctr"/>
            <a:r>
              <a:rPr lang="en-US" altLang="en-US"/>
              <a:t>Rates</a:t>
            </a:r>
          </a:p>
          <a:p>
            <a:pPr algn="ctr"/>
            <a:endParaRPr lang="en-US" alt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H="1">
            <a:off x="2667000" y="4038600"/>
            <a:ext cx="3124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 flipV="1">
            <a:off x="1676400" y="1981200"/>
            <a:ext cx="0" cy="10668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1676400" y="1981200"/>
            <a:ext cx="16002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 flipV="1">
            <a:off x="6629400" y="1981200"/>
            <a:ext cx="0" cy="10668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4953000" y="1981200"/>
            <a:ext cx="16764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441325" y="39688"/>
            <a:ext cx="426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Weathering Feedback Loop: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249238" y="5391150"/>
            <a:ext cx="87042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This is a negative feedback loop, or </a:t>
            </a:r>
            <a:r>
              <a:rPr lang="en-US" altLang="en-US" u="sng"/>
              <a:t>a stable system</a:t>
            </a:r>
            <a:r>
              <a:rPr lang="en-US" altLang="en-US"/>
              <a:t>.  This loop is a key control on climate over long time scales (i.e., millions of years).</a:t>
            </a:r>
            <a:endParaRPr lang="en-US" altLang="en-US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2781300" y="717550"/>
            <a:ext cx="2971800" cy="3048000"/>
          </a:xfrm>
          <a:prstGeom prst="ellips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Oval 3"/>
          <p:cNvSpPr>
            <a:spLocks noChangeArrowheads="1"/>
          </p:cNvSpPr>
          <p:nvPr/>
        </p:nvSpPr>
        <p:spPr bwMode="auto">
          <a:xfrm>
            <a:off x="2362200" y="717550"/>
            <a:ext cx="3810000" cy="4114800"/>
          </a:xfrm>
          <a:prstGeom prst="ellips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Oval 4"/>
          <p:cNvSpPr>
            <a:spLocks noChangeArrowheads="1"/>
          </p:cNvSpPr>
          <p:nvPr/>
        </p:nvSpPr>
        <p:spPr bwMode="auto">
          <a:xfrm>
            <a:off x="1828800" y="717550"/>
            <a:ext cx="4876800" cy="5029200"/>
          </a:xfrm>
          <a:prstGeom prst="ellips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429000" y="228600"/>
            <a:ext cx="1693863" cy="1374775"/>
          </a:xfrm>
          <a:prstGeom prst="rect">
            <a:avLst/>
          </a:prstGeom>
          <a:solidFill>
            <a:schemeClr val="bg1"/>
          </a:solidFill>
          <a:ln w="635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 </a:t>
            </a:r>
          </a:p>
          <a:p>
            <a:r>
              <a:rPr lang="en-US" altLang="en-US" b="1"/>
              <a:t>Atm. CO</a:t>
            </a:r>
            <a:r>
              <a:rPr lang="en-US" altLang="en-US" b="1" baseline="-25000"/>
              <a:t>2  </a:t>
            </a:r>
          </a:p>
          <a:p>
            <a:endParaRPr lang="en-US" altLang="en-US" b="1" baseline="-25000"/>
          </a:p>
          <a:p>
            <a:endParaRPr lang="en-US" altLang="en-US" b="1" baseline="-25000"/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auto">
          <a:xfrm rot="-985758">
            <a:off x="5568950" y="1619250"/>
            <a:ext cx="303213" cy="444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 rot="-1191755">
            <a:off x="6486525" y="2378075"/>
            <a:ext cx="304800" cy="4572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AutoShape 8"/>
          <p:cNvSpPr>
            <a:spLocks noChangeArrowheads="1"/>
          </p:cNvSpPr>
          <p:nvPr/>
        </p:nvSpPr>
        <p:spPr bwMode="auto">
          <a:xfrm rot="-1188886">
            <a:off x="5951538" y="1920875"/>
            <a:ext cx="300037" cy="4476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715000" y="3232150"/>
            <a:ext cx="862013" cy="457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800000"/>
                </a:solidFill>
              </a:rPr>
              <a:t>Med.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5257800" y="2698750"/>
            <a:ext cx="776288" cy="457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800000"/>
                </a:solidFill>
              </a:rPr>
              <a:t>Fast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6248400" y="3689350"/>
            <a:ext cx="846138" cy="457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800000"/>
                </a:solidFill>
              </a:rPr>
              <a:t>Slow</a:t>
            </a: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3698875" y="3227388"/>
            <a:ext cx="1508125" cy="8223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Air-sea </a:t>
            </a:r>
          </a:p>
          <a:p>
            <a:pPr algn="ctr"/>
            <a:r>
              <a:rPr lang="en-US" altLang="en-US"/>
              <a:t>exchange</a:t>
            </a: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3665538" y="4316413"/>
            <a:ext cx="1574800" cy="8223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Marine </a:t>
            </a:r>
          </a:p>
          <a:p>
            <a:pPr algn="ctr"/>
            <a:r>
              <a:rPr lang="en-US" altLang="en-US"/>
              <a:t>sediments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3505200" y="5518150"/>
            <a:ext cx="1897063" cy="8223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Sedimentary</a:t>
            </a:r>
          </a:p>
          <a:p>
            <a:pPr algn="ctr"/>
            <a:r>
              <a:rPr lang="en-US" altLang="en-US"/>
              <a:t>rocks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65088" y="82550"/>
            <a:ext cx="2179637" cy="8223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The Inorganic</a:t>
            </a:r>
          </a:p>
          <a:p>
            <a:r>
              <a:rPr lang="en-US" altLang="en-US" b="1">
                <a:solidFill>
                  <a:schemeClr val="accent2"/>
                </a:solidFill>
              </a:rPr>
              <a:t>Carbon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902200" y="781050"/>
            <a:ext cx="3743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0"/>
              <a:t>How Carbon-14</a:t>
            </a:r>
          </a:p>
          <a:p>
            <a:pPr algn="ctr"/>
            <a:r>
              <a:rPr lang="en-US" altLang="en-US" sz="4000" b="0"/>
              <a:t>is made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4784725" y="2576513"/>
            <a:ext cx="37496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b="0"/>
              <a:t> </a:t>
            </a:r>
            <a:r>
              <a:rPr lang="en-US" altLang="en-US" b="0" baseline="30000"/>
              <a:t>14</a:t>
            </a:r>
            <a:r>
              <a:rPr lang="en-US" altLang="en-US" b="0"/>
              <a:t>N:  </a:t>
            </a:r>
            <a:r>
              <a:rPr lang="en-US" altLang="en-US" b="0">
                <a:solidFill>
                  <a:srgbClr val="663300"/>
                </a:solidFill>
              </a:rPr>
              <a:t>7 p, 7 n</a:t>
            </a:r>
          </a:p>
          <a:p>
            <a:pPr>
              <a:buFontTx/>
              <a:buChar char="•"/>
            </a:pPr>
            <a:r>
              <a:rPr lang="en-US" altLang="en-US" b="0"/>
              <a:t> </a:t>
            </a:r>
            <a:r>
              <a:rPr lang="en-US" altLang="en-US" b="0" baseline="30000"/>
              <a:t>14</a:t>
            </a:r>
            <a:r>
              <a:rPr lang="en-US" altLang="en-US" b="0"/>
              <a:t>C:  </a:t>
            </a:r>
            <a:r>
              <a:rPr lang="en-US" altLang="en-US" b="0">
                <a:solidFill>
                  <a:srgbClr val="663300"/>
                </a:solidFill>
              </a:rPr>
              <a:t>6 p, 8 n</a:t>
            </a:r>
          </a:p>
          <a:p>
            <a:pPr>
              <a:buFontTx/>
              <a:buChar char="•"/>
            </a:pPr>
            <a:endParaRPr lang="en-US" altLang="en-US">
              <a:solidFill>
                <a:srgbClr val="663300"/>
              </a:solidFill>
            </a:endParaRPr>
          </a:p>
          <a:p>
            <a:pPr>
              <a:buFontTx/>
              <a:buChar char="•"/>
            </a:pPr>
            <a:r>
              <a:rPr lang="en-US" altLang="en-US" b="0"/>
              <a:t> C-14 production:</a:t>
            </a:r>
          </a:p>
          <a:p>
            <a:pPr>
              <a:buFontTx/>
              <a:buChar char="•"/>
            </a:pPr>
            <a:endParaRPr lang="en-US" altLang="en-US" sz="800" b="0"/>
          </a:p>
          <a:p>
            <a:r>
              <a:rPr lang="en-US" altLang="en-US"/>
              <a:t>      </a:t>
            </a:r>
            <a:r>
              <a:rPr lang="en-US" altLang="en-US" b="0" baseline="30000">
                <a:solidFill>
                  <a:schemeClr val="accent2"/>
                </a:solidFill>
              </a:rPr>
              <a:t>14</a:t>
            </a:r>
            <a:r>
              <a:rPr lang="en-US" altLang="en-US" b="0">
                <a:solidFill>
                  <a:schemeClr val="accent2"/>
                </a:solidFill>
              </a:rPr>
              <a:t>N + n </a:t>
            </a:r>
            <a:r>
              <a:rPr lang="en-US" altLang="en-US" b="0">
                <a:solidFill>
                  <a:schemeClr val="accent2"/>
                </a:solidFill>
                <a:sym typeface="Symbol" pitchFamily="18" charset="2"/>
              </a:rPr>
              <a:t> </a:t>
            </a:r>
            <a:r>
              <a:rPr lang="en-US" altLang="en-US" b="0" baseline="30000">
                <a:solidFill>
                  <a:schemeClr val="accent2"/>
                </a:solidFill>
                <a:sym typeface="Symbol" pitchFamily="18" charset="2"/>
              </a:rPr>
              <a:t>14</a:t>
            </a:r>
            <a:r>
              <a:rPr lang="en-US" altLang="en-US" b="0">
                <a:solidFill>
                  <a:schemeClr val="accent2"/>
                </a:solidFill>
                <a:sym typeface="Symbol" pitchFamily="18" charset="2"/>
              </a:rPr>
              <a:t>C + p</a:t>
            </a:r>
          </a:p>
          <a:p>
            <a:endParaRPr lang="en-US" altLang="en-US" sz="800" b="0">
              <a:solidFill>
                <a:schemeClr val="accent2"/>
              </a:solidFill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altLang="en-US" b="0">
                <a:sym typeface="Symbol" pitchFamily="18" charset="2"/>
              </a:rPr>
              <a:t> C-14 decay:</a:t>
            </a:r>
          </a:p>
          <a:p>
            <a:r>
              <a:rPr lang="en-US" altLang="en-US" b="0">
                <a:sym typeface="Symbol" pitchFamily="18" charset="2"/>
              </a:rPr>
              <a:t>       	</a:t>
            </a:r>
            <a:r>
              <a:rPr lang="en-US" altLang="en-US" b="0" baseline="30000">
                <a:solidFill>
                  <a:srgbClr val="CC3300"/>
                </a:solidFill>
                <a:sym typeface="Symbol" pitchFamily="18" charset="2"/>
              </a:rPr>
              <a:t>14</a:t>
            </a:r>
            <a:r>
              <a:rPr lang="en-US" altLang="en-US" b="0">
                <a:solidFill>
                  <a:srgbClr val="CC3300"/>
                </a:solidFill>
                <a:sym typeface="Symbol" pitchFamily="18" charset="2"/>
              </a:rPr>
              <a:t>C    </a:t>
            </a:r>
            <a:r>
              <a:rPr lang="en-US" altLang="en-US" b="0" baseline="30000">
                <a:solidFill>
                  <a:srgbClr val="CC3300"/>
                </a:solidFill>
                <a:sym typeface="Symbol" pitchFamily="18" charset="2"/>
              </a:rPr>
              <a:t>14</a:t>
            </a:r>
            <a:r>
              <a:rPr lang="en-US" altLang="en-US" b="0">
                <a:solidFill>
                  <a:srgbClr val="CC3300"/>
                </a:solidFill>
                <a:sym typeface="Symbol" pitchFamily="18" charset="2"/>
              </a:rPr>
              <a:t>N + e</a:t>
            </a:r>
            <a:r>
              <a:rPr lang="en-US" altLang="en-US" b="0" baseline="30000">
                <a:solidFill>
                  <a:srgbClr val="CC3300"/>
                </a:solidFill>
                <a:sym typeface="Symbol" pitchFamily="18" charset="2"/>
              </a:rPr>
              <a:t></a:t>
            </a:r>
          </a:p>
          <a:p>
            <a:r>
              <a:rPr lang="en-US" altLang="en-US" b="0">
                <a:sym typeface="Symbol" pitchFamily="18" charset="2"/>
              </a:rPr>
              <a:t>	        </a:t>
            </a:r>
            <a:r>
              <a:rPr lang="en-US" altLang="en-US" b="0">
                <a:solidFill>
                  <a:srgbClr val="CC3300"/>
                </a:solidFill>
                <a:sym typeface="Symbol" pitchFamily="18" charset="2"/>
              </a:rPr>
              <a:t>(Beta decay)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4668838" y="6429375"/>
            <a:ext cx="4075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0"/>
              <a:t>http://science.howstuffworks.com/carbon-141.htm</a:t>
            </a:r>
          </a:p>
        </p:txBody>
      </p:sp>
    </p:spTree>
    <p:extLst>
      <p:ext uri="{BB962C8B-B14F-4D97-AF65-F5344CB8AC3E}">
        <p14:creationId xmlns:p14="http://schemas.microsoft.com/office/powerpoint/2010/main" val="480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00200" y="1447800"/>
            <a:ext cx="587375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The Inorganic Carbon Cycle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Carbon Uptake by the Oceans:</a:t>
            </a:r>
          </a:p>
          <a:p>
            <a:endParaRPr lang="en-US" altLang="en-US"/>
          </a:p>
          <a:p>
            <a:r>
              <a:rPr lang="en-US" altLang="en-US"/>
              <a:t>1. The biological pump</a:t>
            </a:r>
          </a:p>
          <a:p>
            <a:r>
              <a:rPr lang="en-US" altLang="en-US"/>
              <a:t>2. Air-sea gas exchange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930525" y="752475"/>
            <a:ext cx="1527175" cy="52070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Atm. CO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17725" y="2290763"/>
            <a:ext cx="3298825" cy="3629025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000000"/>
                </a:solidFill>
              </a:rPr>
              <a:t>Surface Ocean</a:t>
            </a:r>
          </a:p>
          <a:p>
            <a:pPr algn="ctr"/>
            <a:r>
              <a:rPr lang="en-US" altLang="en-US" sz="2000" i="1">
                <a:solidFill>
                  <a:srgbClr val="000000"/>
                </a:solidFill>
              </a:rPr>
              <a:t>DIC</a:t>
            </a:r>
          </a:p>
          <a:p>
            <a:pPr algn="ctr"/>
            <a:endParaRPr lang="en-US" altLang="en-US" sz="2000">
              <a:solidFill>
                <a:srgbClr val="000000"/>
              </a:solidFill>
            </a:endParaRPr>
          </a:p>
          <a:p>
            <a:pPr algn="ctr"/>
            <a:r>
              <a:rPr lang="en-US" altLang="en-US" b="1">
                <a:solidFill>
                  <a:srgbClr val="000000"/>
                </a:solidFill>
              </a:rPr>
              <a:t>Deep Ocean</a:t>
            </a:r>
          </a:p>
          <a:p>
            <a:pPr algn="ctr"/>
            <a:r>
              <a:rPr lang="en-US" altLang="en-US" sz="2000" i="1">
                <a:solidFill>
                  <a:srgbClr val="000000"/>
                </a:solidFill>
              </a:rPr>
              <a:t>DIC</a:t>
            </a:r>
          </a:p>
          <a:p>
            <a:pPr algn="ctr"/>
            <a:endParaRPr lang="en-US" altLang="en-US" sz="2000">
              <a:solidFill>
                <a:srgbClr val="000000"/>
              </a:solidFill>
            </a:endParaRPr>
          </a:p>
          <a:p>
            <a:pPr algn="ctr"/>
            <a:endParaRPr lang="en-US" altLang="en-US" sz="2000">
              <a:solidFill>
                <a:srgbClr val="000000"/>
              </a:solidFill>
            </a:endParaRPr>
          </a:p>
          <a:p>
            <a:pPr algn="ctr"/>
            <a:endParaRPr lang="en-US" altLang="en-US" sz="2000">
              <a:solidFill>
                <a:srgbClr val="000000"/>
              </a:solidFill>
            </a:endParaRPr>
          </a:p>
          <a:p>
            <a:pPr algn="ctr"/>
            <a:endParaRPr lang="en-US" altLang="en-US" sz="2000">
              <a:solidFill>
                <a:srgbClr val="000000"/>
              </a:solidFill>
            </a:endParaRPr>
          </a:p>
          <a:p>
            <a:pPr algn="ctr"/>
            <a:endParaRPr lang="en-US" altLang="en-US" sz="2000">
              <a:solidFill>
                <a:srgbClr val="000000"/>
              </a:solidFill>
            </a:endParaRPr>
          </a:p>
          <a:p>
            <a:pPr algn="ctr"/>
            <a:endParaRPr lang="en-US" altLang="en-US" sz="2000" i="1">
              <a:solidFill>
                <a:srgbClr val="000000"/>
              </a:solidFill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668713" y="1316038"/>
            <a:ext cx="0" cy="936625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86200" y="1600200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8000"/>
                </a:solidFill>
              </a:rPr>
              <a:t>Air-sea exchange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133600" y="3124200"/>
            <a:ext cx="3276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19800" y="5029200"/>
            <a:ext cx="2441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0000"/>
                </a:solidFill>
              </a:rPr>
              <a:t>DIC = Dissolved</a:t>
            </a:r>
          </a:p>
          <a:p>
            <a:r>
              <a:rPr lang="en-US" altLang="en-US" i="1">
                <a:solidFill>
                  <a:srgbClr val="000000"/>
                </a:solidFill>
              </a:rPr>
              <a:t>inorganic carbon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5029200" y="2743200"/>
            <a:ext cx="0" cy="936625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622925" y="2906713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3300"/>
                </a:solidFill>
              </a:rPr>
              <a:t>Biological pump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62000" y="2438400"/>
            <a:ext cx="1036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~100 m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828800" y="2286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838200" y="4267200"/>
            <a:ext cx="88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~4 km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828800" y="31242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98525" y="725488"/>
            <a:ext cx="74834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/>
              <a:t>The Biological Pump</a:t>
            </a:r>
          </a:p>
          <a:p>
            <a:endParaRPr lang="en-US" altLang="en-US" u="sng"/>
          </a:p>
          <a:p>
            <a:r>
              <a:rPr lang="en-US" altLang="en-US" i="1"/>
              <a:t>transfer of CO</a:t>
            </a:r>
            <a:r>
              <a:rPr lang="en-US" altLang="en-US" i="1" baseline="-25000"/>
              <a:t>2</a:t>
            </a:r>
            <a:r>
              <a:rPr lang="en-US" altLang="en-US" i="1"/>
              <a:t> to the deep ocean:</a:t>
            </a:r>
          </a:p>
          <a:p>
            <a:endParaRPr lang="en-US" altLang="en-US" i="1"/>
          </a:p>
          <a:p>
            <a:r>
              <a:rPr lang="en-US" altLang="en-US"/>
              <a:t>Photosynthesis creates organic matter; this sinks to the deep ocean, where it decays back to CO</a:t>
            </a:r>
            <a:r>
              <a:rPr lang="en-US" altLang="en-US" baseline="-25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1269</Words>
  <Application>Microsoft Office PowerPoint</Application>
  <PresentationFormat>On-screen Show (4:3)</PresentationFormat>
  <Paragraphs>462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Default Design</vt:lpstr>
      <vt:lpstr>1_Default Design</vt:lpstr>
      <vt:lpstr>PowerPoint Presentation</vt:lpstr>
      <vt:lpstr>Basics of ocean structure</vt:lpstr>
      <vt:lpstr>The thermocline</vt:lpstr>
      <vt:lpstr>PowerPoint Presentation</vt:lpstr>
      <vt:lpstr>Radiocarbon Age of Deep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Common Acids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Inorganic Carbon Cycle (Carbonate-silicate Cycle)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H. Freeman</dc:creator>
  <cp:lastModifiedBy>James Kasting</cp:lastModifiedBy>
  <cp:revision>18</cp:revision>
  <dcterms:created xsi:type="dcterms:W3CDTF">2003-03-05T03:08:21Z</dcterms:created>
  <dcterms:modified xsi:type="dcterms:W3CDTF">2014-03-24T19:55:13Z</dcterms:modified>
</cp:coreProperties>
</file>