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3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4" r:id="rId2"/>
    <p:sldMasterId id="2147484845" r:id="rId3"/>
    <p:sldMasterId id="2147485155" r:id="rId4"/>
    <p:sldMasterId id="2147485281" r:id="rId5"/>
    <p:sldMasterId id="2147485324" r:id="rId6"/>
    <p:sldMasterId id="2147485368" r:id="rId7"/>
    <p:sldMasterId id="2147485383" r:id="rId8"/>
    <p:sldMasterId id="2147485429" r:id="rId9"/>
    <p:sldMasterId id="2147485459" r:id="rId10"/>
    <p:sldMasterId id="2147485487" r:id="rId11"/>
    <p:sldMasterId id="2147485516" r:id="rId12"/>
    <p:sldMasterId id="2147485561" r:id="rId13"/>
    <p:sldMasterId id="2147485589" r:id="rId14"/>
  </p:sldMasterIdLst>
  <p:notesMasterIdLst>
    <p:notesMasterId r:id="rId42"/>
  </p:notesMasterIdLst>
  <p:handoutMasterIdLst>
    <p:handoutMasterId r:id="rId43"/>
  </p:handoutMasterIdLst>
  <p:sldIdLst>
    <p:sldId id="392" r:id="rId15"/>
    <p:sldId id="845" r:id="rId16"/>
    <p:sldId id="843" r:id="rId17"/>
    <p:sldId id="844" r:id="rId18"/>
    <p:sldId id="834" r:id="rId19"/>
    <p:sldId id="795" r:id="rId20"/>
    <p:sldId id="796" r:id="rId21"/>
    <p:sldId id="798" r:id="rId22"/>
    <p:sldId id="797" r:id="rId23"/>
    <p:sldId id="661" r:id="rId24"/>
    <p:sldId id="824" r:id="rId25"/>
    <p:sldId id="851" r:id="rId26"/>
    <p:sldId id="792" r:id="rId27"/>
    <p:sldId id="841" r:id="rId28"/>
    <p:sldId id="852" r:id="rId29"/>
    <p:sldId id="853" r:id="rId30"/>
    <p:sldId id="818" r:id="rId31"/>
    <p:sldId id="850" r:id="rId32"/>
    <p:sldId id="823" r:id="rId33"/>
    <p:sldId id="805" r:id="rId34"/>
    <p:sldId id="826" r:id="rId35"/>
    <p:sldId id="825" r:id="rId36"/>
    <p:sldId id="808" r:id="rId37"/>
    <p:sldId id="809" r:id="rId38"/>
    <p:sldId id="676" r:id="rId39"/>
    <p:sldId id="836" r:id="rId40"/>
    <p:sldId id="847" r:id="rId41"/>
  </p:sldIdLst>
  <p:sldSz cx="9144000" cy="6858000" type="screen4x3"/>
  <p:notesSz cx="6237288" cy="95837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8">
          <p15:clr>
            <a:srgbClr val="A4A3A4"/>
          </p15:clr>
        </p15:guide>
        <p15:guide id="2" pos="19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CC"/>
    <a:srgbClr val="FFCC99"/>
    <a:srgbClr val="FFCCCC"/>
    <a:srgbClr val="FFFF99"/>
    <a:srgbClr val="FFFF66"/>
    <a:srgbClr val="003399"/>
    <a:srgbClr val="E83B18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>
      <p:cViewPr varScale="1">
        <p:scale>
          <a:sx n="95" d="100"/>
          <a:sy n="95" d="100"/>
        </p:scale>
        <p:origin x="93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19"/>
    </p:cViewPr>
  </p:sorterViewPr>
  <p:notesViewPr>
    <p:cSldViewPr>
      <p:cViewPr varScale="1">
        <p:scale>
          <a:sx n="38" d="100"/>
          <a:sy n="38" d="100"/>
        </p:scale>
        <p:origin x="-1608" y="-102"/>
      </p:cViewPr>
      <p:guideLst>
        <p:guide orient="horz" pos="3018"/>
        <p:guide pos="196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505200" y="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678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9067800"/>
            <a:ext cx="2743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220FE7-D15E-4FA5-A357-E706CE48F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5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505200" y="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8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572000"/>
            <a:ext cx="4572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8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678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8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9067800"/>
            <a:ext cx="2743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38865B-4ED5-4BBE-8397-9224D7CB3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61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32A56F58-B467-47FF-965B-B96DEF56B1FF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931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38865B-4ED5-4BBE-8397-9224D7CB3E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8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9DDAB472-248E-48B1-9DE8-02FF8E1BA313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758C9E62-B0B5-4EF3-8BE0-F0D2076A0FFB}" type="slidenum">
              <a:rPr lang="en-US" altLang="en-US" sz="1200" smtClean="0">
                <a:solidFill>
                  <a:prstClr val="black"/>
                </a:solidFill>
              </a:rPr>
              <a:pPr/>
              <a:t>24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19138"/>
            <a:ext cx="4792662" cy="35941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4552950"/>
            <a:ext cx="4989512" cy="4311650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51691555-E333-4C30-AAAC-32BD9D578F3E}" type="slidenum">
              <a:rPr lang="en-US" sz="1200" smtClean="0">
                <a:solidFill>
                  <a:prstClr val="black"/>
                </a:solidFill>
              </a:rPr>
              <a:pPr/>
              <a:t>25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E69076-323F-4E35-87EA-8E1783DE25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anose="020B0604020202020204" pitchFamily="34" charset="-128"/>
              <a:ea typeface="+mn-ea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4876800" cy="36576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572000"/>
            <a:ext cx="4572000" cy="4268788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69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31641-8A53-4405-8F2D-1593D627DD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19138"/>
            <a:ext cx="4792662" cy="35941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4552950"/>
            <a:ext cx="4989512" cy="4311650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5085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2AA966-4558-4AC8-81D2-DF1D49D7D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19138"/>
            <a:ext cx="4792662" cy="35941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4552950"/>
            <a:ext cx="4989512" cy="4311650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198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7917EA54-1D1E-4C2C-AE35-9BB4C01A3062}" type="slidenum">
              <a:rPr lang="en-US" altLang="en-US" sz="1200">
                <a:solidFill>
                  <a:prstClr val="black"/>
                </a:solidFill>
              </a:rPr>
              <a:pPr/>
              <a:t>6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7388" y="685800"/>
            <a:ext cx="4876800" cy="36576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572000"/>
            <a:ext cx="4572000" cy="4268788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207768D6-08F3-4001-B7AC-4FE5389DA052}" type="slidenum">
              <a:rPr lang="en-US" altLang="en-US" sz="1200">
                <a:solidFill>
                  <a:prstClr val="black"/>
                </a:solidFill>
              </a:rPr>
              <a:pPr/>
              <a:t>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D237B203-5ADC-4FD0-9DC8-084D4B39CF2F}" type="slidenum">
              <a:rPr lang="en-US" altLang="en-US" sz="1200" smtClean="0">
                <a:solidFill>
                  <a:prstClr val="black"/>
                </a:solidFill>
              </a:rPr>
              <a:pPr/>
              <a:t>9</a:t>
            </a:fld>
            <a:endParaRPr lang="en-US" altLang="en-US" sz="1200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19138"/>
            <a:ext cx="4792662" cy="35941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4552950"/>
            <a:ext cx="4989512" cy="4311650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8491D31E-3ED8-4522-BA34-174B7FBEA60C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fld id="{29DC7CE8-B236-4929-B9A4-017241D3A903}" type="slidenum">
              <a:rPr lang="en-US" sz="1200" smtClean="0">
                <a:solidFill>
                  <a:prstClr val="black"/>
                </a:solidFill>
              </a:rPr>
              <a:pPr/>
              <a:t>13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19138"/>
            <a:ext cx="4792662" cy="35941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4552950"/>
            <a:ext cx="4989512" cy="4311650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2AA966-4558-4AC8-81D2-DF1D49D7D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2313" y="719138"/>
            <a:ext cx="4792662" cy="35941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4552950"/>
            <a:ext cx="4989512" cy="4311650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5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01A95-182E-48EE-97D4-F17A0707F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B7709-EE23-497A-8608-6D19B9B70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872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92CA5-29F8-41C1-8F1A-97C2FB01C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82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CB7A-C421-4312-BA1E-0EE37F93D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433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F2C3-D346-4D70-BD8F-FC82E044D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23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4B1C9-2D02-40EE-A663-18C020836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743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DB8B3-EA70-4D04-9C39-F97F41692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F10C7-D439-4CB3-A655-75C4B3333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6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ED147-C157-493F-8FAF-7637502DF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305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37464-F95B-4626-8CA3-F230B14C9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053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497AD-03DE-4F80-9725-693111455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5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43DEF-8CD5-4BF5-ADE6-2B55B4BD6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1C07-3008-4EA8-8934-B66D3B2B5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03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EFB57-86AE-4F68-B544-F45BAD29F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6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DF05-E6E3-455E-BD88-DC12670A4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49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A93D9-3AA6-4EBD-B422-44FD15769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350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5CEE8-A37B-42F3-BA32-C35DA7C6E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106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6D018-7244-46CC-B1B0-E1FCDE9F47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468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02CAC-B963-4E69-BB39-254BF17353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917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857C-1773-45DE-816D-1836337658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77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FCE9-16E1-42C3-AF6A-F2BC796EF8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696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FAFF9-1116-41DB-BAD2-8B6BC8167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330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11371-4F01-41C5-BCB0-9135EE5DA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3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FA7A2-6910-4BFB-891B-0E78BAD0E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696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ECD5C-D866-4E33-9A98-B551B9FB10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54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BDE02-00B0-4DC8-A698-5388FAC84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6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D50E-9F0D-44C2-A0D0-40570C07D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666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89B1A-518E-40E2-8A87-F9F36FCE5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749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F690E-27AF-45EA-B76B-720F2E1B8B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304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40AF6-CD37-4D2C-9CC9-877E6D36E4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994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C0E6D-C068-451E-B4F8-86C66FB47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827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0CD08-07F3-417B-A9B1-561FFCA811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65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F2EF2-80B9-4806-816C-3C2E1650CE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237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303BB-3A8A-4BE5-8A6A-08CC70BB5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8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4488F-2C52-4230-BA1A-16A298B83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370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67B8-0A89-4DCC-81F4-661C28F7A0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347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F93C9-D2E7-4ACA-8AE0-8B271EED9E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447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50B5-5DDB-4806-A36E-E78A6CCE0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888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5A72-1E55-40DD-AA7F-728978A50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046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5C806-DF00-40DF-A26A-603EDFE7B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45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2B0E-8282-4B15-8781-FBFFEA4BAC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535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DA957-6D87-4DA7-8A48-566A1A298A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356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1D1C2-26D2-44B6-95CD-B947A3902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918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35EB5-1A79-4E98-90EE-1870C67724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86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7776-B989-4403-8A73-429C9AC0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87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CBF7A-F0EA-49A6-B746-A2D9B5CD9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998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85258-58CB-426C-9C37-B915C2495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210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8425D-6BCB-418E-AF64-A713E989F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54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2A65-4A27-419B-B1B1-6C269DB16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23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345F5-348D-4466-9C16-70654F8D3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60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7DA1F-3017-4C9F-87A4-BF1176212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60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3D68-5393-4EFB-B82B-EB85F1B0B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866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8445F-5F3C-4440-BAF9-078CF5B1D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E9D17-F499-4B34-AC32-4F51C66F4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287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80094-969F-427B-9FD9-F1A7BA983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61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699F1-30DF-4FB5-A467-EBDCD04CD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4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CFFB-AD73-490B-A06B-5B12D66EC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329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6749-B041-4F93-AC64-3FB57829C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53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E54F4-D2C4-4F30-A6D5-8896CE709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510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822A3-1A10-43A8-9C37-FC08916CA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68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B8A64-ACEB-406B-8EEA-D30EB728A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611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E0368-928E-46C8-878C-1140543AC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18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4209-7A38-459F-8DAF-5BF4F3AA81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0581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3738-E07A-43DD-B570-FB1FD02DE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4068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C01D8-E128-4354-A9E5-607C78D3C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6722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303A-3918-4126-836F-743B194E07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5274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6EAF8-2985-4CB0-AB56-65E2539E6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02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7346-D3B9-43D0-A03E-614732331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36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F065E-CB79-41E7-B3D1-81B8FCE88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4296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80486-3621-4B84-B520-B1E1C20FCC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2156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660B0-22B5-4DD4-A0E4-9C71E8352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407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62DFC-BA3B-49BD-BA27-ECB787954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5830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36D88-2237-4402-BC27-939050070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2897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E6AE3-8877-4ADD-86D3-6DB4EAC1A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2269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B6941-348D-4C66-AB51-F51026C0F4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5341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0DE9D-A87B-419D-81DA-6A6F46A8A3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1203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CF3A0-CA19-4FA7-8B54-0FB4528CC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1607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4595-A32F-4768-94A2-31D79EA76E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672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98F52-2071-4B63-B047-5E1CC47E2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760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5D651-9883-4B85-8C49-8192E12EC7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5989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FF552-E7A4-43C3-8804-D8349FF15D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3209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30847-A32F-4F23-A223-F4416C0BE2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481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4EAEB-1DF5-4983-BD40-9F307B07F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6318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C92BB-1A65-4191-BCF2-75D1B9229F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0219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E3720-7AB1-42BB-A0D2-AEF69B54C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011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EDB05-C644-4269-8B4D-A0BFA74FB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32506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10DC2-8DEE-410E-89FC-858DB3C6B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4089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8A15C-7394-4B6F-84F4-2AFB4B6DE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6736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3D69-634F-425B-8FEA-DEE00BF67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951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B9463-722F-495D-BA8C-074A11C0D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72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5CD43-4580-4E7F-9DF3-253561B59F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8574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35839-D909-453A-852C-76A356DFC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59810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5916A-7F1A-4960-B259-AFC76B8CAE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7663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A4520-5CF8-476C-9A76-3BFF8527F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928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995BE-C82D-41B2-A40F-8B2AE43FC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3242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28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083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61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891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5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81793-32DB-40BF-BE70-99F3812DB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46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986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716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734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742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156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7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F183-4B33-448C-990D-693374B82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3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6C112-83EE-493C-9835-8BEB9AFEE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86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708D6-6D4D-4F43-BFF1-A17C840A9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7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3F25-3B4A-4DBF-97C6-79EEAF238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55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49411-3D5B-4715-9666-4CBD3416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70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934A8-CC3C-4CC6-9080-D56E59BC8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8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642AB-D403-47EF-9EE0-97F3BA981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20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62C79-C24E-467E-B1B5-C901BCE62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0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D6785-2450-43AC-8E93-66F5E08F5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0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52784-769B-4F8F-B8A0-35E043AE3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5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01A95-182E-48EE-97D4-F17A0707FD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2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C451B-C95D-420C-88D6-6DE85AED8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90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F183-4B33-448C-990D-693374B82C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05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C451B-C95D-420C-88D6-6DE85AED8A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7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3CCC-748D-4A74-A187-CAE8B4A4E0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39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9281C-5797-4E51-9CAE-5F3FCB70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75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B5966-59CF-4C8E-A74B-96A2EFFAFD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38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3BE8-242E-4C99-8B0A-1B09776078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90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38157-2CAE-49EE-AAE0-D9A4F9EC59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4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A457B-DF24-4E10-A3B8-580B890E7E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30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B7709-EE23-497A-8608-6D19B9B70A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42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1C07-3008-4EA8-8934-B66D3B2B51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4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3CCC-748D-4A74-A187-CAE8B4A4E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55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FA7A2-6910-4BFB-891B-0E78BAD0E2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65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4488F-2C52-4230-BA1A-16A298B834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33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CBF7A-F0EA-49A6-B746-A2D9B5CD9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04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CFFB-AD73-490B-A06B-5B12D66ECE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274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7346-D3B9-43D0-A03E-614732331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25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2CAE7-C7ED-422E-9449-72FFA69F0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72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50556-AEF5-44ED-A46C-829A2E2F1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10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8111A-F291-41B5-A092-39C24CAD6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35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9B8C3-E5B0-4A5D-8A61-954A51057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33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7C9E-EEE5-44C4-AD92-E3F30830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9281C-5797-4E51-9CAE-5F3FCB709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18E3-8183-4E9F-AD08-306D5193B1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988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9487A-EE80-480F-8E44-F1DE754FD7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4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E93F3-56F0-4478-8ED6-430432F8B0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4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04CF1-A44F-4A6F-B333-23FEE305EA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2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1366D-AEFC-4FFA-94D5-CB7B923AF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40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A4E61-CDB8-4D86-9C88-5505BE59CE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30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B8883-666D-43DE-806C-F95139720B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40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1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55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B5966-59CF-4C8E-A74B-96A2EFFAF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6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008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051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63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19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6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117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0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69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01A95-182E-48EE-97D4-F17A0707FD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72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F183-4B33-448C-990D-693374B82C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8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3BE8-242E-4C99-8B0A-1B0977607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31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C451B-C95D-420C-88D6-6DE85AED8A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2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3CCC-748D-4A74-A187-CAE8B4A4E0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695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9281C-5797-4E51-9CAE-5F3FCB70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8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B5966-59CF-4C8E-A74B-96A2EFFAFD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422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3BE8-242E-4C99-8B0A-1B09776078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722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38157-2CAE-49EE-AAE0-D9A4F9EC59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623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A457B-DF24-4E10-A3B8-580B890E7E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59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B7709-EE23-497A-8608-6D19B9B70A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29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1C07-3008-4EA8-8934-B66D3B2B51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749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FA7A2-6910-4BFB-891B-0E78BAD0E2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3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38157-2CAE-49EE-AAE0-D9A4F9EC5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615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4488F-2C52-4230-BA1A-16A298B834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119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CBF7A-F0EA-49A6-B746-A2D9B5CD9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33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CFFB-AD73-490B-A06B-5B12D66ECE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841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7346-D3B9-43D0-A03E-614732331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48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07AE5-542F-4554-9F44-23C29D14670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952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54BD-81DE-4C89-B423-92F3FE428B4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76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36EFE-989D-4F33-B7D7-43074D9EDBE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902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DF3AB-4F07-4677-80D0-C6890401AE0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944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C6D6-A849-4E08-960E-C4C064C5E24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153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B9786-744A-45C5-9995-43F77FECB45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6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A457B-DF24-4E10-A3B8-580B890E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173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95D9-7388-47FE-8E91-ADEA722614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694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C5324-8EAB-4B32-9C50-E0C0F9AF563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454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33A43-F3C6-4051-9633-450CF5EEB4B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242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0EAD-4072-4CC6-A45B-835E1A97D5D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303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7B65C-B462-4945-910E-DA8A5772B4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693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A30A8-69BC-4B64-A4DE-2BA2F10FEEA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4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0C81-FC2E-4771-8A8A-066D368B23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63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2FD5F-5D4C-450D-9489-F24269AE60D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687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78D58-74ED-4343-841B-E77B49668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916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59D1-68CD-44BD-A363-BFD11BDD2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2687A29-79B6-40E8-BBED-C6911A3A4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  <p:sldLayoutId id="2147484562" r:id="rId12"/>
    <p:sldLayoutId id="2147484563" r:id="rId13"/>
    <p:sldLayoutId id="2147484564" r:id="rId14"/>
    <p:sldLayoutId id="2147484565" r:id="rId15"/>
    <p:sldLayoutId id="214748456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1C5F73-6690-460B-89F3-8A349F4602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4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0" r:id="rId1"/>
    <p:sldLayoutId id="2147485461" r:id="rId2"/>
    <p:sldLayoutId id="2147485462" r:id="rId3"/>
    <p:sldLayoutId id="2147485463" r:id="rId4"/>
    <p:sldLayoutId id="2147485464" r:id="rId5"/>
    <p:sldLayoutId id="2147485465" r:id="rId6"/>
    <p:sldLayoutId id="2147485466" r:id="rId7"/>
    <p:sldLayoutId id="2147485467" r:id="rId8"/>
    <p:sldLayoutId id="2147485468" r:id="rId9"/>
    <p:sldLayoutId id="2147485469" r:id="rId10"/>
    <p:sldLayoutId id="2147485470" r:id="rId11"/>
    <p:sldLayoutId id="21474854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BFEDC9-593A-4BF5-BCDB-C1DF2A181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013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88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498" r:id="rId11"/>
    <p:sldLayoutId id="2147485499" r:id="rId12"/>
    <p:sldLayoutId id="2147485500" r:id="rId13"/>
    <p:sldLayoutId id="2147485501" r:id="rId14"/>
    <p:sldLayoutId id="2147485502" r:id="rId15"/>
    <p:sldLayoutId id="21474855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7217583-C897-4534-92D6-C61F01964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1278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520" r:id="rId4"/>
    <p:sldLayoutId id="2147485521" r:id="rId5"/>
    <p:sldLayoutId id="2147485522" r:id="rId6"/>
    <p:sldLayoutId id="2147485523" r:id="rId7"/>
    <p:sldLayoutId id="2147485524" r:id="rId8"/>
    <p:sldLayoutId id="2147485525" r:id="rId9"/>
    <p:sldLayoutId id="2147485526" r:id="rId10"/>
    <p:sldLayoutId id="2147485527" r:id="rId11"/>
    <p:sldLayoutId id="2147485528" r:id="rId12"/>
    <p:sldLayoutId id="2147485529" r:id="rId13"/>
    <p:sldLayoutId id="2147485530" r:id="rId14"/>
    <p:sldLayoutId id="214748553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EC0977-2378-40AA-87DD-A35A922DA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3937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62" r:id="rId1"/>
    <p:sldLayoutId id="2147485563" r:id="rId2"/>
    <p:sldLayoutId id="2147485564" r:id="rId3"/>
    <p:sldLayoutId id="2147485565" r:id="rId4"/>
    <p:sldLayoutId id="2147485566" r:id="rId5"/>
    <p:sldLayoutId id="2147485567" r:id="rId6"/>
    <p:sldLayoutId id="2147485568" r:id="rId7"/>
    <p:sldLayoutId id="2147485569" r:id="rId8"/>
    <p:sldLayoutId id="2147485570" r:id="rId9"/>
    <p:sldLayoutId id="2147485571" r:id="rId10"/>
    <p:sldLayoutId id="2147485572" r:id="rId11"/>
    <p:sldLayoutId id="2147485573" r:id="rId12"/>
    <p:sldLayoutId id="2147485574" r:id="rId13"/>
    <p:sldLayoutId id="2147485575" r:id="rId14"/>
    <p:sldLayoutId id="21474855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anose="020B060402020202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31AE-1770-4714-A4F8-F9F2394B504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2742-1DC1-4403-AB85-DC96DFA9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DEFF6E6-FA8C-4592-925E-FDEEB631C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  <p:sldLayoutId id="21474845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2687A29-79B6-40E8-BBED-C6911A3A44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084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  <p:sldLayoutId id="2147484860" r:id="rId15"/>
    <p:sldLayoutId id="214748486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3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26F4F96-6980-489C-8803-85AE737A26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  <p:sldLayoutId id="21474851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9A22F8-0C04-44DA-B340-6E62FD95F6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02DC3C-9DFE-4649-A693-57ADC836A80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2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2687A29-79B6-40E8-BBED-C6911A3A44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638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25" r:id="rId1"/>
    <p:sldLayoutId id="2147485326" r:id="rId2"/>
    <p:sldLayoutId id="2147485327" r:id="rId3"/>
    <p:sldLayoutId id="2147485328" r:id="rId4"/>
    <p:sldLayoutId id="2147485329" r:id="rId5"/>
    <p:sldLayoutId id="2147485330" r:id="rId6"/>
    <p:sldLayoutId id="2147485331" r:id="rId7"/>
    <p:sldLayoutId id="2147485332" r:id="rId8"/>
    <p:sldLayoutId id="2147485333" r:id="rId9"/>
    <p:sldLayoutId id="2147485334" r:id="rId10"/>
    <p:sldLayoutId id="2147485335" r:id="rId11"/>
    <p:sldLayoutId id="2147485336" r:id="rId12"/>
    <p:sldLayoutId id="2147485337" r:id="rId13"/>
    <p:sldLayoutId id="2147485338" r:id="rId14"/>
    <p:sldLayoutId id="2147485339" r:id="rId15"/>
    <p:sldLayoutId id="214748534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DA6CACC-C180-4D25-AB23-21C81AB2F0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980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69" r:id="rId1"/>
    <p:sldLayoutId id="2147485370" r:id="rId2"/>
    <p:sldLayoutId id="2147485371" r:id="rId3"/>
    <p:sldLayoutId id="2147485372" r:id="rId4"/>
    <p:sldLayoutId id="2147485373" r:id="rId5"/>
    <p:sldLayoutId id="2147485374" r:id="rId6"/>
    <p:sldLayoutId id="2147485375" r:id="rId7"/>
    <p:sldLayoutId id="2147485376" r:id="rId8"/>
    <p:sldLayoutId id="2147485377" r:id="rId9"/>
    <p:sldLayoutId id="2147485378" r:id="rId10"/>
    <p:sldLayoutId id="2147485379" r:id="rId11"/>
    <p:sldLayoutId id="2147485380" r:id="rId12"/>
    <p:sldLayoutId id="2147485381" r:id="rId13"/>
    <p:sldLayoutId id="214748538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6A2702-285B-4E2C-B6A1-407208339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694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84" r:id="rId1"/>
    <p:sldLayoutId id="2147485385" r:id="rId2"/>
    <p:sldLayoutId id="2147485386" r:id="rId3"/>
    <p:sldLayoutId id="2147485387" r:id="rId4"/>
    <p:sldLayoutId id="2147485388" r:id="rId5"/>
    <p:sldLayoutId id="2147485389" r:id="rId6"/>
    <p:sldLayoutId id="2147485390" r:id="rId7"/>
    <p:sldLayoutId id="2147485391" r:id="rId8"/>
    <p:sldLayoutId id="2147485392" r:id="rId9"/>
    <p:sldLayoutId id="2147485393" r:id="rId10"/>
    <p:sldLayoutId id="2147485394" r:id="rId11"/>
    <p:sldLayoutId id="2147485395" r:id="rId12"/>
    <p:sldLayoutId id="2147485396" r:id="rId13"/>
    <p:sldLayoutId id="2147485397" r:id="rId14"/>
    <p:sldLayoutId id="2147485398" r:id="rId15"/>
    <p:sldLayoutId id="214748539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C05D758F-DA54-417B-8D15-9A7F8EDFA0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0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  <p:sldLayoutId id="21474854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219200"/>
            <a:ext cx="7848600" cy="1676400"/>
          </a:xfrm>
        </p:spPr>
        <p:txBody>
          <a:bodyPr/>
          <a:lstStyle/>
          <a:p>
            <a:r>
              <a:rPr lang="en-US" sz="3600" dirty="0" smtClean="0"/>
              <a:t>The Search for Life on Planets Around Other Stars</a:t>
            </a:r>
          </a:p>
        </p:txBody>
      </p:sp>
      <p:sp>
        <p:nvSpPr>
          <p:cNvPr id="50182" name="Text Box 1050"/>
          <p:cNvSpPr txBox="1">
            <a:spLocks noChangeArrowheads="1"/>
          </p:cNvSpPr>
          <p:nvPr/>
        </p:nvSpPr>
        <p:spPr bwMode="auto">
          <a:xfrm>
            <a:off x="2187985" y="3110805"/>
            <a:ext cx="46426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2800" dirty="0" smtClean="0"/>
              <a:t>Jim Kasting</a:t>
            </a:r>
          </a:p>
          <a:p>
            <a:pPr algn="ctr"/>
            <a:r>
              <a:rPr lang="en-US" sz="2800" dirty="0" smtClean="0"/>
              <a:t>Department of Geosciences</a:t>
            </a:r>
          </a:p>
          <a:p>
            <a:pPr algn="ctr"/>
            <a:r>
              <a:rPr lang="en-US" sz="2800" dirty="0" smtClean="0"/>
              <a:t>Penn State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7049"/>
            <a:ext cx="1649896" cy="1700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921" y="5248517"/>
            <a:ext cx="2847079" cy="160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The ZAMS habitable zone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70560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336675" y="6521450"/>
            <a:ext cx="780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http://www.dlr.de/en/desktopdefault.aspx/tabid-5170/8702_read-15322/8702_page-2/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381000" y="5181600"/>
            <a:ext cx="869180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With this in mind, one gets a habitable zone that is fairly wide compared</a:t>
            </a:r>
          </a:p>
          <a:p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   to the mean planetary spacing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Figure applies to zero-age-main-sequence stars; the HZ moves outward</a:t>
            </a:r>
          </a:p>
          <a:p>
            <a:r>
              <a:rPr lang="en-US" sz="20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    with time because all main sequence stars brighten as they age</a:t>
            </a: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7543800" y="2819400"/>
            <a:ext cx="228600" cy="317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7543800" y="2819400"/>
            <a:ext cx="228600" cy="3175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947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HZ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1895" y="1828800"/>
            <a:ext cx="3810000" cy="4648200"/>
          </a:xfrm>
        </p:spPr>
        <p:txBody>
          <a:bodyPr/>
          <a:lstStyle/>
          <a:p>
            <a:r>
              <a:rPr lang="en-US" sz="2400" dirty="0" smtClean="0"/>
              <a:t>Some researchers don’t trust theorists</a:t>
            </a:r>
          </a:p>
          <a:p>
            <a:r>
              <a:rPr lang="en-US" sz="2400" dirty="0" smtClean="0"/>
              <a:t>We can also define </a:t>
            </a:r>
            <a:r>
              <a:rPr lang="en-US" sz="2400" i="1" dirty="0" smtClean="0">
                <a:solidFill>
                  <a:srgbClr val="CCFFCC"/>
                </a:solidFill>
              </a:rPr>
              <a:t>empirical </a:t>
            </a:r>
            <a:r>
              <a:rPr lang="en-US" sz="2400" dirty="0" smtClean="0"/>
              <a:t>limits on the HZ</a:t>
            </a:r>
          </a:p>
          <a:p>
            <a:pPr lvl="1"/>
            <a:r>
              <a:rPr lang="en-US" sz="2000" dirty="0" smtClean="0"/>
              <a:t>From looking at its surface, we can discern that </a:t>
            </a:r>
            <a:r>
              <a:rPr lang="en-US" sz="2000" dirty="0" smtClean="0">
                <a:solidFill>
                  <a:srgbClr val="FFCC99"/>
                </a:solidFill>
              </a:rPr>
              <a:t>Venus</a:t>
            </a:r>
            <a:r>
              <a:rPr lang="en-US" sz="2000" dirty="0" smtClean="0"/>
              <a:t> has not had liquid water for at least the last 1 </a:t>
            </a:r>
            <a:r>
              <a:rPr lang="en-US" sz="2000" dirty="0" err="1" smtClean="0"/>
              <a:t>b.y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>
                <a:solidFill>
                  <a:srgbClr val="FFCCCC"/>
                </a:solidFill>
              </a:rPr>
              <a:t>Mars,</a:t>
            </a:r>
            <a:r>
              <a:rPr lang="en-US" sz="2000" dirty="0" smtClean="0"/>
              <a:t> on the other hand, looks as if it </a:t>
            </a:r>
            <a:r>
              <a:rPr lang="en-US" sz="2000" i="1" dirty="0" smtClean="0"/>
              <a:t>was </a:t>
            </a:r>
            <a:r>
              <a:rPr lang="en-US" sz="2000" dirty="0" smtClean="0"/>
              <a:t>habitable at about 3.8 Ga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905000"/>
            <a:ext cx="20574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76" y="4419600"/>
            <a:ext cx="2173524" cy="17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 smtClean="0"/>
              <a:t>In the last 10 years, there have been many new exoplanet discoveries…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39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kepl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3708400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800600" y="762000"/>
            <a:ext cx="38496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4400" dirty="0" err="1">
                <a:solidFill>
                  <a:srgbClr val="FFFF00"/>
                </a:solidFill>
              </a:rPr>
              <a:t>Kepler</a:t>
            </a:r>
            <a:r>
              <a:rPr lang="en-US" sz="4400" dirty="0">
                <a:solidFill>
                  <a:srgbClr val="FFFF00"/>
                </a:solidFill>
              </a:rPr>
              <a:t> Mission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65125" y="6111875"/>
            <a:ext cx="521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2000">
                <a:solidFill>
                  <a:srgbClr val="FFFFFF"/>
                </a:solidFill>
              </a:rPr>
              <a:t>http://www.nmm.ac.uk/uploads/jpg/kepler.jpg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572000" y="1752600"/>
            <a:ext cx="4333238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This space-based telescope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pointed </a:t>
            </a:r>
            <a:r>
              <a:rPr lang="en-US" dirty="0">
                <a:solidFill>
                  <a:srgbClr val="FFFFFF"/>
                </a:solidFill>
              </a:rPr>
              <a:t>at a patch of the</a:t>
            </a:r>
          </a:p>
          <a:p>
            <a:r>
              <a:rPr lang="en-US" dirty="0">
                <a:solidFill>
                  <a:srgbClr val="FFFFFF"/>
                </a:solidFill>
              </a:rPr>
              <a:t>  Milky Way and </a:t>
            </a:r>
            <a:r>
              <a:rPr lang="en-US" dirty="0" smtClean="0">
                <a:solidFill>
                  <a:srgbClr val="FFFFFF"/>
                </a:solidFill>
              </a:rPr>
              <a:t>monitored </a:t>
            </a:r>
            <a:r>
              <a:rPr lang="en-US" dirty="0">
                <a:solidFill>
                  <a:srgbClr val="FFFFFF"/>
                </a:solidFill>
              </a:rPr>
              <a:t>the</a:t>
            </a:r>
          </a:p>
          <a:p>
            <a:r>
              <a:rPr lang="en-US" dirty="0">
                <a:solidFill>
                  <a:srgbClr val="FFFFFF"/>
                </a:solidFill>
              </a:rPr>
              <a:t>  brightness of ~160,000 stars,</a:t>
            </a:r>
          </a:p>
          <a:p>
            <a:r>
              <a:rPr lang="en-US" dirty="0">
                <a:solidFill>
                  <a:srgbClr val="FFFFFF"/>
                </a:solidFill>
              </a:rPr>
              <a:t>  looking for </a:t>
            </a:r>
            <a:r>
              <a:rPr lang="en-US" i="1" dirty="0">
                <a:solidFill>
                  <a:srgbClr val="CCFFCC"/>
                </a:solidFill>
              </a:rPr>
              <a:t>transits </a:t>
            </a:r>
            <a:r>
              <a:rPr lang="en-US" dirty="0">
                <a:solidFill>
                  <a:srgbClr val="FFFFFF"/>
                </a:solidFill>
              </a:rPr>
              <a:t>of Earth-</a:t>
            </a:r>
          </a:p>
          <a:p>
            <a:r>
              <a:rPr lang="en-US" dirty="0">
                <a:solidFill>
                  <a:srgbClr val="FFFFFF"/>
                </a:solidFill>
              </a:rPr>
              <a:t>  sized (and other) planets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10</a:t>
            </a:r>
            <a:r>
              <a:rPr lang="en-US" baseline="30000" dirty="0">
                <a:solidFill>
                  <a:srgbClr val="FFFFFF"/>
                </a:solidFill>
                <a:sym typeface="Symbol" pitchFamily="18" charset="2"/>
              </a:rPr>
              <a:t></a:t>
            </a:r>
            <a:r>
              <a:rPr lang="en-US" baseline="30000" dirty="0">
                <a:solidFill>
                  <a:srgbClr val="FFFFFF"/>
                </a:solidFill>
              </a:rPr>
              <a:t>5</a:t>
            </a:r>
            <a:r>
              <a:rPr lang="en-US" dirty="0">
                <a:solidFill>
                  <a:srgbClr val="FFFFFF"/>
                </a:solidFill>
              </a:rPr>
              <a:t> precision </a:t>
            </a:r>
            <a:r>
              <a:rPr lang="en-US" i="1" dirty="0">
                <a:solidFill>
                  <a:srgbClr val="FFFFFF"/>
                </a:solidFill>
              </a:rPr>
              <a:t>photometry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0.95-m aperture  </a:t>
            </a:r>
            <a:r>
              <a:rPr lang="en-US" dirty="0">
                <a:solidFill>
                  <a:srgbClr val="FFFFFF"/>
                </a:solidFill>
                <a:sym typeface="Symbol" pitchFamily="18" charset="2"/>
              </a:rPr>
              <a:t>  capable</a:t>
            </a:r>
          </a:p>
          <a:p>
            <a:r>
              <a:rPr lang="en-US" dirty="0">
                <a:solidFill>
                  <a:srgbClr val="FFFFFF"/>
                </a:solidFill>
                <a:sym typeface="Symbol" pitchFamily="18" charset="2"/>
              </a:rPr>
              <a:t>  of detecting Earths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en-US" u="sng" dirty="0">
                <a:solidFill>
                  <a:srgbClr val="FFFFFF"/>
                </a:solidFill>
                <a:sym typeface="Symbol" pitchFamily="18" charset="2"/>
              </a:rPr>
              <a:t>Launched</a:t>
            </a:r>
            <a:r>
              <a:rPr lang="en-US" dirty="0">
                <a:solidFill>
                  <a:srgbClr val="FFFFFF"/>
                </a:solidFill>
                <a:sym typeface="Symbol" pitchFamily="18" charset="2"/>
              </a:rPr>
              <a:t>: </a:t>
            </a:r>
            <a:r>
              <a:rPr lang="en-US" dirty="0">
                <a:solidFill>
                  <a:srgbClr val="FFCC99"/>
                </a:solidFill>
                <a:sym typeface="Symbol" pitchFamily="18" charset="2"/>
              </a:rPr>
              <a:t>March 5, </a:t>
            </a:r>
            <a:r>
              <a:rPr lang="en-US" dirty="0" smtClean="0">
                <a:solidFill>
                  <a:srgbClr val="FFCC99"/>
                </a:solidFill>
                <a:sym typeface="Symbol" pitchFamily="18" charset="2"/>
              </a:rPr>
              <a:t>2009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  <a:sym typeface="Symbol" pitchFamily="18" charset="2"/>
              </a:rPr>
              <a:t> </a:t>
            </a:r>
            <a:r>
              <a:rPr lang="en-US" u="sng" dirty="0" smtClean="0">
                <a:solidFill>
                  <a:srgbClr val="FFFFFF"/>
                </a:solidFill>
                <a:sym typeface="Symbol" pitchFamily="18" charset="2"/>
              </a:rPr>
              <a:t>Died</a:t>
            </a:r>
            <a:r>
              <a:rPr lang="en-US" dirty="0" smtClean="0">
                <a:solidFill>
                  <a:srgbClr val="FFFFFF"/>
                </a:solidFill>
                <a:sym typeface="Symbol" pitchFamily="18" charset="2"/>
              </a:rPr>
              <a:t> (mostly):  </a:t>
            </a:r>
            <a:r>
              <a:rPr lang="en-US" dirty="0" smtClean="0">
                <a:solidFill>
                  <a:srgbClr val="FFCC99"/>
                </a:solidFill>
                <a:sym typeface="Symbol" pitchFamily="18" charset="2"/>
              </a:rPr>
              <a:t>April, 2013</a:t>
            </a:r>
            <a:endParaRPr lang="en-US" dirty="0">
              <a:solidFill>
                <a:srgbClr val="FFCC99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066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What is the value of </a:t>
            </a:r>
            <a:r>
              <a:rPr lang="en-US" baseline="-25000" dirty="0" smtClean="0">
                <a:sym typeface="Symbol" pitchFamily="18" charset="2"/>
              </a:rPr>
              <a:t>Earth</a:t>
            </a:r>
            <a:r>
              <a:rPr lang="en-US" dirty="0" smtClean="0">
                <a:sym typeface="Symbol" pitchFamily="18" charset="2"/>
              </a:rPr>
              <a:t>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4191000" cy="4800600"/>
          </a:xfrm>
        </p:spPr>
        <p:txBody>
          <a:bodyPr/>
          <a:lstStyle/>
          <a:p>
            <a:r>
              <a:rPr lang="en-US" sz="2400" dirty="0" smtClean="0">
                <a:solidFill>
                  <a:srgbClr val="FFCC99"/>
                </a:solidFill>
                <a:sym typeface="Symbol" pitchFamily="18" charset="2"/>
              </a:rPr>
              <a:t></a:t>
            </a:r>
            <a:r>
              <a:rPr lang="en-US" sz="2400" baseline="-25000" dirty="0" smtClean="0">
                <a:solidFill>
                  <a:srgbClr val="FFCC99"/>
                </a:solidFill>
                <a:sym typeface="Symbol" pitchFamily="18" charset="2"/>
              </a:rPr>
              <a:t>Earth</a:t>
            </a:r>
            <a:r>
              <a:rPr lang="en-US" sz="2400" dirty="0" smtClean="0">
                <a:sym typeface="Symbol" pitchFamily="18" charset="2"/>
              </a:rPr>
              <a:t>—the fraction of stars that have at least one rocky planet in their </a:t>
            </a:r>
            <a:r>
              <a:rPr lang="en-US" sz="2400" i="1" dirty="0" smtClean="0">
                <a:solidFill>
                  <a:srgbClr val="CCFFFF"/>
                </a:solidFill>
                <a:sym typeface="Symbol" pitchFamily="18" charset="2"/>
              </a:rPr>
              <a:t>habitable zone</a:t>
            </a:r>
          </a:p>
          <a:p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Kepler taught us </a:t>
            </a:r>
            <a:r>
              <a:rPr lang="en-US" sz="2400" i="1" dirty="0" smtClean="0">
                <a:solidFill>
                  <a:schemeClr val="bg1"/>
                </a:solidFill>
                <a:sym typeface="Symbol" pitchFamily="18" charset="2"/>
              </a:rPr>
              <a:t>some </a:t>
            </a: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of what we want to know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</a:t>
            </a:r>
            <a:r>
              <a:rPr lang="en-US" sz="2000" baseline="-25000" dirty="0" smtClean="0">
                <a:solidFill>
                  <a:schemeClr val="bg1"/>
                </a:solidFill>
                <a:sym typeface="Symbol" pitchFamily="18" charset="2"/>
              </a:rPr>
              <a:t>Earth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  0.2 for M stars (Dressing and Charbonneau, </a:t>
            </a:r>
            <a:r>
              <a:rPr lang="en-US" sz="2000" dirty="0" err="1" smtClean="0">
                <a:solidFill>
                  <a:schemeClr val="bg1"/>
                </a:solidFill>
                <a:sym typeface="Symbol" pitchFamily="18" charset="2"/>
              </a:rPr>
              <a:t>ApJ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, 2015)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</a:t>
            </a:r>
            <a:r>
              <a:rPr lang="en-US" sz="2000" baseline="-25000" dirty="0" smtClean="0">
                <a:solidFill>
                  <a:schemeClr val="bg1"/>
                </a:solidFill>
                <a:sym typeface="Symbol" pitchFamily="18" charset="2"/>
              </a:rPr>
              <a:t>Earth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 = 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0.24 +0.46/-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0.16 for FGK dwarfs (</a:t>
            </a:r>
            <a:r>
              <a:rPr lang="en-US" sz="2000" dirty="0">
                <a:solidFill>
                  <a:schemeClr val="bg1"/>
                </a:solidFill>
                <a:sym typeface="Symbol" pitchFamily="18" charset="2"/>
              </a:rPr>
              <a:t>Chris Stark et al., 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JATIS, in press</a:t>
            </a:r>
            <a:r>
              <a:rPr lang="en-US" sz="2000" baseline="30000" dirty="0" smtClean="0">
                <a:solidFill>
                  <a:schemeClr val="bg1"/>
                </a:solidFill>
                <a:sym typeface="Symbol" pitchFamily="18" charset="2"/>
              </a:rPr>
              <a:t>*</a:t>
            </a:r>
            <a:r>
              <a:rPr lang="en-US" sz="2000" dirty="0" smtClean="0">
                <a:solidFill>
                  <a:schemeClr val="bg1"/>
                </a:solidFill>
                <a:sym typeface="Symbol" pitchFamily="18" charset="2"/>
              </a:rPr>
              <a:t>)</a:t>
            </a:r>
          </a:p>
        </p:txBody>
      </p:sp>
      <p:pic>
        <p:nvPicPr>
          <p:cNvPr id="54276" name="Picture 4" descr="ear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0776" y="2000250"/>
            <a:ext cx="3367424" cy="3333750"/>
          </a:xfrm>
        </p:spPr>
      </p:pic>
      <p:sp>
        <p:nvSpPr>
          <p:cNvPr id="2" name="TextBox 1"/>
          <p:cNvSpPr txBox="1"/>
          <p:nvPr/>
        </p:nvSpPr>
        <p:spPr>
          <a:xfrm>
            <a:off x="5031747" y="5410200"/>
            <a:ext cx="38074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chemeClr val="bg1"/>
                </a:solidFill>
                <a:sym typeface="Symbol" pitchFamily="18" charset="2"/>
              </a:rPr>
              <a:t>*</a:t>
            </a:r>
            <a:r>
              <a:rPr lang="en-US" sz="1400" dirty="0" smtClean="0">
                <a:solidFill>
                  <a:schemeClr val="bg1"/>
                </a:solidFill>
                <a:sym typeface="Symbol" pitchFamily="18" charset="2"/>
              </a:rPr>
              <a:t>The </a:t>
            </a:r>
            <a:r>
              <a:rPr lang="en-US" sz="1400" dirty="0" err="1">
                <a:solidFill>
                  <a:schemeClr val="bg1"/>
                </a:solidFill>
                <a:sym typeface="Symbol" pitchFamily="18" charset="2"/>
              </a:rPr>
              <a:t>ExoEarth</a:t>
            </a:r>
            <a:r>
              <a:rPr lang="en-US" sz="1400" dirty="0">
                <a:solidFill>
                  <a:schemeClr val="bg1"/>
                </a:solidFill>
                <a:sym typeface="Symbol" pitchFamily="18" charset="2"/>
              </a:rPr>
              <a:t> Yield Landscape for Future </a:t>
            </a:r>
            <a:endParaRPr lang="en-US" sz="1400" dirty="0" smtClean="0">
              <a:solidFill>
                <a:schemeClr val="bg1"/>
              </a:solidFill>
              <a:sym typeface="Symbol" pitchFamily="18" charset="2"/>
            </a:endParaRPr>
          </a:p>
          <a:p>
            <a:r>
              <a:rPr lang="en-US" sz="1400" dirty="0" smtClean="0">
                <a:solidFill>
                  <a:schemeClr val="bg1"/>
                </a:solidFill>
                <a:sym typeface="Symbol" pitchFamily="18" charset="2"/>
              </a:rPr>
              <a:t> Direct </a:t>
            </a:r>
            <a:r>
              <a:rPr lang="en-US" sz="1400" dirty="0">
                <a:solidFill>
                  <a:schemeClr val="bg1"/>
                </a:solidFill>
                <a:sym typeface="Symbol" pitchFamily="18" charset="2"/>
              </a:rPr>
              <a:t>Imaging Space </a:t>
            </a:r>
            <a:r>
              <a:rPr lang="en-US" sz="1400" dirty="0" smtClean="0">
                <a:solidFill>
                  <a:schemeClr val="bg1"/>
                </a:solidFill>
                <a:sym typeface="Symbol" pitchFamily="18" charset="2"/>
              </a:rPr>
              <a:t>Telescopes (from SAG</a:t>
            </a:r>
          </a:p>
          <a:p>
            <a:r>
              <a:rPr lang="en-US" sz="1400" dirty="0" smtClean="0">
                <a:solidFill>
                  <a:schemeClr val="bg1"/>
                </a:solidFill>
                <a:sym typeface="Symbol" pitchFamily="18" charset="2"/>
              </a:rPr>
              <a:t>13 report)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70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219200"/>
          </a:xfrm>
        </p:spPr>
        <p:txBody>
          <a:bodyPr/>
          <a:lstStyle/>
          <a:p>
            <a:r>
              <a:rPr lang="en-US" dirty="0" err="1" smtClean="0"/>
              <a:t>Proxima</a:t>
            </a:r>
            <a:r>
              <a:rPr lang="en-US" dirty="0" smtClean="0"/>
              <a:t> Centauri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876800"/>
          </a:xfrm>
        </p:spPr>
        <p:txBody>
          <a:bodyPr/>
          <a:lstStyle/>
          <a:p>
            <a:r>
              <a:rPr lang="en-US" sz="2400" dirty="0" smtClean="0"/>
              <a:t>There is a planet in the habitable zone around </a:t>
            </a:r>
            <a:r>
              <a:rPr lang="en-US" sz="2400" dirty="0" err="1" smtClean="0"/>
              <a:t>Proxima</a:t>
            </a:r>
            <a:r>
              <a:rPr lang="en-US" sz="2400" dirty="0" smtClean="0"/>
              <a:t> Centauri!</a:t>
            </a:r>
          </a:p>
          <a:p>
            <a:pPr lvl="1"/>
            <a:r>
              <a:rPr lang="en-US" sz="2000" dirty="0" smtClean="0"/>
              <a:t>This planet was found from the ground (HARPS) using the radial velocity method</a:t>
            </a:r>
          </a:p>
          <a:p>
            <a:r>
              <a:rPr lang="en-US" sz="2400" dirty="0" smtClean="0">
                <a:solidFill>
                  <a:srgbClr val="FFCC99"/>
                </a:solidFill>
              </a:rPr>
              <a:t>Star:</a:t>
            </a:r>
            <a:r>
              <a:rPr lang="en-US" sz="2400" dirty="0" smtClean="0"/>
              <a:t> Red dwarf, 0.12 </a:t>
            </a:r>
            <a:r>
              <a:rPr lang="en-US" sz="2400" dirty="0" err="1" smtClean="0"/>
              <a:t>M</a:t>
            </a:r>
            <a:r>
              <a:rPr lang="en-US" sz="2400" baseline="-25000" dirty="0" err="1"/>
              <a:t>S</a:t>
            </a:r>
            <a:r>
              <a:rPr lang="en-US" sz="2400" baseline="-25000" dirty="0" err="1" smtClean="0"/>
              <a:t>un</a:t>
            </a:r>
            <a:r>
              <a:rPr lang="en-US" sz="2400" dirty="0" smtClean="0"/>
              <a:t>, 4 light years distant</a:t>
            </a:r>
          </a:p>
          <a:p>
            <a:r>
              <a:rPr lang="en-US" sz="2400" dirty="0" smtClean="0">
                <a:solidFill>
                  <a:srgbClr val="CCFFFF"/>
                </a:solidFill>
              </a:rPr>
              <a:t>Planet:</a:t>
            </a:r>
            <a:r>
              <a:rPr lang="en-US" sz="2400" dirty="0" smtClean="0"/>
              <a:t> M </a:t>
            </a:r>
            <a:r>
              <a:rPr lang="en-US" sz="2400" dirty="0" err="1" smtClean="0"/>
              <a:t>sin</a:t>
            </a:r>
            <a:r>
              <a:rPr lang="en-US" sz="2400" i="1" dirty="0" err="1" smtClean="0"/>
              <a:t>i</a:t>
            </a:r>
            <a:r>
              <a:rPr lang="en-US" sz="2400" dirty="0" smtClean="0"/>
              <a:t> = 1.27</a:t>
            </a:r>
            <a:r>
              <a:rPr lang="en-US" sz="2400" dirty="0" smtClean="0">
                <a:sym typeface="Symbol" panose="05050102010706020507" pitchFamily="18" charset="2"/>
              </a:rPr>
              <a:t>0.2 M</a:t>
            </a:r>
            <a:r>
              <a:rPr lang="en-US" sz="2400" baseline="-25000" dirty="0" smtClean="0">
                <a:sym typeface="Symbol" panose="05050102010706020507" pitchFamily="18" charset="2"/>
              </a:rPr>
              <a:t></a:t>
            </a:r>
            <a:r>
              <a:rPr lang="en-US" sz="2400" dirty="0" smtClean="0">
                <a:sym typeface="Symbol" panose="05050102010706020507" pitchFamily="18" charset="2"/>
              </a:rPr>
              <a:t>, stellar flux = 0.65 S</a:t>
            </a:r>
            <a:r>
              <a:rPr lang="en-US" sz="2400" baseline="-25000" dirty="0" smtClean="0">
                <a:sym typeface="Symbol" panose="05050102010706020507" pitchFamily="18" charset="2"/>
              </a:rPr>
              <a:t></a:t>
            </a:r>
            <a:endParaRPr lang="en-US" sz="2400" dirty="0">
              <a:solidFill>
                <a:srgbClr val="CC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76400"/>
            <a:ext cx="3810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038600"/>
            <a:ext cx="2935083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6260068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Anglada-Escud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é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et al., Nature (2016)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TRAPPIST-1 </a:t>
            </a:r>
            <a:r>
              <a:rPr lang="en-US" b="1" dirty="0">
                <a:solidFill>
                  <a:srgbClr val="FFFF00"/>
                </a:solidFill>
              </a:rPr>
              <a:t>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These planets were found by the </a:t>
            </a:r>
            <a:r>
              <a:rPr lang="en-US" i="1" dirty="0" smtClean="0">
                <a:solidFill>
                  <a:srgbClr val="CCFFCC"/>
                </a:solidFill>
              </a:rPr>
              <a:t>transit </a:t>
            </a:r>
            <a:r>
              <a:rPr lang="en-US" dirty="0" smtClean="0">
                <a:solidFill>
                  <a:schemeClr val="bg1"/>
                </a:solidFill>
              </a:rPr>
              <a:t>method with an automated 60-cm telescope in Chile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Stellar characteristics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rgbClr val="FFCCCC"/>
                </a:solidFill>
              </a:rPr>
              <a:t>Very late M star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Distance: 12.1 pc (~40 light years)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Mass: ~0.08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S</a:t>
            </a:r>
            <a:r>
              <a:rPr lang="en-US" baseline="-25000" dirty="0" err="1" smtClean="0">
                <a:solidFill>
                  <a:schemeClr val="bg1"/>
                </a:solidFill>
              </a:rPr>
              <a:t>un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: ~2560 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Luminosity: 0.00052 </a:t>
            </a:r>
            <a:r>
              <a:rPr lang="en-US" dirty="0" err="1" smtClean="0">
                <a:solidFill>
                  <a:schemeClr val="bg1"/>
                </a:solidFill>
              </a:rPr>
              <a:t>L</a:t>
            </a:r>
            <a:r>
              <a:rPr lang="en-US" baseline="-25000" dirty="0" err="1">
                <a:solidFill>
                  <a:schemeClr val="bg1"/>
                </a:solidFill>
              </a:rPr>
              <a:t>S</a:t>
            </a:r>
            <a:r>
              <a:rPr lang="en-US" baseline="-25000" dirty="0" err="1" smtClean="0">
                <a:solidFill>
                  <a:schemeClr val="bg1"/>
                </a:solidFill>
              </a:rPr>
              <a:t>un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Radius: 0.12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sun</a:t>
            </a:r>
            <a:endParaRPr lang="en-US" baseline="-25000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Metallicity: [Fe/H] = +0.04</a:t>
            </a:r>
            <a:r>
              <a:rPr lang="en-US" dirty="0" smtClean="0">
                <a:solidFill>
                  <a:schemeClr val="bg1"/>
                </a:solidFill>
                <a:sym typeface="Symbol" panose="05050102010706020507" pitchFamily="18" charset="2"/>
              </a:rPr>
              <a:t>0.08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1864975"/>
            <a:ext cx="3886200" cy="3955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3580" y="5811353"/>
            <a:ext cx="2947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Nature (2017)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9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Updated habitable zone</a:t>
            </a:r>
            <a:endParaRPr lang="en-US" altLang="en-US" smtClean="0"/>
          </a:p>
        </p:txBody>
      </p:sp>
      <p:pic>
        <p:nvPicPr>
          <p:cNvPr id="614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00" y="1676400"/>
            <a:ext cx="7035800" cy="4114800"/>
          </a:xfrm>
        </p:spPr>
      </p:pic>
      <p:sp>
        <p:nvSpPr>
          <p:cNvPr id="5" name="TextBox 4"/>
          <p:cNvSpPr txBox="1"/>
          <p:nvPr/>
        </p:nvSpPr>
        <p:spPr>
          <a:xfrm>
            <a:off x="838200" y="5845175"/>
            <a:ext cx="785182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T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hree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of the seven Trappist-1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planets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fall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within the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conservative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HZ, as does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Proxima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 Centauri 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5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 smtClean="0"/>
              <a:t>Future observation/spectral characterization of exoplanets  </a:t>
            </a:r>
            <a:r>
              <a:rPr lang="en-US" dirty="0" smtClean="0">
                <a:sym typeface="Symbol" panose="05050102010706020507" pitchFamily="18" charset="2"/>
              </a:rPr>
              <a:t>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8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From the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5029200"/>
          </a:xfrm>
        </p:spPr>
        <p:txBody>
          <a:bodyPr/>
          <a:lstStyle/>
          <a:p>
            <a:r>
              <a:rPr lang="en-US" sz="2000" dirty="0" err="1" smtClean="0"/>
              <a:t>Proxima</a:t>
            </a:r>
            <a:r>
              <a:rPr lang="en-US" sz="2000" dirty="0" smtClean="0"/>
              <a:t> Centauri b can hopefully be observed from the ground using future 30- and 40-m telescopes (and maybe existing 8-m ones)</a:t>
            </a:r>
          </a:p>
          <a:p>
            <a:r>
              <a:rPr lang="en-US" sz="2000" dirty="0" smtClean="0"/>
              <a:t>Need a good </a:t>
            </a:r>
            <a:r>
              <a:rPr lang="en-US" sz="2000" i="1" dirty="0" smtClean="0">
                <a:solidFill>
                  <a:srgbClr val="CCFFFF"/>
                </a:solidFill>
              </a:rPr>
              <a:t>coronagraph</a:t>
            </a:r>
            <a:r>
              <a:rPr lang="en-US" sz="2000" dirty="0" smtClean="0">
                <a:solidFill>
                  <a:srgbClr val="CCFFFF"/>
                </a:solidFill>
              </a:rPr>
              <a:t> </a:t>
            </a:r>
            <a:r>
              <a:rPr lang="en-US" sz="2000" dirty="0" smtClean="0"/>
              <a:t>to separate the light from the planet from that of the star</a:t>
            </a:r>
          </a:p>
          <a:p>
            <a:pPr lvl="1"/>
            <a:r>
              <a:rPr lang="en-US" sz="1600" dirty="0" smtClean="0"/>
              <a:t>The general name for this technique is </a:t>
            </a:r>
            <a:r>
              <a:rPr lang="en-US" sz="1600" i="1" dirty="0" smtClean="0">
                <a:solidFill>
                  <a:srgbClr val="FFCC99"/>
                </a:solidFill>
              </a:rPr>
              <a:t>direct imaging</a:t>
            </a:r>
            <a:endParaRPr lang="en-US" sz="1600" dirty="0" smtClean="0">
              <a:solidFill>
                <a:srgbClr val="FFCC99"/>
              </a:solidFill>
            </a:endParaRPr>
          </a:p>
          <a:p>
            <a:r>
              <a:rPr lang="en-US" sz="2000" dirty="0" smtClean="0">
                <a:solidFill>
                  <a:srgbClr val="CCFFCC"/>
                </a:solidFill>
              </a:rPr>
              <a:t>High-resolution spectroscopy </a:t>
            </a:r>
            <a:r>
              <a:rPr lang="en-US" sz="2000" dirty="0" smtClean="0"/>
              <a:t>could detect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in a planet’s atmosphere</a:t>
            </a:r>
            <a:r>
              <a:rPr lang="en-US" sz="2000" dirty="0"/>
              <a:t> </a:t>
            </a:r>
            <a:r>
              <a:rPr lang="en-US" sz="2000" dirty="0" smtClean="0"/>
              <a:t>by using the Doppler shift of the individual rotation-vibration lines (Snellen et al., A&amp;A, 2015)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3962400"/>
            <a:ext cx="37032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ESO’s planned </a:t>
            </a:r>
            <a:r>
              <a:rPr lang="en-US" sz="2000" dirty="0" smtClean="0"/>
              <a:t>Extremely</a:t>
            </a:r>
          </a:p>
          <a:p>
            <a:r>
              <a:rPr lang="en-US" sz="2000" dirty="0" smtClean="0"/>
              <a:t>Large</a:t>
            </a:r>
            <a:r>
              <a:rPr lang="en-US" sz="2000" dirty="0"/>
              <a:t> </a:t>
            </a:r>
            <a:r>
              <a:rPr lang="en-US" sz="2000" dirty="0" smtClean="0"/>
              <a:t>Telescope (ELT)—39 m </a:t>
            </a:r>
          </a:p>
          <a:p>
            <a:r>
              <a:rPr lang="en-US" sz="2000" dirty="0" smtClean="0"/>
              <a:t>aperture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4400" y="1752600"/>
            <a:ext cx="3810000" cy="2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for life on planets around other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91000"/>
          </a:xfrm>
        </p:spPr>
        <p:txBody>
          <a:bodyPr/>
          <a:lstStyle/>
          <a:p>
            <a:r>
              <a:rPr lang="en-US" sz="2000" dirty="0" smtClean="0"/>
              <a:t>NASA (and ESA) is interested in searching for life on planets around other stars</a:t>
            </a:r>
          </a:p>
          <a:p>
            <a:r>
              <a:rPr lang="en-US" sz="2000" dirty="0" smtClean="0"/>
              <a:t>An early effort was </a:t>
            </a:r>
            <a:r>
              <a:rPr lang="en-US" sz="2000" dirty="0" smtClean="0">
                <a:solidFill>
                  <a:srgbClr val="CCFFCC"/>
                </a:solidFill>
              </a:rPr>
              <a:t>TPF-C </a:t>
            </a:r>
            <a:r>
              <a:rPr lang="en-US" sz="2000" dirty="0" smtClean="0"/>
              <a:t>(Terrestrial Planet Finder—Coronagraph)</a:t>
            </a:r>
          </a:p>
          <a:p>
            <a:r>
              <a:rPr lang="en-US" sz="2000" dirty="0" smtClean="0"/>
              <a:t>Unlike JWST, which will only be able to observe transiting planets, TPF-C would have done direct imaging, i.e., looking for reflected light from non-transiting planets</a:t>
            </a:r>
          </a:p>
          <a:p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116113"/>
            <a:ext cx="3810000" cy="2532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702314"/>
            <a:ext cx="3919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Terrestrial Planet Finder—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Coronagraph (cancelled in 2006)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From JWST and TESS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480228" y="1600200"/>
            <a:ext cx="4038600" cy="54864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NASA’s James Webb Space Telescope, now scheduled for launch in 2020, could in principle characterize Earth-size planets using </a:t>
            </a:r>
            <a:r>
              <a:rPr lang="en-US" sz="2000" dirty="0" smtClean="0">
                <a:solidFill>
                  <a:srgbClr val="CCFFCC"/>
                </a:solidFill>
              </a:rPr>
              <a:t>transit spectroscopy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NASA’s TESS </a:t>
            </a:r>
            <a:r>
              <a:rPr lang="en-US" sz="1600" dirty="0" smtClean="0">
                <a:solidFill>
                  <a:schemeClr val="bg1"/>
                </a:solidFill>
              </a:rPr>
              <a:t>mission, which launches in early 2018, </a:t>
            </a:r>
            <a:r>
              <a:rPr lang="en-US" sz="1600" dirty="0">
                <a:solidFill>
                  <a:schemeClr val="bg1"/>
                </a:solidFill>
              </a:rPr>
              <a:t>will look for transiting </a:t>
            </a:r>
            <a:r>
              <a:rPr lang="en-US" sz="1600" dirty="0" smtClean="0">
                <a:solidFill>
                  <a:schemeClr val="bg1"/>
                </a:solidFill>
              </a:rPr>
              <a:t>HZ planets </a:t>
            </a:r>
            <a:r>
              <a:rPr lang="en-US" sz="1600" dirty="0">
                <a:solidFill>
                  <a:schemeClr val="bg1"/>
                </a:solidFill>
              </a:rPr>
              <a:t>around nearby K and M </a:t>
            </a:r>
            <a:r>
              <a:rPr lang="en-US" sz="1600" dirty="0" smtClean="0">
                <a:solidFill>
                  <a:schemeClr val="bg1"/>
                </a:solidFill>
              </a:rPr>
              <a:t>stars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TRAPPIST-1 is already a target</a:t>
            </a:r>
            <a:endParaRPr lang="en-US" sz="1600" dirty="0">
              <a:solidFill>
                <a:schemeClr val="bg1"/>
              </a:solidFill>
            </a:endParaRP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In practice, however, getting good spectra of rocky planets is a scientific long-shot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We want instead to look for non-transiting planets using space-based </a:t>
            </a:r>
            <a:r>
              <a:rPr lang="en-US" sz="2000" i="1" dirty="0" smtClean="0">
                <a:solidFill>
                  <a:srgbClr val="FFCC99"/>
                </a:solidFill>
              </a:rPr>
              <a:t>direct imaging..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28" y="1752600"/>
            <a:ext cx="4038600" cy="309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4842933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NASA’s James Webb Space Telescope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172200" y="1981200"/>
            <a:ext cx="8382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6248400" y="167640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6.5 m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From direct imaging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1816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In direct imaging, one tries to block out the light from the star and look for the reflected light (or emitted IR radiation) from the planets around it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The thermal-IR is attractive because the planet-star </a:t>
            </a:r>
            <a:r>
              <a:rPr lang="en-US" sz="2000" i="1" dirty="0" smtClean="0">
                <a:solidFill>
                  <a:srgbClr val="CCFFCC"/>
                </a:solidFill>
              </a:rPr>
              <a:t>contrast ratio </a:t>
            </a:r>
            <a:r>
              <a:rPr lang="en-US" sz="2000" dirty="0" smtClean="0">
                <a:solidFill>
                  <a:schemeClr val="bg1"/>
                </a:solidFill>
              </a:rPr>
              <a:t>is smaller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But the visible/near-IR is better because the </a:t>
            </a:r>
            <a:r>
              <a:rPr lang="en-US" sz="2000" dirty="0" smtClean="0">
                <a:solidFill>
                  <a:srgbClr val="CCFFFF"/>
                </a:solidFill>
              </a:rPr>
              <a:t>diffraction limit </a:t>
            </a:r>
            <a:r>
              <a:rPr lang="en-US" sz="2000" dirty="0" smtClean="0">
                <a:solidFill>
                  <a:schemeClr val="bg1"/>
                </a:solidFill>
              </a:rPr>
              <a:t>is much smaller (</a:t>
            </a:r>
            <a:r>
              <a:rPr lang="en-US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 ~ /D) </a:t>
            </a:r>
            <a:r>
              <a:rPr lang="en-US" sz="2000" i="1" dirty="0" smtClean="0">
                <a:solidFill>
                  <a:schemeClr val="bg1"/>
                </a:solidFill>
                <a:sym typeface="Symbol" panose="05050102010706020507" pitchFamily="18" charset="2"/>
              </a:rPr>
              <a:t>and</a:t>
            </a:r>
            <a:r>
              <a:rPr lang="en-US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 you don’t need to cool the telescope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76400"/>
            <a:ext cx="4038600" cy="256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Modern direct imaging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95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CC99"/>
                </a:solidFill>
                <a:sym typeface="Symbol" panose="05050102010706020507" pitchFamily="18" charset="2"/>
              </a:rPr>
              <a:t>LUVOIR:</a:t>
            </a:r>
            <a:r>
              <a:rPr lang="en-US" sz="2400" dirty="0" smtClean="0">
                <a:sym typeface="Symbol" panose="05050102010706020507" pitchFamily="18" charset="2"/>
              </a:rPr>
              <a:t> the Large UV-Optical-IR Space Telescope</a:t>
            </a:r>
          </a:p>
          <a:p>
            <a:pPr>
              <a:defRPr/>
            </a:pPr>
            <a:r>
              <a:rPr lang="en-US" sz="2400" dirty="0" err="1" smtClean="0">
                <a:solidFill>
                  <a:srgbClr val="CCFFFF"/>
                </a:solidFill>
                <a:sym typeface="Symbol" panose="05050102010706020507" pitchFamily="18" charset="2"/>
              </a:rPr>
              <a:t>HabEx</a:t>
            </a:r>
            <a:r>
              <a:rPr lang="en-US" sz="2400" dirty="0" smtClean="0">
                <a:solidFill>
                  <a:srgbClr val="CCFFFF"/>
                </a:solidFill>
                <a:sym typeface="Symbol" panose="05050102010706020507" pitchFamily="18" charset="2"/>
              </a:rPr>
              <a:t>:</a:t>
            </a:r>
            <a:r>
              <a:rPr lang="en-US" sz="2400" dirty="0" smtClean="0">
                <a:sym typeface="Symbol" panose="05050102010706020507" pitchFamily="18" charset="2"/>
              </a:rPr>
              <a:t> the Habitable Planets Explorer</a:t>
            </a:r>
          </a:p>
          <a:p>
            <a:pPr lvl="1">
              <a:defRPr/>
            </a:pPr>
            <a:r>
              <a:rPr lang="en-US" sz="2000" dirty="0" smtClean="0">
                <a:sym typeface="Symbol" panose="05050102010706020507" pitchFamily="18" charset="2"/>
              </a:rPr>
              <a:t>LUVOIR is bigger (9-15 m)</a:t>
            </a:r>
          </a:p>
          <a:p>
            <a:pPr lvl="1">
              <a:defRPr/>
            </a:pPr>
            <a:r>
              <a:rPr lang="en-US" sz="2000" dirty="0" err="1" smtClean="0">
                <a:sym typeface="Symbol" panose="05050102010706020507" pitchFamily="18" charset="2"/>
              </a:rPr>
              <a:t>HabEx</a:t>
            </a:r>
            <a:r>
              <a:rPr lang="en-US" sz="2000" dirty="0" smtClean="0">
                <a:sym typeface="Symbol" panose="05050102010706020507" pitchFamily="18" charset="2"/>
              </a:rPr>
              <a:t> is smaller, but still not tiny (4-6 m)</a:t>
            </a:r>
          </a:p>
          <a:p>
            <a:pPr lvl="1">
              <a:defRPr/>
            </a:pPr>
            <a:r>
              <a:rPr lang="en-US" sz="2000" dirty="0" smtClean="0">
                <a:sym typeface="Symbol" panose="05050102010706020507" pitchFamily="18" charset="2"/>
              </a:rPr>
              <a:t>Both telescopes are being studied as potential flagship missions for the 2030’s</a:t>
            </a:r>
          </a:p>
          <a:p>
            <a:pPr lvl="1">
              <a:defRPr/>
            </a:pPr>
            <a:r>
              <a:rPr lang="en-US" sz="2000" dirty="0" smtClean="0">
                <a:sym typeface="Symbol" panose="05050102010706020507" pitchFamily="18" charset="2"/>
              </a:rPr>
              <a:t>These missions can also look for signs of </a:t>
            </a:r>
            <a:r>
              <a:rPr lang="en-US" sz="2000" dirty="0" smtClean="0">
                <a:solidFill>
                  <a:srgbClr val="CCFFCC"/>
                </a:solidFill>
                <a:sym typeface="Symbol" panose="05050102010706020507" pitchFamily="18" charset="2"/>
              </a:rPr>
              <a:t>life</a:t>
            </a:r>
          </a:p>
        </p:txBody>
      </p:sp>
      <p:pic>
        <p:nvPicPr>
          <p:cNvPr id="3789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4103446"/>
            <a:ext cx="31623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7578725" y="2515886"/>
            <a:ext cx="1282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LUVOIR?</a:t>
            </a:r>
          </a:p>
        </p:txBody>
      </p:sp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4495800" y="5941771"/>
            <a:ext cx="3795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HabEx? (May or may not include 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starshade)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19153" y="2133600"/>
            <a:ext cx="284707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FF00"/>
                </a:solidFill>
              </a:rPr>
              <a:t>Looking for life via the by-products of metabolism</a:t>
            </a:r>
          </a:p>
        </p:txBody>
      </p:sp>
      <p:sp>
        <p:nvSpPr>
          <p:cNvPr id="3174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41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Green plants and algae (and cyanobacteria) produce </a:t>
            </a:r>
            <a:r>
              <a:rPr lang="en-US" sz="2400" dirty="0" err="1" smtClean="0">
                <a:solidFill>
                  <a:schemeClr val="bg1"/>
                </a:solidFill>
              </a:rPr>
              <a:t>oxgyen</a:t>
            </a:r>
            <a:r>
              <a:rPr lang="en-US" sz="2400" dirty="0" smtClean="0">
                <a:solidFill>
                  <a:schemeClr val="bg1"/>
                </a:solidFill>
              </a:rPr>
              <a:t> from photosynthesis: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    </a:t>
            </a:r>
            <a:r>
              <a:rPr lang="en-US" sz="2000" dirty="0" smtClean="0">
                <a:solidFill>
                  <a:schemeClr val="accent1"/>
                </a:solidFill>
              </a:rPr>
              <a:t>CO</a:t>
            </a:r>
            <a:r>
              <a:rPr lang="en-US" sz="2000" baseline="-25000" dirty="0" smtClean="0">
                <a:solidFill>
                  <a:schemeClr val="accent1"/>
                </a:solidFill>
              </a:rPr>
              <a:t>2</a:t>
            </a:r>
            <a:r>
              <a:rPr lang="en-US" sz="2000" dirty="0" smtClean="0">
                <a:solidFill>
                  <a:schemeClr val="accent1"/>
                </a:solidFill>
              </a:rPr>
              <a:t> + H</a:t>
            </a:r>
            <a:r>
              <a:rPr lang="en-US" sz="2000" baseline="-25000" dirty="0" smtClean="0">
                <a:solidFill>
                  <a:schemeClr val="accent1"/>
                </a:solidFill>
              </a:rPr>
              <a:t>2</a:t>
            </a:r>
            <a:r>
              <a:rPr lang="en-US" sz="2000" dirty="0" smtClean="0">
                <a:solidFill>
                  <a:schemeClr val="accent1"/>
                </a:solidFill>
              </a:rPr>
              <a:t>O </a:t>
            </a:r>
            <a:r>
              <a:rPr lang="en-US" sz="2000" dirty="0" smtClean="0">
                <a:solidFill>
                  <a:schemeClr val="accent1"/>
                </a:solidFill>
                <a:sym typeface="Symbol" pitchFamily="18" charset="2"/>
              </a:rPr>
              <a:t> CH</a:t>
            </a:r>
            <a:r>
              <a:rPr lang="en-US" sz="2000" baseline="-25000" dirty="0" smtClean="0">
                <a:solidFill>
                  <a:schemeClr val="accent1"/>
                </a:solidFill>
                <a:sym typeface="Symbol" pitchFamily="18" charset="2"/>
              </a:rPr>
              <a:t>2</a:t>
            </a:r>
            <a:r>
              <a:rPr lang="en-US" sz="2000" dirty="0" smtClean="0">
                <a:solidFill>
                  <a:schemeClr val="accent1"/>
                </a:solidFill>
                <a:sym typeface="Symbol" pitchFamily="18" charset="2"/>
              </a:rPr>
              <a:t>O + O</a:t>
            </a:r>
            <a:r>
              <a:rPr lang="en-US" sz="2000" baseline="-25000" dirty="0" smtClean="0">
                <a:solidFill>
                  <a:schemeClr val="accent1"/>
                </a:solidFill>
                <a:sym typeface="Symbol" pitchFamily="18" charset="2"/>
              </a:rPr>
              <a:t>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000" baseline="-25000" dirty="0" smtClean="0">
              <a:solidFill>
                <a:schemeClr val="accent1"/>
              </a:solidFill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Methanogenic bacteria produce methane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	    </a:t>
            </a:r>
            <a:r>
              <a:rPr lang="en-US" sz="2000" dirty="0" smtClean="0">
                <a:solidFill>
                  <a:srgbClr val="CCFFCC"/>
                </a:solidFill>
                <a:sym typeface="Symbol" pitchFamily="18" charset="2"/>
              </a:rPr>
              <a:t>CO</a:t>
            </a:r>
            <a:r>
              <a:rPr lang="en-US" sz="2000" baseline="-25000" dirty="0" smtClean="0">
                <a:solidFill>
                  <a:srgbClr val="CCFFCC"/>
                </a:solidFill>
                <a:sym typeface="Symbol" pitchFamily="18" charset="2"/>
              </a:rPr>
              <a:t>2</a:t>
            </a:r>
            <a:r>
              <a:rPr lang="en-US" sz="2000" dirty="0" smtClean="0">
                <a:solidFill>
                  <a:srgbClr val="CCFFCC"/>
                </a:solidFill>
                <a:sym typeface="Symbol" pitchFamily="18" charset="2"/>
              </a:rPr>
              <a:t> + 4 H</a:t>
            </a:r>
            <a:r>
              <a:rPr lang="en-US" sz="2000" baseline="-25000" dirty="0" smtClean="0">
                <a:solidFill>
                  <a:srgbClr val="CCFFCC"/>
                </a:solidFill>
                <a:sym typeface="Symbol" pitchFamily="18" charset="2"/>
              </a:rPr>
              <a:t>2</a:t>
            </a:r>
            <a:r>
              <a:rPr lang="en-US" sz="2000" dirty="0" smtClean="0">
                <a:solidFill>
                  <a:srgbClr val="CCFFCC"/>
                </a:solidFill>
                <a:sym typeface="Symbol" pitchFamily="18" charset="2"/>
              </a:rPr>
              <a:t>  CH</a:t>
            </a:r>
            <a:r>
              <a:rPr lang="en-US" sz="2000" baseline="-25000" dirty="0" smtClean="0">
                <a:solidFill>
                  <a:srgbClr val="CCFFCC"/>
                </a:solidFill>
                <a:sym typeface="Symbol" pitchFamily="18" charset="2"/>
              </a:rPr>
              <a:t>4</a:t>
            </a:r>
            <a:r>
              <a:rPr lang="en-US" sz="2000" dirty="0" smtClean="0">
                <a:solidFill>
                  <a:srgbClr val="CCFFCC"/>
                </a:solidFill>
                <a:sym typeface="Symbol" pitchFamily="18" charset="2"/>
              </a:rPr>
              <a:t> + 2 H</a:t>
            </a:r>
            <a:r>
              <a:rPr lang="en-US" sz="2000" baseline="-25000" dirty="0" smtClean="0">
                <a:solidFill>
                  <a:srgbClr val="CCFFCC"/>
                </a:solidFill>
                <a:sym typeface="Symbol" pitchFamily="18" charset="2"/>
              </a:rPr>
              <a:t>2</a:t>
            </a:r>
            <a:r>
              <a:rPr lang="en-US" sz="2000" dirty="0" smtClean="0">
                <a:solidFill>
                  <a:srgbClr val="CCFFCC"/>
                </a:solidFill>
                <a:sym typeface="Symbol" pitchFamily="18" charset="2"/>
              </a:rPr>
              <a:t>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solidFill>
                <a:srgbClr val="CCFFFF"/>
              </a:solidFill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CH</a:t>
            </a:r>
            <a:r>
              <a:rPr lang="en-US" sz="2400" baseline="-25000" dirty="0" smtClean="0">
                <a:solidFill>
                  <a:schemeClr val="bg1"/>
                </a:solidFill>
                <a:sym typeface="Symbol" pitchFamily="18" charset="2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 and O</a:t>
            </a:r>
            <a:r>
              <a:rPr lang="en-US" sz="2400" baseline="-25000" dirty="0" smtClean="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 are out of thermodynamic equilibrium by 20 orders of magnitude</a:t>
            </a:r>
            <a:r>
              <a:rPr lang="en-US" sz="2400" baseline="30000" dirty="0" smtClean="0">
                <a:solidFill>
                  <a:srgbClr val="FFCCCC"/>
                </a:solidFill>
                <a:sym typeface="Symbol" pitchFamily="18" charset="2"/>
              </a:rPr>
              <a:t>*</a:t>
            </a:r>
            <a:r>
              <a:rPr lang="en-US" sz="2400" dirty="0" smtClean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n-US" sz="2400" i="1" dirty="0" smtClean="0">
                <a:solidFill>
                  <a:srgbClr val="FFCC99"/>
                </a:solidFill>
                <a:sym typeface="Symbol" pitchFamily="18" charset="2"/>
              </a:rPr>
              <a:t>Hence, their simultaneous presence is strong evidence for life</a:t>
            </a:r>
          </a:p>
        </p:txBody>
      </p:sp>
      <p:pic>
        <p:nvPicPr>
          <p:cNvPr id="31748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600200"/>
            <a:ext cx="3429000" cy="2185988"/>
          </a:xfrm>
        </p:spPr>
      </p:pic>
      <p:pic>
        <p:nvPicPr>
          <p:cNvPr id="31749" name="Picture 12" descr="rice-padd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938588"/>
            <a:ext cx="3429000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7467600" y="1828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</a:rPr>
              <a:t>O</a:t>
            </a:r>
            <a:r>
              <a:rPr lang="en-US" b="1" baseline="-25000" smtClean="0">
                <a:solidFill>
                  <a:srgbClr val="000000"/>
                </a:solidFill>
              </a:rPr>
              <a:t>2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31751" name="AutoShape 14"/>
          <p:cNvSpPr>
            <a:spLocks noChangeArrowheads="1"/>
          </p:cNvSpPr>
          <p:nvPr/>
        </p:nvSpPr>
        <p:spPr bwMode="auto">
          <a:xfrm>
            <a:off x="6934200" y="1981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752" name="Text Box 15"/>
          <p:cNvSpPr txBox="1">
            <a:spLocks noChangeArrowheads="1"/>
          </p:cNvSpPr>
          <p:nvPr/>
        </p:nvSpPr>
        <p:spPr bwMode="auto">
          <a:xfrm>
            <a:off x="6537325" y="4083050"/>
            <a:ext cx="738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</a:rPr>
              <a:t>CH</a:t>
            </a:r>
            <a:r>
              <a:rPr lang="en-US" b="1" baseline="-25000" smtClean="0">
                <a:solidFill>
                  <a:srgbClr val="000000"/>
                </a:solidFill>
              </a:rPr>
              <a:t>4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31753" name="AutoShape 16"/>
          <p:cNvSpPr>
            <a:spLocks noChangeArrowheads="1"/>
          </p:cNvSpPr>
          <p:nvPr/>
        </p:nvSpPr>
        <p:spPr bwMode="auto">
          <a:xfrm>
            <a:off x="6858000" y="4495800"/>
            <a:ext cx="152400" cy="4572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754" name="Text Box 17"/>
          <p:cNvSpPr txBox="1">
            <a:spLocks noChangeArrowheads="1"/>
          </p:cNvSpPr>
          <p:nvPr/>
        </p:nvSpPr>
        <p:spPr bwMode="auto">
          <a:xfrm>
            <a:off x="517525" y="6188075"/>
            <a:ext cx="63001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baseline="30000" dirty="0" smtClean="0">
                <a:solidFill>
                  <a:srgbClr val="FFFFFF"/>
                </a:solidFill>
              </a:rPr>
              <a:t>*</a:t>
            </a:r>
            <a:r>
              <a:rPr lang="en-US" sz="2000" dirty="0" smtClean="0">
                <a:solidFill>
                  <a:srgbClr val="FFFFFF"/>
                </a:solidFill>
              </a:rPr>
              <a:t>As first pointed out by James Lovelock (Nature, 1965)</a:t>
            </a:r>
            <a:endParaRPr lang="en-US" sz="2000" baseline="30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543800" cy="4572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FFF00"/>
                </a:solidFill>
                <a:latin typeface="Arial" charset="0"/>
              </a:rPr>
              <a:t>Visible spectrum of Earth</a:t>
            </a:r>
            <a:endParaRPr lang="en-US" altLang="en-US" sz="60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5791200"/>
            <a:ext cx="7810500" cy="730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Integrated light of Earth, reflected from dark side of moon: Rayleigh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scattering, chlorophyll, O</a:t>
            </a:r>
            <a:r>
              <a:rPr lang="en-US" altLang="en-US" sz="2000" baseline="-25000" dirty="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, O</a:t>
            </a:r>
            <a:r>
              <a:rPr lang="en-US" altLang="en-US" sz="2000" baseline="-25000" dirty="0" smtClean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, H</a:t>
            </a:r>
            <a:r>
              <a:rPr lang="en-US" altLang="en-US" sz="2000" baseline="-25000" dirty="0" smtClean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en-US" sz="2000" dirty="0" smtClean="0">
                <a:solidFill>
                  <a:schemeClr val="bg1"/>
                </a:solidFill>
                <a:latin typeface="Arial" charset="0"/>
              </a:rPr>
              <a:t>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70000" contras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13454" r="7698" b="20634"/>
          <a:stretch>
            <a:fillRect/>
          </a:stretch>
        </p:blipFill>
        <p:spPr>
          <a:xfrm>
            <a:off x="1219200" y="685800"/>
            <a:ext cx="5334000" cy="5086350"/>
          </a:xfrm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514600" y="6521450"/>
            <a:ext cx="662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altLang="en-US" sz="1600">
                <a:solidFill>
                  <a:srgbClr val="FFFFFF"/>
                </a:solidFill>
                <a:latin typeface="Arial" charset="0"/>
              </a:rPr>
              <a:t>Ref.: Woolf, Smith, Traub, &amp; Jucks,  ApJ 2002;  also Arnold et al. 2002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>
            <a:fillRect/>
          </a:stretch>
        </p:blipFill>
        <p:spPr bwMode="auto">
          <a:xfrm>
            <a:off x="304800" y="1295400"/>
            <a:ext cx="6492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14285" r="5588" b="14285"/>
          <a:stretch>
            <a:fillRect/>
          </a:stretch>
        </p:blipFill>
        <p:spPr bwMode="auto">
          <a:xfrm>
            <a:off x="6934200" y="2743200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ym typeface="Symbol"/>
              </a:rPr>
              <a:t>Detectable life requires, at a minimum, a planet with a solid (or liquid) surface, a source of free </a:t>
            </a:r>
            <a:r>
              <a:rPr lang="en-US" sz="2000" smtClean="0">
                <a:sym typeface="Symbol"/>
              </a:rPr>
              <a:t>energy, sufficient </a:t>
            </a:r>
            <a:r>
              <a:rPr lang="en-US" sz="2000" dirty="0" smtClean="0">
                <a:sym typeface="Symbol"/>
              </a:rPr>
              <a:t>availability of carbon, and </a:t>
            </a:r>
            <a:r>
              <a:rPr lang="en-US" sz="2000" dirty="0" smtClean="0">
                <a:solidFill>
                  <a:srgbClr val="CCFFFF"/>
                </a:solidFill>
                <a:sym typeface="Symbol"/>
              </a:rPr>
              <a:t>surface liquid water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CCFFCC"/>
                </a:solidFill>
                <a:sym typeface="Symbol"/>
              </a:rPr>
              <a:t>Habitable zones </a:t>
            </a:r>
            <a:r>
              <a:rPr lang="en-US" sz="2000" dirty="0" smtClean="0">
                <a:sym typeface="Symbol"/>
              </a:rPr>
              <a:t>should be defined </a:t>
            </a:r>
            <a:r>
              <a:rPr lang="en-US" sz="2000" i="1" dirty="0" smtClean="0">
                <a:sym typeface="Symbol"/>
              </a:rPr>
              <a:t>conservatively  </a:t>
            </a:r>
            <a:r>
              <a:rPr lang="en-US" sz="2000" dirty="0" smtClean="0">
                <a:sym typeface="Symbol"/>
              </a:rPr>
              <a:t>if they are being used to generate design parameters for future space-based telescopes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ym typeface="Symbol"/>
              </a:rPr>
              <a:t>3-D climate models are needed to further refine the boundaries of the HZ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ym typeface="Symbol"/>
              </a:rPr>
              <a:t>30-40 m ground-based telescopes may be able to characterize some nearby M-star planets (like </a:t>
            </a:r>
            <a:r>
              <a:rPr lang="en-US" sz="2000" dirty="0" err="1" smtClean="0">
                <a:sym typeface="Symbol"/>
              </a:rPr>
              <a:t>Proxima</a:t>
            </a:r>
            <a:r>
              <a:rPr lang="en-US" sz="2000" dirty="0" smtClean="0">
                <a:sym typeface="Symbol"/>
              </a:rPr>
              <a:t> b)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FF66"/>
                </a:solidFill>
                <a:sym typeface="Symbol"/>
              </a:rPr>
              <a:t>JWST </a:t>
            </a:r>
            <a:r>
              <a:rPr lang="en-US" sz="2000" i="1" dirty="0" smtClean="0">
                <a:sym typeface="Symbol"/>
              </a:rPr>
              <a:t>may</a:t>
            </a:r>
            <a:r>
              <a:rPr lang="en-US" sz="2000" dirty="0" smtClean="0">
                <a:sym typeface="Symbol"/>
              </a:rPr>
              <a:t> be able to get transit spectra of an Earth-like planet around an M star</a:t>
            </a:r>
            <a:r>
              <a:rPr lang="en-US" sz="2000" dirty="0">
                <a:sym typeface="Symbol"/>
              </a:rPr>
              <a:t> </a:t>
            </a:r>
            <a:r>
              <a:rPr lang="en-US" sz="2000" dirty="0" smtClean="0">
                <a:sym typeface="Symbol"/>
              </a:rPr>
              <a:t>(like TRAPPIST-1)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ym typeface="Symbol"/>
              </a:rPr>
              <a:t>In the long run, both NASA and ESA want to do space-based </a:t>
            </a:r>
            <a:r>
              <a:rPr lang="en-US" sz="2000" dirty="0" smtClean="0">
                <a:solidFill>
                  <a:srgbClr val="FFCCCC"/>
                </a:solidFill>
                <a:sym typeface="Symbol"/>
              </a:rPr>
              <a:t>direct imaging </a:t>
            </a:r>
            <a:r>
              <a:rPr lang="en-US" sz="2000" dirty="0" smtClean="0">
                <a:sym typeface="Symbol"/>
              </a:rPr>
              <a:t>of exoplanets. This is our best chance for finding Earth-like planets and for looking for signs of life</a:t>
            </a:r>
          </a:p>
        </p:txBody>
      </p:sp>
    </p:spTree>
    <p:extLst>
      <p:ext uri="{BB962C8B-B14F-4D97-AF65-F5344CB8AC3E}">
        <p14:creationId xmlns:p14="http://schemas.microsoft.com/office/powerpoint/2010/main" val="31825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90600"/>
          </a:xfrm>
        </p:spPr>
        <p:txBody>
          <a:bodyPr/>
          <a:lstStyle/>
          <a:p>
            <a:r>
              <a:rPr lang="en-US" altLang="en-US" sz="4000" dirty="0" smtClean="0">
                <a:solidFill>
                  <a:srgbClr val="FFFF00"/>
                </a:solidFill>
              </a:rPr>
              <a:t>Terrestrial Planet Finder (TPF)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400" smtClean="0">
              <a:solidFill>
                <a:schemeClr val="bg1"/>
              </a:solidFill>
            </a:endParaRPr>
          </a:p>
          <a:p>
            <a:endParaRPr lang="en-US" altLang="en-US" sz="2800" smtClean="0">
              <a:solidFill>
                <a:schemeClr val="bg1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389563" y="1752600"/>
            <a:ext cx="3897312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sng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Visible or thermal-IR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Contrast ratio: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10</a:t>
            </a:r>
            <a:r>
              <a:rPr kumimoji="0" lang="en-US" altLang="en-US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the visible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10</a:t>
            </a:r>
            <a:r>
              <a:rPr kumimoji="0" lang="en-US" altLang="en-US" sz="2400" b="0" i="0" u="none" strike="noStrike" kern="1200" cap="none" spc="0" normalizeH="0" baseline="30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the thermal-IR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Resolution:  </a:t>
            </a:r>
            <a:r>
              <a:rPr kumimoji="0" lang="en-US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 = /D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  </a:t>
            </a:r>
            <a:r>
              <a:rPr kumimoji="0" lang="en-US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--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Real telescopes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 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operate at some multiple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   of this value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Required aperture: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C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~8 m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the visible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CC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 m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the IR</a:t>
            </a:r>
            <a:endParaRPr kumimoji="0" lang="en-US" altLang="en-US" sz="2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389" name="Group 6"/>
          <p:cNvGrpSpPr>
            <a:grpSpLocks/>
          </p:cNvGrpSpPr>
          <p:nvPr/>
        </p:nvGrpSpPr>
        <p:grpSpPr bwMode="auto">
          <a:xfrm>
            <a:off x="0" y="1676400"/>
            <a:ext cx="5257800" cy="4648200"/>
            <a:chOff x="2880" y="912"/>
            <a:chExt cx="2680" cy="2455"/>
          </a:xfrm>
        </p:grpSpPr>
        <p:pic>
          <p:nvPicPr>
            <p:cNvPr id="16393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912"/>
              <a:ext cx="2680" cy="2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4" name="Line 8"/>
            <p:cNvSpPr>
              <a:spLocks noChangeShapeType="1"/>
            </p:cNvSpPr>
            <p:nvPr/>
          </p:nvSpPr>
          <p:spPr bwMode="auto">
            <a:xfrm>
              <a:off x="3984" y="1269"/>
              <a:ext cx="1" cy="137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endParaRPr>
            </a:p>
          </p:txBody>
        </p:sp>
        <p:sp>
          <p:nvSpPr>
            <p:cNvPr id="16395" name="Text Box 9"/>
            <p:cNvSpPr txBox="1">
              <a:spLocks noChangeArrowheads="1"/>
            </p:cNvSpPr>
            <p:nvPr/>
          </p:nvSpPr>
          <p:spPr bwMode="auto">
            <a:xfrm>
              <a:off x="3456" y="1896"/>
              <a:ext cx="582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981" tIns="48491" rIns="96981" bIns="48491">
              <a:spAutoFit/>
            </a:bodyPr>
            <a:lstStyle>
              <a:lvl1pPr defTabSz="9699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 defTabSz="9699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 defTabSz="9699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 defTabSz="9699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 defTabSz="9699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defTabSz="9699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marL="0" marR="0" lvl="0" indent="0" algn="l" defTabSz="96996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+mn-ea"/>
                  <a:cs typeface="+mn-cs"/>
                </a:rPr>
                <a:t>≈ 10</a:t>
              </a:r>
              <a:r>
                <a:rPr kumimoji="0" lang="en-US" altLang="en-US" sz="21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6396" name="Freeform 10"/>
            <p:cNvSpPr>
              <a:spLocks/>
            </p:cNvSpPr>
            <p:nvPr/>
          </p:nvSpPr>
          <p:spPr bwMode="auto">
            <a:xfrm>
              <a:off x="3696" y="2640"/>
              <a:ext cx="330" cy="438"/>
            </a:xfrm>
            <a:custGeom>
              <a:avLst/>
              <a:gdLst>
                <a:gd name="T0" fmla="*/ 312 w 349"/>
                <a:gd name="T1" fmla="*/ 436 h 440"/>
                <a:gd name="T2" fmla="*/ 312 w 349"/>
                <a:gd name="T3" fmla="*/ 5 h 440"/>
                <a:gd name="T4" fmla="*/ 257 w 349"/>
                <a:gd name="T5" fmla="*/ 0 h 440"/>
                <a:gd name="T6" fmla="*/ 210 w 349"/>
                <a:gd name="T7" fmla="*/ 16 h 440"/>
                <a:gd name="T8" fmla="*/ 176 w 349"/>
                <a:gd name="T9" fmla="*/ 11 h 440"/>
                <a:gd name="T10" fmla="*/ 155 w 349"/>
                <a:gd name="T11" fmla="*/ 24 h 440"/>
                <a:gd name="T12" fmla="*/ 136 w 349"/>
                <a:gd name="T13" fmla="*/ 16 h 440"/>
                <a:gd name="T14" fmla="*/ 97 w 349"/>
                <a:gd name="T15" fmla="*/ 19 h 440"/>
                <a:gd name="T16" fmla="*/ 43 w 349"/>
                <a:gd name="T17" fmla="*/ 32 h 440"/>
                <a:gd name="T18" fmla="*/ 0 w 349"/>
                <a:gd name="T19" fmla="*/ 37 h 440"/>
                <a:gd name="T20" fmla="*/ 17 w 349"/>
                <a:gd name="T21" fmla="*/ 37 h 440"/>
                <a:gd name="T22" fmla="*/ 17 w 349"/>
                <a:gd name="T23" fmla="*/ 436 h 440"/>
                <a:gd name="T24" fmla="*/ 312 w 349"/>
                <a:gd name="T25" fmla="*/ 436 h 4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9" h="440">
                  <a:moveTo>
                    <a:pt x="349" y="440"/>
                  </a:moveTo>
                  <a:lnTo>
                    <a:pt x="349" y="5"/>
                  </a:lnTo>
                  <a:lnTo>
                    <a:pt x="288" y="0"/>
                  </a:lnTo>
                  <a:lnTo>
                    <a:pt x="235" y="16"/>
                  </a:lnTo>
                  <a:lnTo>
                    <a:pt x="197" y="11"/>
                  </a:lnTo>
                  <a:lnTo>
                    <a:pt x="173" y="24"/>
                  </a:lnTo>
                  <a:lnTo>
                    <a:pt x="152" y="16"/>
                  </a:lnTo>
                  <a:lnTo>
                    <a:pt x="109" y="19"/>
                  </a:lnTo>
                  <a:lnTo>
                    <a:pt x="48" y="32"/>
                  </a:lnTo>
                  <a:lnTo>
                    <a:pt x="0" y="37"/>
                  </a:lnTo>
                  <a:lnTo>
                    <a:pt x="19" y="37"/>
                  </a:lnTo>
                  <a:lnTo>
                    <a:pt x="19" y="440"/>
                  </a:lnTo>
                  <a:lnTo>
                    <a:pt x="349" y="440"/>
                  </a:lnTo>
                  <a:close/>
                </a:path>
              </a:pathLst>
            </a:custGeom>
            <a:solidFill>
              <a:srgbClr val="0000FF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endParaRPr>
            </a:p>
          </p:txBody>
        </p:sp>
        <p:sp>
          <p:nvSpPr>
            <p:cNvPr id="16397" name="Text Box 11"/>
            <p:cNvSpPr txBox="1">
              <a:spLocks noChangeArrowheads="1"/>
            </p:cNvSpPr>
            <p:nvPr/>
          </p:nvSpPr>
          <p:spPr bwMode="auto">
            <a:xfrm>
              <a:off x="3408" y="1536"/>
              <a:ext cx="437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+mn-ea"/>
                  <a:cs typeface="+mn-cs"/>
                </a:rPr>
                <a:t>TPF-C</a:t>
              </a:r>
            </a:p>
          </p:txBody>
        </p:sp>
        <p:sp>
          <p:nvSpPr>
            <p:cNvPr id="16398" name="Text Box 12"/>
            <p:cNvSpPr txBox="1">
              <a:spLocks noChangeArrowheads="1"/>
            </p:cNvSpPr>
            <p:nvPr/>
          </p:nvSpPr>
          <p:spPr bwMode="auto">
            <a:xfrm>
              <a:off x="4416" y="1632"/>
              <a:ext cx="38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anose="020B060402020202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+mn-ea"/>
                  <a:cs typeface="+mn-cs"/>
                </a:rPr>
                <a:t>TPF-I</a:t>
              </a:r>
            </a:p>
          </p:txBody>
        </p:sp>
      </p:grpSp>
      <p:sp>
        <p:nvSpPr>
          <p:cNvPr id="16390" name="Line 13"/>
          <p:cNvSpPr>
            <a:spLocks noChangeShapeType="1"/>
          </p:cNvSpPr>
          <p:nvPr/>
        </p:nvSpPr>
        <p:spPr bwMode="auto">
          <a:xfrm flipV="1">
            <a:off x="4267200" y="2743200"/>
            <a:ext cx="0" cy="1752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8"/>
              <a:ea typeface="+mn-ea"/>
              <a:cs typeface="+mn-cs"/>
            </a:endParaRPr>
          </a:p>
        </p:txBody>
      </p:sp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2900363" y="3452813"/>
            <a:ext cx="823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≈ </a:t>
            </a:r>
            <a:r>
              <a:rPr kumimoji="0" lang="en-US" altLang="en-US" sz="2100" b="1" i="0" u="none" strike="noStrike" kern="1200" cap="none" spc="0" normalizeH="0" baseline="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10</a:t>
            </a:r>
            <a:r>
              <a:rPr kumimoji="0" lang="en-US" altLang="en-US" sz="2100" b="1" i="0" u="none" strike="noStrike" kern="1200" cap="none" spc="0" normalizeH="0" baseline="30000" noProof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7</a:t>
            </a:r>
          </a:p>
        </p:txBody>
      </p:sp>
      <p:sp>
        <p:nvSpPr>
          <p:cNvPr id="16392" name="Text Box 15"/>
          <p:cNvSpPr txBox="1">
            <a:spLocks noChangeArrowheads="1"/>
          </p:cNvSpPr>
          <p:nvPr/>
        </p:nvSpPr>
        <p:spPr bwMode="auto">
          <a:xfrm>
            <a:off x="0" y="6324600"/>
            <a:ext cx="402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Courtesy: Chas Beichman, JPL</a:t>
            </a:r>
          </a:p>
        </p:txBody>
      </p:sp>
    </p:spTree>
    <p:extLst>
      <p:ext uri="{BB962C8B-B14F-4D97-AF65-F5344CB8AC3E}">
        <p14:creationId xmlns:p14="http://schemas.microsoft.com/office/powerpoint/2010/main" val="42796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enus_Earth_M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33845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914264" y="762000"/>
            <a:ext cx="27510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Thermal-IR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spectra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anose="020B0604020202020204" pitchFamily="34" charset="-128"/>
              <a:ea typeface="+mn-ea"/>
              <a:cs typeface="+mn-cs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248400" y="3962400"/>
            <a:ext cx="26019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Source</a:t>
            </a: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R. Hanel, Goddard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+mn-cs"/>
              </a:rPr>
              <a:t>Space Flight Center</a:t>
            </a:r>
          </a:p>
        </p:txBody>
      </p:sp>
      <p:pic>
        <p:nvPicPr>
          <p:cNvPr id="50181" name="Picture 5" descr="Mars_H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3400"/>
            <a:ext cx="1909763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Venus_Galil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8319" b="8319"/>
          <a:stretch>
            <a:fillRect/>
          </a:stretch>
        </p:blipFill>
        <p:spPr bwMode="auto">
          <a:xfrm>
            <a:off x="4267200" y="457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ear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15240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Requirements for life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 planet with a </a:t>
            </a:r>
            <a:r>
              <a:rPr lang="en-US" dirty="0" smtClean="0">
                <a:solidFill>
                  <a:srgbClr val="CCFFFF"/>
                </a:solidFill>
              </a:rPr>
              <a:t>liquid or solid surface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-- No gas giants allowed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rgbClr val="CCFFCC"/>
                </a:solidFill>
              </a:rPr>
              <a:t>thermodynamic free energy gradient </a:t>
            </a:r>
            <a:r>
              <a:rPr lang="en-US" dirty="0" smtClean="0">
                <a:solidFill>
                  <a:schemeClr val="bg1"/>
                </a:solidFill>
              </a:rPr>
              <a:t>to drive metabolism and growth</a:t>
            </a:r>
          </a:p>
          <a:p>
            <a:pPr marL="54864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  -- Stellar radiation provides most of the free energy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on Earth today</a:t>
            </a: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CC99"/>
                </a:solidFill>
              </a:rPr>
              <a:t>Availability of carbon </a:t>
            </a:r>
            <a:r>
              <a:rPr lang="en-US" dirty="0" smtClean="0">
                <a:solidFill>
                  <a:schemeClr val="bg1"/>
                </a:solidFill>
              </a:rPr>
              <a:t>and other </a:t>
            </a:r>
            <a:r>
              <a:rPr lang="en-US" dirty="0" err="1" smtClean="0">
                <a:solidFill>
                  <a:schemeClr val="bg1"/>
                </a:solidFill>
              </a:rPr>
              <a:t>bioessential</a:t>
            </a:r>
            <a:r>
              <a:rPr lang="en-US" dirty="0" smtClean="0">
                <a:solidFill>
                  <a:schemeClr val="bg1"/>
                </a:solidFill>
              </a:rPr>
              <a:t> elements (CHNOPS)</a:t>
            </a:r>
          </a:p>
          <a:p>
            <a:pPr marL="400050" lvl="1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-- This assumes life ‘as we know it’</a:t>
            </a:r>
          </a:p>
        </p:txBody>
      </p:sp>
    </p:spTree>
    <p:extLst>
      <p:ext uri="{BB962C8B-B14F-4D97-AF65-F5344CB8AC3E}">
        <p14:creationId xmlns:p14="http://schemas.microsoft.com/office/powerpoint/2010/main" val="6975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>
                <a:solidFill>
                  <a:srgbClr val="FFFF00"/>
                </a:solidFill>
              </a:rPr>
              <a:t>Fourth requirement for life </a:t>
            </a:r>
            <a:r>
              <a:rPr lang="en-US" altLang="en-US" sz="3600" dirty="0" smtClean="0">
                <a:solidFill>
                  <a:srgbClr val="FFFF00"/>
                </a:solidFill>
              </a:rPr>
              <a:t>(as we know it)</a:t>
            </a:r>
            <a:r>
              <a:rPr lang="en-US" altLang="en-US" sz="4000" dirty="0" smtClean="0">
                <a:solidFill>
                  <a:srgbClr val="FFFF00"/>
                </a:solidFill>
              </a:rPr>
              <a:t> : Liquid water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38100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1"/>
                </a:solidFill>
              </a:rPr>
              <a:t>Life on Earth requires </a:t>
            </a:r>
            <a:r>
              <a:rPr lang="en-US" altLang="en-US" sz="2000" dirty="0" smtClean="0">
                <a:solidFill>
                  <a:srgbClr val="CCFFFF"/>
                </a:solidFill>
              </a:rPr>
              <a:t>liquid water </a:t>
            </a:r>
            <a:r>
              <a:rPr lang="en-US" altLang="en-US" sz="2000" dirty="0" smtClean="0">
                <a:solidFill>
                  <a:schemeClr val="bg1"/>
                </a:solidFill>
              </a:rPr>
              <a:t>during at least part of its life cycle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bg1"/>
                </a:solidFill>
              </a:rPr>
              <a:t>So, our first choice is to look for other planets like Earth</a:t>
            </a:r>
          </a:p>
          <a:p>
            <a:pPr>
              <a:lnSpc>
                <a:spcPct val="80000"/>
              </a:lnSpc>
            </a:pPr>
            <a:r>
              <a:rPr lang="en-US" altLang="en-US" sz="2000" i="1" dirty="0" smtClean="0">
                <a:solidFill>
                  <a:srgbClr val="FFCC99"/>
                </a:solidFill>
              </a:rPr>
              <a:t>Subsurface water </a:t>
            </a:r>
            <a:r>
              <a:rPr lang="en-US" altLang="en-US" sz="2000" dirty="0" smtClean="0">
                <a:solidFill>
                  <a:schemeClr val="bg1"/>
                </a:solidFill>
              </a:rPr>
              <a:t>is not relevant for remote life detection because it is unlikely that a subsurface biota could modify a planetary atmosphere in a way that could be observed (at modest spectral resolution)</a:t>
            </a:r>
          </a:p>
        </p:txBody>
      </p:sp>
      <p:pic>
        <p:nvPicPr>
          <p:cNvPr id="28676" name="Picture 4" descr="ear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52650"/>
            <a:ext cx="3810000" cy="3771900"/>
          </a:xfrm>
        </p:spPr>
      </p:pic>
    </p:spTree>
    <p:extLst>
      <p:ext uri="{BB962C8B-B14F-4D97-AF65-F5344CB8AC3E}">
        <p14:creationId xmlns:p14="http://schemas.microsoft.com/office/powerpoint/2010/main" val="41464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 smtClean="0">
                <a:sym typeface="Symbol" pitchFamily="18" charset="2"/>
              </a:rPr>
              <a:t>Definition of </a:t>
            </a:r>
            <a:r>
              <a:rPr lang="en-US" baseline="-25000" dirty="0" smtClean="0">
                <a:sym typeface="Symbol" pitchFamily="18" charset="2"/>
              </a:rPr>
              <a:t>Earth</a:t>
            </a:r>
            <a:endParaRPr lang="en-US" dirty="0" smtClean="0">
              <a:sym typeface="Symbol" pitchFamily="18" charset="2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4191000" cy="4800600"/>
          </a:xfrm>
        </p:spPr>
        <p:txBody>
          <a:bodyPr/>
          <a:lstStyle/>
          <a:p>
            <a:r>
              <a:rPr lang="en-US" sz="2400" dirty="0" smtClean="0">
                <a:solidFill>
                  <a:srgbClr val="FFCC99"/>
                </a:solidFill>
                <a:sym typeface="Symbol" pitchFamily="18" charset="2"/>
              </a:rPr>
              <a:t></a:t>
            </a:r>
            <a:r>
              <a:rPr lang="en-US" sz="2400" baseline="-25000" dirty="0" smtClean="0">
                <a:solidFill>
                  <a:srgbClr val="FFCC99"/>
                </a:solidFill>
                <a:sym typeface="Symbol" pitchFamily="18" charset="2"/>
              </a:rPr>
              <a:t>Earth</a:t>
            </a:r>
            <a:r>
              <a:rPr lang="en-US" sz="2400" dirty="0" smtClean="0">
                <a:sym typeface="Symbol" pitchFamily="18" charset="2"/>
              </a:rPr>
              <a:t>—the fraction of stars that have at least one rocky planet in their </a:t>
            </a:r>
            <a:r>
              <a:rPr lang="en-US" sz="2400" i="1" dirty="0" smtClean="0">
                <a:solidFill>
                  <a:srgbClr val="CCFFFF"/>
                </a:solidFill>
                <a:sym typeface="Symbol" pitchFamily="18" charset="2"/>
              </a:rPr>
              <a:t>habitable zone</a:t>
            </a:r>
          </a:p>
          <a:p>
            <a:pPr lvl="1"/>
            <a:r>
              <a:rPr lang="en-US" sz="2000" dirty="0" smtClean="0">
                <a:sym typeface="Symbol" pitchFamily="18" charset="2"/>
              </a:rPr>
              <a:t>This is what we need to know in order to design a space telescope to look for such planets around nearby stars</a:t>
            </a:r>
          </a:p>
          <a:p>
            <a:pPr lvl="1"/>
            <a:r>
              <a:rPr lang="en-US" sz="2000" dirty="0" smtClean="0">
                <a:sym typeface="Symbol" pitchFamily="18" charset="2"/>
              </a:rPr>
              <a:t>We should be </a:t>
            </a:r>
            <a:r>
              <a:rPr lang="en-US" sz="2000" i="1" dirty="0" smtClean="0">
                <a:solidFill>
                  <a:srgbClr val="CCFFCC"/>
                </a:solidFill>
                <a:sym typeface="Symbol" pitchFamily="18" charset="2"/>
              </a:rPr>
              <a:t>conservative</a:t>
            </a:r>
            <a:r>
              <a:rPr lang="en-US" sz="2000" i="1" dirty="0" smtClean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when calculating </a:t>
            </a:r>
            <a:r>
              <a:rPr lang="en-US" sz="2000" dirty="0" smtClean="0">
                <a:sym typeface="Symbol"/>
              </a:rPr>
              <a:t></a:t>
            </a:r>
            <a:r>
              <a:rPr lang="en-US" sz="2000" baseline="-25000" dirty="0" smtClean="0">
                <a:sym typeface="Symbol"/>
              </a:rPr>
              <a:t>Earth</a:t>
            </a:r>
            <a:r>
              <a:rPr lang="en-US" sz="2000" dirty="0" smtClean="0">
                <a:sym typeface="Symbol"/>
              </a:rPr>
              <a:t> for this purpose, because we don’t want to undersize the telescope</a:t>
            </a:r>
            <a:endParaRPr lang="en-US" sz="2000" dirty="0" smtClean="0">
              <a:sym typeface="Symbol" pitchFamily="18" charset="2"/>
            </a:endParaRPr>
          </a:p>
        </p:txBody>
      </p:sp>
      <p:pic>
        <p:nvPicPr>
          <p:cNvPr id="54276" name="Picture 4" descr="ear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0776" y="2000250"/>
            <a:ext cx="3367424" cy="3333750"/>
          </a:xfrm>
        </p:spPr>
      </p:pic>
    </p:spTree>
    <p:extLst>
      <p:ext uri="{BB962C8B-B14F-4D97-AF65-F5344CB8AC3E}">
        <p14:creationId xmlns:p14="http://schemas.microsoft.com/office/powerpoint/2010/main" val="1848956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Definitions</a:t>
            </a:r>
            <a:br>
              <a:rPr lang="en-US" altLang="en-US" smtClean="0"/>
            </a:br>
            <a:r>
              <a:rPr lang="en-US" altLang="en-US" sz="3200" smtClean="0">
                <a:solidFill>
                  <a:schemeClr val="tx1"/>
                </a:solidFill>
              </a:rPr>
              <a:t>(from Michael Hart, </a:t>
            </a:r>
            <a:r>
              <a:rPr lang="en-US" altLang="en-US" sz="3200" i="1" smtClean="0">
                <a:solidFill>
                  <a:schemeClr val="tx1"/>
                </a:solidFill>
              </a:rPr>
              <a:t>Icarus</a:t>
            </a:r>
            <a:r>
              <a:rPr lang="en-US" altLang="en-US" sz="3200" smtClean="0">
                <a:solidFill>
                  <a:schemeClr val="tx1"/>
                </a:solidFill>
              </a:rPr>
              <a:t>, 1978)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i="1" smtClean="0">
                <a:solidFill>
                  <a:srgbClr val="CCFFFF"/>
                </a:solidFill>
              </a:rPr>
              <a:t>Habitable zone (HZ)</a:t>
            </a:r>
            <a:r>
              <a:rPr lang="en-US" altLang="en-US" sz="2400" i="1" smtClean="0"/>
              <a:t> </a:t>
            </a:r>
            <a:r>
              <a:rPr lang="en-US" altLang="en-US" sz="2400" smtClean="0"/>
              <a:t>-- the region around a star in which an Earth-like planet could maintain liquid water </a:t>
            </a:r>
            <a:r>
              <a:rPr lang="en-US" altLang="en-US" sz="2400" i="1" smtClean="0"/>
              <a:t>on its surface </a:t>
            </a:r>
            <a:r>
              <a:rPr lang="en-US" altLang="en-US" sz="2400" smtClean="0"/>
              <a:t>at some instant in time</a:t>
            </a:r>
          </a:p>
          <a:p>
            <a:pPr>
              <a:lnSpc>
                <a:spcPct val="80000"/>
              </a:lnSpc>
            </a:pPr>
            <a:r>
              <a:rPr lang="en-US" altLang="en-US" sz="2400" i="1" smtClean="0">
                <a:solidFill>
                  <a:srgbClr val="CCFFCC"/>
                </a:solidFill>
              </a:rPr>
              <a:t>Continuously habitable zone (CHZ)</a:t>
            </a:r>
            <a:r>
              <a:rPr lang="en-US" altLang="en-US" sz="2400" smtClean="0">
                <a:solidFill>
                  <a:srgbClr val="FFCC99"/>
                </a:solidFill>
              </a:rPr>
              <a:t> </a:t>
            </a:r>
            <a:r>
              <a:rPr lang="en-US" altLang="en-US" sz="2400" smtClean="0"/>
              <a:t>-- the region in which a planet could remain habitable for some specified period of time (e.g., 4.6 billion years)</a:t>
            </a:r>
            <a:endParaRPr lang="en-US" altLang="en-US" sz="2400" i="1" smtClean="0"/>
          </a:p>
          <a:p>
            <a:pPr>
              <a:lnSpc>
                <a:spcPct val="80000"/>
              </a:lnSpc>
            </a:pPr>
            <a:endParaRPr lang="en-US" altLang="en-US" sz="2400" smtClean="0"/>
          </a:p>
        </p:txBody>
      </p:sp>
      <p:pic>
        <p:nvPicPr>
          <p:cNvPr id="27652" name="Picture 4" descr="ch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950" y="2108200"/>
            <a:ext cx="3744913" cy="386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0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Michael Hart’s calculations</a:t>
            </a:r>
            <a:br>
              <a:rPr lang="en-US" altLang="en-US" sz="4000" smtClean="0"/>
            </a:br>
            <a:r>
              <a:rPr lang="en-US" altLang="en-US" sz="3600" smtClean="0"/>
              <a:t>(</a:t>
            </a:r>
            <a:r>
              <a:rPr lang="en-US" altLang="en-US" sz="3600" i="1" smtClean="0"/>
              <a:t>Icarus</a:t>
            </a:r>
            <a:r>
              <a:rPr lang="en-US" altLang="en-US" sz="3600" smtClean="0"/>
              <a:t>, 1978, 1979)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4.6-Gyr CHZ around our own Sun is quite narrow</a:t>
            </a:r>
          </a:p>
          <a:p>
            <a:pPr lvl="1"/>
            <a:r>
              <a:rPr lang="en-US" altLang="en-US" dirty="0" smtClean="0"/>
              <a:t>0.95 AU:</a:t>
            </a:r>
            <a:r>
              <a:rPr lang="en-US" altLang="en-US" dirty="0" smtClean="0">
                <a:solidFill>
                  <a:srgbClr val="CCFFCC"/>
                </a:solidFill>
              </a:rPr>
              <a:t> Runaway greenhouse</a:t>
            </a:r>
          </a:p>
          <a:p>
            <a:pPr lvl="1"/>
            <a:r>
              <a:rPr lang="en-US" altLang="en-US" dirty="0" smtClean="0"/>
              <a:t>1.01 AU: </a:t>
            </a:r>
            <a:r>
              <a:rPr lang="en-US" altLang="en-US" dirty="0" smtClean="0">
                <a:solidFill>
                  <a:srgbClr val="CCFFFF"/>
                </a:solidFill>
              </a:rPr>
              <a:t>Runaway glaciation</a:t>
            </a:r>
          </a:p>
          <a:p>
            <a:r>
              <a:rPr lang="en-US" altLang="en-US" dirty="0" smtClean="0"/>
              <a:t>CHZ’s around other spectral types are even narrower</a:t>
            </a:r>
          </a:p>
          <a:p>
            <a:pPr lvl="1"/>
            <a:r>
              <a:rPr lang="en-US" altLang="en-US" u="sng" dirty="0" smtClean="0">
                <a:solidFill>
                  <a:srgbClr val="FFCC99"/>
                </a:solidFill>
              </a:rPr>
              <a:t>Corollary</a:t>
            </a:r>
            <a:r>
              <a:rPr lang="en-US" altLang="en-US" dirty="0" smtClean="0">
                <a:solidFill>
                  <a:srgbClr val="FFCCCC"/>
                </a:solidFill>
              </a:rPr>
              <a:t>: </a:t>
            </a:r>
            <a:r>
              <a:rPr lang="en-US" altLang="en-US" dirty="0" smtClean="0"/>
              <a:t>Earth may be the only habitable planet in our galaxy</a:t>
            </a:r>
          </a:p>
        </p:txBody>
      </p:sp>
    </p:spTree>
    <p:extLst>
      <p:ext uri="{BB962C8B-B14F-4D97-AF65-F5344CB8AC3E}">
        <p14:creationId xmlns:p14="http://schemas.microsoft.com/office/powerpoint/2010/main" val="35248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Hart’s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He concluded, incorrectly, that a fully glaciated planet could never </a:t>
            </a:r>
            <a:r>
              <a:rPr lang="en-US" sz="2800" dirty="0" err="1" smtClean="0"/>
              <a:t>deglaciate</a:t>
            </a:r>
            <a:r>
              <a:rPr lang="en-US" sz="2800" dirty="0" smtClean="0"/>
              <a:t> by building up CO</a:t>
            </a:r>
            <a:r>
              <a:rPr lang="en-US" sz="2800" baseline="-25000" dirty="0" smtClean="0"/>
              <a:t>2</a:t>
            </a:r>
            <a:endParaRPr lang="en-US" sz="2800" dirty="0" smtClean="0"/>
          </a:p>
          <a:p>
            <a:r>
              <a:rPr lang="en-US" sz="2800" dirty="0" smtClean="0"/>
              <a:t>There is strong evidence that this actually happened on Earth several times in the aftermath of </a:t>
            </a:r>
            <a:r>
              <a:rPr lang="en-US" sz="2800" dirty="0" smtClean="0">
                <a:solidFill>
                  <a:srgbClr val="CCFFFF"/>
                </a:solidFill>
              </a:rPr>
              <a:t>Snowball Earth glaciations</a:t>
            </a:r>
          </a:p>
          <a:p>
            <a:r>
              <a:rPr lang="en-US" sz="2800" dirty="0" smtClean="0"/>
              <a:t>Furthermore, there is a well-known negative feedback that causes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to accumulate on frozen planets…</a:t>
            </a:r>
          </a:p>
        </p:txBody>
      </p:sp>
    </p:spTree>
    <p:extLst>
      <p:ext uri="{BB962C8B-B14F-4D97-AF65-F5344CB8AC3E}">
        <p14:creationId xmlns:p14="http://schemas.microsoft.com/office/powerpoint/2010/main" val="1167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55588"/>
            <a:ext cx="7772400" cy="1143000"/>
          </a:xfrm>
        </p:spPr>
        <p:txBody>
          <a:bodyPr/>
          <a:lstStyle/>
          <a:p>
            <a:r>
              <a:rPr lang="en-US" altLang="en-US" sz="4000" smtClean="0"/>
              <a:t>The carbonate-silicate cycle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88950" y="5029200"/>
            <a:ext cx="831189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000" dirty="0" smtClean="0">
                <a:solidFill>
                  <a:srgbClr val="FFFFFF"/>
                </a:solidFill>
              </a:rPr>
              <a:t> The habitable zone is relatively wide because of negative feedbacks</a:t>
            </a:r>
          </a:p>
          <a:p>
            <a:r>
              <a:rPr lang="en-US" altLang="en-US" sz="2000" dirty="0">
                <a:solidFill>
                  <a:srgbClr val="FFFFFF"/>
                </a:solidFill>
              </a:rPr>
              <a:t> </a:t>
            </a:r>
            <a:r>
              <a:rPr lang="en-US" altLang="en-US" sz="2000" dirty="0" smtClean="0">
                <a:solidFill>
                  <a:srgbClr val="FFFFFF"/>
                </a:solidFill>
              </a:rPr>
              <a:t>  in the carbonate-silicate cycle: Atmospheric </a:t>
            </a:r>
            <a:r>
              <a:rPr lang="en-US" altLang="en-US" sz="2000" dirty="0">
                <a:solidFill>
                  <a:srgbClr val="FFFFFF"/>
                </a:solidFill>
              </a:rPr>
              <a:t>CO</a:t>
            </a:r>
            <a:r>
              <a:rPr lang="en-US" altLang="en-US" sz="2000" baseline="-25000" dirty="0">
                <a:solidFill>
                  <a:srgbClr val="FFFFFF"/>
                </a:solidFill>
              </a:rPr>
              <a:t>2</a:t>
            </a:r>
            <a:r>
              <a:rPr lang="en-US" altLang="en-US" sz="2000" dirty="0">
                <a:solidFill>
                  <a:srgbClr val="FFFFFF"/>
                </a:solidFill>
              </a:rPr>
              <a:t> should build up </a:t>
            </a:r>
            <a:r>
              <a:rPr lang="en-US" altLang="en-US" sz="2000" dirty="0" smtClean="0">
                <a:solidFill>
                  <a:srgbClr val="FFFFFF"/>
                </a:solidFill>
              </a:rPr>
              <a:t>as</a:t>
            </a:r>
          </a:p>
          <a:p>
            <a:r>
              <a:rPr lang="en-US" altLang="en-US" sz="2000" dirty="0">
                <a:solidFill>
                  <a:srgbClr val="FFFFFF"/>
                </a:solidFill>
              </a:rPr>
              <a:t> </a:t>
            </a:r>
            <a:r>
              <a:rPr lang="en-US" altLang="en-US" sz="2000" dirty="0" smtClean="0">
                <a:solidFill>
                  <a:srgbClr val="FFFFFF"/>
                </a:solidFill>
              </a:rPr>
              <a:t>  the </a:t>
            </a:r>
            <a:r>
              <a:rPr lang="en-US" altLang="en-US" sz="2000" dirty="0">
                <a:solidFill>
                  <a:srgbClr val="FFFFFF"/>
                </a:solidFill>
              </a:rPr>
              <a:t>planet </a:t>
            </a:r>
            <a:r>
              <a:rPr lang="en-US" altLang="en-US" sz="2000" dirty="0" smtClean="0">
                <a:solidFill>
                  <a:srgbClr val="FFFFFF"/>
                </a:solidFill>
              </a:rPr>
              <a:t>cools</a:t>
            </a:r>
            <a:endParaRPr lang="en-US" altLang="en-US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FFFF"/>
                </a:solidFill>
              </a:rPr>
              <a:t>Higher CO</a:t>
            </a:r>
            <a:r>
              <a:rPr lang="en-US" altLang="en-US" sz="2000" baseline="-25000" dirty="0" smtClean="0">
                <a:solidFill>
                  <a:srgbClr val="FFFFFF"/>
                </a:solidFill>
              </a:rPr>
              <a:t>2</a:t>
            </a:r>
            <a:r>
              <a:rPr lang="en-US" altLang="en-US" sz="2000" dirty="0" smtClean="0">
                <a:solidFill>
                  <a:srgbClr val="FFFFFF"/>
                </a:solidFill>
              </a:rPr>
              <a:t> is also at least part of the solution to the </a:t>
            </a:r>
            <a:r>
              <a:rPr lang="en-US" altLang="en-US" sz="2000" dirty="0" smtClean="0">
                <a:solidFill>
                  <a:srgbClr val="CCFFCC"/>
                </a:solidFill>
              </a:rPr>
              <a:t>faint young Sun</a:t>
            </a:r>
          </a:p>
          <a:p>
            <a:r>
              <a:rPr lang="en-US" altLang="en-US" sz="2000" dirty="0">
                <a:solidFill>
                  <a:srgbClr val="CCFFCC"/>
                </a:solidFill>
              </a:rPr>
              <a:t> </a:t>
            </a:r>
            <a:r>
              <a:rPr lang="en-US" altLang="en-US" sz="2000" dirty="0" smtClean="0">
                <a:solidFill>
                  <a:srgbClr val="CCFFCC"/>
                </a:solidFill>
              </a:rPr>
              <a:t>  problem </a:t>
            </a:r>
            <a:r>
              <a:rPr lang="en-US" altLang="en-US" sz="2000" dirty="0" smtClean="0">
                <a:solidFill>
                  <a:srgbClr val="FFFFFF"/>
                </a:solidFill>
              </a:rPr>
              <a:t>on Earth</a:t>
            </a:r>
          </a:p>
        </p:txBody>
      </p:sp>
      <p:pic>
        <p:nvPicPr>
          <p:cNvPr id="1026" name="Picture 2" descr="C:\Users\Jim\Documents\Images\Corrected_carbonate_silicate_cycy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219200"/>
            <a:ext cx="6013450" cy="36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37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0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anose="020B0604020202020204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anose="020B0604020202020204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ank Presentatio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ank Presentatio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11328</TotalTime>
  <Words>1584</Words>
  <Application>Microsoft Office PowerPoint</Application>
  <PresentationFormat>On-screen Show (4:3)</PresentationFormat>
  <Paragraphs>188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Arial Unicode MS</vt:lpstr>
      <vt:lpstr>Arial</vt:lpstr>
      <vt:lpstr>Calibri</vt:lpstr>
      <vt:lpstr>Calibri Light</vt:lpstr>
      <vt:lpstr>Symbol</vt:lpstr>
      <vt:lpstr>Times</vt:lpstr>
      <vt:lpstr>Default Design</vt:lpstr>
      <vt:lpstr>3_Blank Presentation</vt:lpstr>
      <vt:lpstr>11_Default Design</vt:lpstr>
      <vt:lpstr>6_Blank Presentation</vt:lpstr>
      <vt:lpstr>1_Office Theme</vt:lpstr>
      <vt:lpstr>2_Default Design</vt:lpstr>
      <vt:lpstr>4_Default Design</vt:lpstr>
      <vt:lpstr>7_Default Design</vt:lpstr>
      <vt:lpstr>1_Default Design</vt:lpstr>
      <vt:lpstr>Blank Presentation</vt:lpstr>
      <vt:lpstr>20_Default Design</vt:lpstr>
      <vt:lpstr>9_Default Design</vt:lpstr>
      <vt:lpstr>6_Default Design</vt:lpstr>
      <vt:lpstr>2_Office Theme</vt:lpstr>
      <vt:lpstr>The Search for Life on Planets Around Other Stars</vt:lpstr>
      <vt:lpstr>The search for life on planets around other stars</vt:lpstr>
      <vt:lpstr>Requirements for life</vt:lpstr>
      <vt:lpstr>Fourth requirement for life (as we know it) : Liquid water </vt:lpstr>
      <vt:lpstr>Definition of Earth</vt:lpstr>
      <vt:lpstr>Definitions (from Michael Hart, Icarus, 1978)</vt:lpstr>
      <vt:lpstr>Michael Hart’s calculations (Icarus, 1978, 1979)</vt:lpstr>
      <vt:lpstr>Problems with Hart’s model</vt:lpstr>
      <vt:lpstr>The carbonate-silicate cycle</vt:lpstr>
      <vt:lpstr>The ZAMS habitable zone</vt:lpstr>
      <vt:lpstr>Empirical HZ limits</vt:lpstr>
      <vt:lpstr>PowerPoint Presentation</vt:lpstr>
      <vt:lpstr>PowerPoint Presentation</vt:lpstr>
      <vt:lpstr>What is the value of Earth?</vt:lpstr>
      <vt:lpstr>Proxima Centauri b</vt:lpstr>
      <vt:lpstr>TRAPPIST-1 System</vt:lpstr>
      <vt:lpstr>Updated habitable zone</vt:lpstr>
      <vt:lpstr>PowerPoint Presentation</vt:lpstr>
      <vt:lpstr>From the ground</vt:lpstr>
      <vt:lpstr>From JWST and TESS</vt:lpstr>
      <vt:lpstr>From direct imaging</vt:lpstr>
      <vt:lpstr>Modern direct imaging concepts</vt:lpstr>
      <vt:lpstr>Looking for life via the by-products of metabolism</vt:lpstr>
      <vt:lpstr>Visible spectrum of Earth</vt:lpstr>
      <vt:lpstr>Conclusions</vt:lpstr>
      <vt:lpstr>Terrestrial Planet Finder (TPF)</vt:lpstr>
      <vt:lpstr>PowerPoint Presentation</vt:lpstr>
    </vt:vector>
  </TitlesOfParts>
  <Company>PSU Dept of Geosciences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Jim Kasting</dc:creator>
  <cp:lastModifiedBy>jfk4@emswin.psu.edu</cp:lastModifiedBy>
  <cp:revision>675</cp:revision>
  <cp:lastPrinted>2004-06-13T15:43:45Z</cp:lastPrinted>
  <dcterms:created xsi:type="dcterms:W3CDTF">2000-03-21T20:18:33Z</dcterms:created>
  <dcterms:modified xsi:type="dcterms:W3CDTF">2019-05-15T15:23:08Z</dcterms:modified>
</cp:coreProperties>
</file>