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</p:sldMasterIdLst>
  <p:notesMasterIdLst>
    <p:notesMasterId r:id="rId16"/>
  </p:notes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688C-A97C-4851-96A3-3FEAB33CEC8F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BCD2-5AED-49EF-AFBE-84A70FC0D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7776F5-6849-44FE-A176-ABAEB388E46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5800"/>
            <a:ext cx="4673600" cy="35052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05400" cy="4114800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30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2A714-1681-404E-B2C8-EB1AE3D4E7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99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A94D-C251-4FB1-86CE-A29385093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0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739AA-17B4-4EE7-9554-5380934C1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07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545CC-F5A1-45DA-8E9A-8767F3A5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513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880A-9A6F-4D1C-93B5-40C9A60DD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19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F0FF6-188B-4E70-8474-94DB91606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785084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E4A96-9084-439C-BE76-A0F0A9F7F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7287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88BD-1FFE-45EC-889F-92F2F3669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005281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C90D9-CB36-4B39-B03B-90A685565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71764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EC95-64F4-4446-82A9-FA19DD567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2112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24E8-6B62-4518-91AF-12AA54295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341236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40E29-D8A4-41D9-A29F-1832B2E25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13920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4372B-C3E1-41E6-8A9B-F2BBB2F2B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9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D5622-F4A8-4C5B-BA99-5B76023D6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92976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4DCC-FE47-49EB-9975-8EDA2E3E5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088617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C774-0ECC-4CA1-BC30-AD8CB66F20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12153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043E-7BF3-42C0-B2E4-94F081ABE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7120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2E65E-DAD1-4312-AFEB-19D539004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332054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9ED7-B6A8-4091-8F78-5F7FE86394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800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06F1-632A-4019-AA10-C3529D86E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45800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6045-673A-45D4-8DA8-38574F6FF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788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332D-445B-4361-9A5D-DBE8F872B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2389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E48C0-5510-43E4-8B78-4A69347AF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4036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21078-6F9A-4FD6-8DE4-B97B4EE39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43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36B43-303D-4A4C-8633-E77D66FB3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1028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F81C-BCD4-4E8F-8D8A-299C7F091B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4626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EBDC-5E78-4DB7-B94B-23F7FA7EA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18075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2EB8-0E2A-4213-AD5D-472E6094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6618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7058F-03EC-427A-9254-98B0FF1FC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7962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EF7F-71AF-44A8-BC3D-ACEAC6F17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2890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2573F-AD0C-40A5-BB7A-81155DEFA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692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6620-2581-4492-A1D9-651273E07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0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B3A77-BB24-473D-9F0A-8B8E17F4E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79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FA00-8B96-4D8D-B582-AF3351E59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03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3ED7-05A3-4C53-850B-4676E5A99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6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BC11A-1D87-4604-AA5E-C26DC4CE7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52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D962-9207-4A7E-A5F8-68C29AC83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+mn-lt"/>
              </a:defRPr>
            </a:lvl1pPr>
          </a:lstStyle>
          <a:p>
            <a:pPr>
              <a:defRPr/>
            </a:pPr>
            <a:fld id="{24359647-2CA8-4C0C-9F40-BA1BB3FF2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93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50A9D6-7F24-4E5B-91FD-2B407CAE2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123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82A2AB-7D8F-4DA6-8007-6E5B61E68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695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isotopes in the early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343400"/>
          </a:xfrm>
        </p:spPr>
        <p:txBody>
          <a:bodyPr/>
          <a:lstStyle/>
          <a:p>
            <a:r>
              <a:rPr lang="en-US" sz="2000" dirty="0" smtClean="0"/>
              <a:t>Oxygen has three stable isotopes: </a:t>
            </a:r>
            <a:r>
              <a:rPr lang="en-US" sz="2000" baseline="30000" dirty="0" smtClean="0">
                <a:solidFill>
                  <a:srgbClr val="FFCC99"/>
                </a:solidFill>
              </a:rPr>
              <a:t>16</a:t>
            </a:r>
            <a:r>
              <a:rPr lang="en-US" sz="2000" dirty="0" smtClean="0">
                <a:solidFill>
                  <a:srgbClr val="FFCC99"/>
                </a:solidFill>
              </a:rPr>
              <a:t>O, </a:t>
            </a:r>
            <a:r>
              <a:rPr lang="en-US" sz="2000" baseline="30000" dirty="0" smtClean="0">
                <a:solidFill>
                  <a:srgbClr val="FFCC99"/>
                </a:solidFill>
              </a:rPr>
              <a:t>17</a:t>
            </a:r>
            <a:r>
              <a:rPr lang="en-US" sz="2000" dirty="0" smtClean="0">
                <a:solidFill>
                  <a:srgbClr val="FFCC99"/>
                </a:solidFill>
              </a:rPr>
              <a:t>O, and </a:t>
            </a:r>
            <a:r>
              <a:rPr lang="en-US" sz="2000" baseline="30000" dirty="0" smtClean="0">
                <a:solidFill>
                  <a:srgbClr val="FFCC99"/>
                </a:solidFill>
              </a:rPr>
              <a:t>18</a:t>
            </a:r>
            <a:r>
              <a:rPr lang="en-US" sz="2000" dirty="0" smtClean="0">
                <a:solidFill>
                  <a:srgbClr val="FFCC99"/>
                </a:solidFill>
              </a:rPr>
              <a:t>O</a:t>
            </a:r>
          </a:p>
          <a:p>
            <a:r>
              <a:rPr lang="en-US" sz="2000" dirty="0" smtClean="0"/>
              <a:t>Normally, they plot along the </a:t>
            </a:r>
            <a:r>
              <a:rPr lang="en-US" sz="2000" i="1" dirty="0" smtClean="0"/>
              <a:t>mass fractionation line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</a:t>
            </a:r>
            <a:r>
              <a:rPr lang="en-US" sz="2000" baseline="30000" dirty="0" smtClean="0">
                <a:solidFill>
                  <a:srgbClr val="CCFFCC"/>
                </a:solidFill>
                <a:sym typeface="Symbol" panose="05050102010706020507" pitchFamily="18" charset="2"/>
              </a:rPr>
              <a:t>17</a:t>
            </a:r>
            <a:r>
              <a:rPr 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O  0.52 </a:t>
            </a:r>
            <a:r>
              <a:rPr lang="en-US" sz="2000" baseline="30000" dirty="0" smtClean="0">
                <a:solidFill>
                  <a:srgbClr val="CCFFCC"/>
                </a:solidFill>
                <a:sym typeface="Symbol" panose="05050102010706020507" pitchFamily="18" charset="2"/>
              </a:rPr>
              <a:t>18</a:t>
            </a:r>
            <a:r>
              <a:rPr 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O</a:t>
            </a:r>
          </a:p>
          <a:p>
            <a:pPr marL="0" indent="0">
              <a:buNone/>
            </a:pPr>
            <a:r>
              <a:rPr lang="en-US" sz="2000" dirty="0" smtClean="0">
                <a:sym typeface="Symbol" panose="05050102010706020507" pitchFamily="18" charset="2"/>
              </a:rPr>
              <a:t>     where </a:t>
            </a:r>
            <a:r>
              <a:rPr lang="en-US" sz="2000" baseline="30000" dirty="0" err="1" smtClean="0">
                <a:sym typeface="Symbol" panose="05050102010706020507" pitchFamily="18" charset="2"/>
              </a:rPr>
              <a:t>x</a:t>
            </a:r>
            <a:r>
              <a:rPr lang="en-US" sz="2000" dirty="0" err="1" smtClean="0">
                <a:sym typeface="Symbol" panose="05050102010706020507" pitchFamily="18" charset="2"/>
              </a:rPr>
              <a:t>O</a:t>
            </a:r>
            <a:r>
              <a:rPr lang="en-US" sz="2000" dirty="0" smtClean="0">
                <a:sym typeface="Symbol" panose="05050102010706020507" pitchFamily="18" charset="2"/>
              </a:rPr>
              <a:t> is the deviation in</a:t>
            </a: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parts </a:t>
            </a:r>
            <a:r>
              <a:rPr lang="en-US" sz="2000" dirty="0" err="1" smtClean="0">
                <a:sym typeface="Symbol" panose="05050102010706020507" pitchFamily="18" charset="2"/>
              </a:rPr>
              <a:t>permil</a:t>
            </a:r>
            <a:r>
              <a:rPr lang="en-US" sz="2000" dirty="0" smtClean="0">
                <a:sym typeface="Symbol" panose="05050102010706020507" pitchFamily="18" charset="2"/>
              </a:rPr>
              <a:t> (‰) from the</a:t>
            </a:r>
          </a:p>
          <a:p>
            <a:pPr marL="0" indent="0">
              <a:buNone/>
            </a:pP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standard (typically, SMOW)</a:t>
            </a:r>
          </a:p>
          <a:p>
            <a:r>
              <a:rPr lang="en-US" sz="2000" dirty="0" smtClean="0">
                <a:sym typeface="Symbol" panose="05050102010706020507" pitchFamily="18" charset="2"/>
              </a:rPr>
              <a:t>The Earth and the Moon plot along the same line. Meteorites and meteorite inclusions, e.g. CAIs, plot elsewhere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11561"/>
            <a:ext cx="3810000" cy="3170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181600"/>
            <a:ext cx="409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K. D.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McKeegan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et al., Science (2011)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9390" y="5562600"/>
            <a:ext cx="4600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solar wind measurements come from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NASA’s Genesis spacecraft, which crashed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nto the Utah desert in 2004.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/>
              <a:t>Sulfur chain formation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241800" cy="4572000"/>
          </a:xfrm>
        </p:spPr>
        <p:txBody>
          <a:bodyPr/>
          <a:lstStyle/>
          <a:p>
            <a:r>
              <a:rPr lang="en-US" altLang="en-US" sz="2400" dirty="0" smtClean="0"/>
              <a:t>S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and S</a:t>
            </a:r>
            <a:r>
              <a:rPr lang="en-US" altLang="en-US" sz="2400" baseline="-25000" dirty="0" smtClean="0"/>
              <a:t>8</a:t>
            </a:r>
            <a:r>
              <a:rPr lang="en-US" altLang="en-US" sz="2400" dirty="0" smtClean="0"/>
              <a:t> are also symmetric molecules, but they are </a:t>
            </a:r>
            <a:r>
              <a:rPr lang="en-US" altLang="en-US" sz="2400" dirty="0" smtClean="0">
                <a:solidFill>
                  <a:srgbClr val="FFCC99"/>
                </a:solidFill>
              </a:rPr>
              <a:t>‘floppy’ </a:t>
            </a:r>
            <a:r>
              <a:rPr lang="en-US" altLang="en-US" sz="2400" dirty="0" smtClean="0"/>
              <a:t>and should not behave like rigid rotators; hence, they do not obey the same selection rules on rotational states, and so the rates of the isotopically substituted reactions should </a:t>
            </a:r>
            <a:r>
              <a:rPr lang="en-US" altLang="en-US" sz="2400" i="1" dirty="0" smtClean="0"/>
              <a:t>not </a:t>
            </a:r>
            <a:r>
              <a:rPr lang="en-US" altLang="en-US" sz="2400" dirty="0" smtClean="0"/>
              <a:t>be doubled</a:t>
            </a:r>
            <a:endParaRPr lang="en-US" altLang="en-US" sz="1800" dirty="0" smtClean="0"/>
          </a:p>
        </p:txBody>
      </p:sp>
      <p:pic>
        <p:nvPicPr>
          <p:cNvPr id="4198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926013"/>
            <a:ext cx="1600200" cy="1169987"/>
          </a:xfrm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78013"/>
            <a:ext cx="1447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0" name="Straight Connector 10"/>
          <p:cNvCxnSpPr>
            <a:cxnSpLocks noChangeShapeType="1"/>
            <a:stCxn id="41998" idx="5"/>
          </p:cNvCxnSpPr>
          <p:nvPr/>
        </p:nvCxnSpPr>
        <p:spPr bwMode="auto">
          <a:xfrm>
            <a:off x="6111782" y="3517807"/>
            <a:ext cx="136618" cy="48269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2" name="Straight Connector 16"/>
          <p:cNvCxnSpPr>
            <a:cxnSpLocks noChangeShapeType="1"/>
          </p:cNvCxnSpPr>
          <p:nvPr/>
        </p:nvCxnSpPr>
        <p:spPr bwMode="auto">
          <a:xfrm rot="5400000">
            <a:off x="6515100" y="3771900"/>
            <a:ext cx="0" cy="533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7726363" y="2030413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4" name="TextBox 18"/>
          <p:cNvSpPr txBox="1">
            <a:spLocks noChangeArrowheads="1"/>
          </p:cNvSpPr>
          <p:nvPr/>
        </p:nvSpPr>
        <p:spPr bwMode="auto">
          <a:xfrm>
            <a:off x="7721600" y="3549650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5" name="TextBox 19"/>
          <p:cNvSpPr txBox="1">
            <a:spLocks noChangeArrowheads="1"/>
          </p:cNvSpPr>
          <p:nvPr/>
        </p:nvSpPr>
        <p:spPr bwMode="auto">
          <a:xfrm>
            <a:off x="7737475" y="52530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6" name="Down Arrow 20"/>
          <p:cNvSpPr>
            <a:spLocks noChangeArrowheads="1"/>
          </p:cNvSpPr>
          <p:nvPr/>
        </p:nvSpPr>
        <p:spPr bwMode="auto">
          <a:xfrm>
            <a:off x="6400800" y="2716213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7" name="Down Arrow 21"/>
          <p:cNvSpPr>
            <a:spLocks noChangeArrowheads="1"/>
          </p:cNvSpPr>
          <p:nvPr/>
        </p:nvSpPr>
        <p:spPr bwMode="auto">
          <a:xfrm>
            <a:off x="6400800" y="4343400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8" name="Oval 22"/>
          <p:cNvSpPr>
            <a:spLocks noChangeArrowheads="1"/>
          </p:cNvSpPr>
          <p:nvPr/>
        </p:nvSpPr>
        <p:spPr bwMode="auto">
          <a:xfrm>
            <a:off x="5981700" y="33877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9" name="Oval 23"/>
          <p:cNvSpPr>
            <a:spLocks noChangeArrowheads="1"/>
          </p:cNvSpPr>
          <p:nvPr/>
        </p:nvSpPr>
        <p:spPr bwMode="auto">
          <a:xfrm>
            <a:off x="6172200" y="39338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858000" y="3405187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42000" idx="0"/>
            <a:endCxn id="19" idx="4"/>
          </p:cNvCxnSpPr>
          <p:nvPr/>
        </p:nvCxnSpPr>
        <p:spPr bwMode="auto">
          <a:xfrm flipV="1">
            <a:off x="6781800" y="3557587"/>
            <a:ext cx="152400" cy="4048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66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514600" algn="l"/>
              </a:tabLst>
            </a:pPr>
            <a:r>
              <a:rPr lang="en-US" altLang="en-US" dirty="0" smtClean="0">
                <a:solidFill>
                  <a:srgbClr val="FFFF00"/>
                </a:solidFill>
              </a:rPr>
              <a:t>MIF generation during formation of S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and </a:t>
            </a:r>
            <a:r>
              <a:rPr lang="en-US" altLang="en-US" dirty="0">
                <a:solidFill>
                  <a:srgbClr val="FFFF00"/>
                </a:solidFill>
              </a:rPr>
              <a:t>S</a:t>
            </a:r>
            <a:r>
              <a:rPr lang="en-US" altLang="en-US" baseline="-25000" dirty="0">
                <a:solidFill>
                  <a:srgbClr val="FFFF00"/>
                </a:solidFill>
              </a:rPr>
              <a:t>8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r>
              <a:rPr lang="en-US" sz="2400" dirty="0" smtClean="0"/>
              <a:t>If the rates of the S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and S</a:t>
            </a:r>
            <a:r>
              <a:rPr lang="en-US" sz="2400" baseline="-25000" dirty="0" smtClean="0"/>
              <a:t>8</a:t>
            </a:r>
            <a:r>
              <a:rPr lang="en-US" sz="2400" dirty="0" smtClean="0"/>
              <a:t> formation reactions behave as </a:t>
            </a:r>
            <a:r>
              <a:rPr lang="en-US" sz="2400" dirty="0" err="1" smtClean="0"/>
              <a:t>Babikov</a:t>
            </a:r>
            <a:r>
              <a:rPr lang="en-US" sz="2400" dirty="0" smtClean="0"/>
              <a:t> predicts, then each reaction should generate 500‰ fractionation (i.e., a factor of 2)</a:t>
            </a:r>
            <a:endParaRPr lang="en-US" sz="3200" dirty="0"/>
          </a:p>
          <a:p>
            <a:pPr lvl="1"/>
            <a:r>
              <a:rPr lang="en-US" sz="2000" dirty="0" smtClean="0">
                <a:sym typeface="Symbol" panose="05050102010706020507" pitchFamily="18" charset="2"/>
              </a:rPr>
              <a:t></a:t>
            </a:r>
            <a:r>
              <a:rPr lang="en-US" sz="2000" baseline="30000" dirty="0" smtClean="0">
                <a:sym typeface="Symbol" panose="05050102010706020507" pitchFamily="18" charset="2"/>
              </a:rPr>
              <a:t>33</a:t>
            </a:r>
            <a:r>
              <a:rPr lang="en-US" sz="2000" dirty="0" smtClean="0">
                <a:sym typeface="Symbol" panose="05050102010706020507" pitchFamily="18" charset="2"/>
              </a:rPr>
              <a:t>S should be </a:t>
            </a:r>
            <a:r>
              <a:rPr lang="en-US" sz="2000" i="1" dirty="0" smtClean="0">
                <a:solidFill>
                  <a:srgbClr val="FFCC99"/>
                </a:solidFill>
                <a:sym typeface="Symbol" panose="05050102010706020507" pitchFamily="18" charset="2"/>
              </a:rPr>
              <a:t>negative</a:t>
            </a:r>
            <a:r>
              <a:rPr lang="en-US" sz="2000" dirty="0" smtClean="0">
                <a:solidFill>
                  <a:srgbClr val="FFCC99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for elemental sulfur</a:t>
            </a:r>
          </a:p>
          <a:p>
            <a:pPr lvl="1"/>
            <a:r>
              <a:rPr lang="en-US" sz="2000" dirty="0" smtClean="0">
                <a:sym typeface="Symbol" panose="05050102010706020507" pitchFamily="18" charset="2"/>
              </a:rPr>
              <a:t></a:t>
            </a:r>
            <a:r>
              <a:rPr lang="en-US" sz="2000" baseline="30000" dirty="0" smtClean="0">
                <a:sym typeface="Symbol" panose="05050102010706020507" pitchFamily="18" charset="2"/>
              </a:rPr>
              <a:t>36</a:t>
            </a:r>
            <a:r>
              <a:rPr lang="en-US" sz="2000" dirty="0" smtClean="0">
                <a:sym typeface="Symbol" panose="05050102010706020507" pitchFamily="18" charset="2"/>
              </a:rPr>
              <a:t>S should be </a:t>
            </a:r>
            <a:r>
              <a:rPr lang="en-US" sz="2000" i="1" dirty="0" smtClean="0">
                <a:solidFill>
                  <a:srgbClr val="CCFFFF"/>
                </a:solidFill>
                <a:sym typeface="Symbol" panose="05050102010706020507" pitchFamily="18" charset="2"/>
              </a:rPr>
              <a:t>positive</a:t>
            </a:r>
            <a:r>
              <a:rPr lang="en-US" sz="2000" dirty="0" smtClean="0">
                <a:solidFill>
                  <a:srgbClr val="CCFFFF"/>
                </a:solidFill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and approximately twice as large</a:t>
            </a:r>
            <a:endParaRPr lang="en-US" sz="20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45268"/>
            <a:ext cx="3810000" cy="2865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4086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Harman et al., Science (submitted)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5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514600" algn="l"/>
              </a:tabLst>
            </a:pPr>
            <a:r>
              <a:rPr lang="en-US" altLang="en-US" dirty="0" smtClean="0">
                <a:solidFill>
                  <a:srgbClr val="FFFF00"/>
                </a:solidFill>
              </a:rPr>
              <a:t>MIF generation during formation of S</a:t>
            </a:r>
            <a:r>
              <a:rPr lang="en-US" alt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altLang="en-US" dirty="0" smtClean="0">
                <a:solidFill>
                  <a:srgbClr val="FFFF00"/>
                </a:solidFill>
              </a:rPr>
              <a:t> and </a:t>
            </a:r>
            <a:r>
              <a:rPr lang="en-US" altLang="en-US" dirty="0">
                <a:solidFill>
                  <a:srgbClr val="FFFF00"/>
                </a:solidFill>
              </a:rPr>
              <a:t>S</a:t>
            </a:r>
            <a:r>
              <a:rPr lang="en-US" altLang="en-US" baseline="-25000" dirty="0">
                <a:solidFill>
                  <a:srgbClr val="FFFF00"/>
                </a:solidFill>
              </a:rPr>
              <a:t>8</a:t>
            </a:r>
            <a:r>
              <a:rPr lang="en-US" altLang="en-US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/>
          <a:p>
            <a:r>
              <a:rPr lang="en-US" sz="2400" dirty="0" smtClean="0"/>
              <a:t>In the linear regime, the predicted slope of </a:t>
            </a:r>
            <a:r>
              <a:rPr 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</a:t>
            </a:r>
            <a:r>
              <a:rPr lang="en-US" sz="2400" baseline="30000" dirty="0">
                <a:solidFill>
                  <a:srgbClr val="FFFFFF"/>
                </a:solidFill>
                <a:sym typeface="Symbol" panose="05050102010706020507" pitchFamily="18" charset="2"/>
              </a:rPr>
              <a:t>33</a:t>
            </a:r>
            <a:r>
              <a:rPr 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S 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vs. </a:t>
            </a:r>
            <a:r>
              <a:rPr lang="en-US" sz="2400" baseline="30000" dirty="0" smtClean="0">
                <a:solidFill>
                  <a:srgbClr val="FFFFFF"/>
                </a:solidFill>
                <a:sym typeface="Symbol" panose="05050102010706020507" pitchFamily="18" charset="2"/>
              </a:rPr>
              <a:t>34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S is </a:t>
            </a:r>
            <a:r>
              <a:rPr lang="en-US" sz="2400" dirty="0" smtClean="0">
                <a:solidFill>
                  <a:srgbClr val="CCFFCC"/>
                </a:solidFill>
                <a:sym typeface="Symbol" panose="05050102010706020507" pitchFamily="18" charset="2"/>
              </a:rPr>
              <a:t>0.5,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 in agreement with the data</a:t>
            </a:r>
          </a:p>
          <a:p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In the linear regime, the slope of </a:t>
            </a:r>
            <a:r>
              <a:rPr 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</a:t>
            </a:r>
            <a:r>
              <a:rPr lang="en-US" sz="2400" baseline="30000" dirty="0" smtClean="0">
                <a:solidFill>
                  <a:srgbClr val="FFFFFF"/>
                </a:solidFill>
                <a:sym typeface="Symbol" panose="05050102010706020507" pitchFamily="18" charset="2"/>
              </a:rPr>
              <a:t>36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S </a:t>
            </a:r>
            <a:r>
              <a:rPr 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vs. 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</a:t>
            </a:r>
            <a:r>
              <a:rPr lang="en-US" sz="2400" baseline="30000" dirty="0" smtClean="0">
                <a:solidFill>
                  <a:srgbClr val="FFFFFF"/>
                </a:solidFill>
                <a:sym typeface="Symbol" panose="05050102010706020507" pitchFamily="18" charset="2"/>
              </a:rPr>
              <a:t>33</a:t>
            </a:r>
            <a:r>
              <a:rPr lang="en-US" sz="2400" dirty="0" smtClean="0">
                <a:solidFill>
                  <a:srgbClr val="FFFFFF"/>
                </a:solidFill>
                <a:sym typeface="Symbol" panose="05050102010706020507" pitchFamily="18" charset="2"/>
              </a:rPr>
              <a:t>S is </a:t>
            </a:r>
            <a:r>
              <a:rPr lang="en-US" sz="2400" dirty="0" smtClean="0">
                <a:solidFill>
                  <a:srgbClr val="FFCC99"/>
                </a:solidFill>
                <a:sym typeface="Symbol" panose="05050102010706020507" pitchFamily="18" charset="2"/>
              </a:rPr>
              <a:t>2</a:t>
            </a:r>
            <a:endParaRPr lang="en-US" sz="1800" dirty="0" smtClean="0">
              <a:solidFill>
                <a:srgbClr val="FFCC99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45268"/>
            <a:ext cx="3810000" cy="2865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504086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Harman et al., Science (submitted)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98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Geologic O</a:t>
            </a:r>
            <a:r>
              <a:rPr lang="en-US" altLang="en-US" baseline="-25000" smtClean="0">
                <a:latin typeface="Arial" panose="020B0604020202020204" pitchFamily="34" charset="0"/>
              </a:rPr>
              <a:t>2</a:t>
            </a:r>
            <a:r>
              <a:rPr lang="en-US" altLang="en-US" smtClean="0">
                <a:latin typeface="Arial" panose="020B0604020202020204" pitchFamily="34" charset="0"/>
              </a:rPr>
              <a:t> Indicators</a:t>
            </a:r>
          </a:p>
        </p:txBody>
      </p:sp>
      <p:pic>
        <p:nvPicPr>
          <p:cNvPr id="7171" name="Picture 3" descr="Holland_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2081" r="8615" b="6242"/>
          <a:stretch>
            <a:fillRect/>
          </a:stretch>
        </p:blipFill>
        <p:spPr bwMode="auto">
          <a:xfrm>
            <a:off x="1295400" y="1246188"/>
            <a:ext cx="64008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505450" y="527208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H. D. Holland (1994)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200400" y="2541588"/>
            <a:ext cx="1022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(Detrital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838200" y="5410200"/>
            <a:ext cx="7407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Blue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boxes indicate low O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Red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boxes indicate high O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Dates have been revised; the initial rise of O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is now placed at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 2.45 Ga</a:t>
            </a:r>
          </a:p>
        </p:txBody>
      </p:sp>
    </p:spTree>
    <p:extLst>
      <p:ext uri="{BB962C8B-B14F-4D97-AF65-F5344CB8AC3E}">
        <p14:creationId xmlns:p14="http://schemas.microsoft.com/office/powerpoint/2010/main" val="26494053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MIF data as of 2011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419600"/>
          </a:xfrm>
        </p:spPr>
        <p:txBody>
          <a:bodyPr/>
          <a:lstStyle/>
          <a:p>
            <a:r>
              <a:rPr lang="en-US" altLang="en-US" sz="2400" dirty="0" smtClean="0"/>
              <a:t>The pattern in </a:t>
            </a:r>
            <a:r>
              <a:rPr lang="en-US" altLang="en-US" sz="2400" dirty="0" smtClean="0">
                <a:sym typeface="Symbol" panose="05050102010706020507" pitchFamily="18" charset="2"/>
              </a:rPr>
              <a:t></a:t>
            </a:r>
            <a:r>
              <a:rPr lang="en-US" altLang="en-US" sz="2400" baseline="30000" dirty="0" smtClean="0">
                <a:sym typeface="Symbol" panose="05050102010706020507" pitchFamily="18" charset="2"/>
              </a:rPr>
              <a:t>33</a:t>
            </a:r>
            <a:r>
              <a:rPr lang="en-US" altLang="en-US" sz="2400" dirty="0" smtClean="0">
                <a:sym typeface="Symbol" panose="05050102010706020507" pitchFamily="18" charset="2"/>
              </a:rPr>
              <a:t>S </a:t>
            </a:r>
            <a:r>
              <a:rPr lang="en-US" altLang="en-US" sz="2400" dirty="0" smtClean="0"/>
              <a:t>continues to hold as new data are added</a:t>
            </a:r>
          </a:p>
          <a:p>
            <a:r>
              <a:rPr lang="en-US" altLang="en-US" sz="2400" dirty="0" smtClean="0"/>
              <a:t>Note the significant </a:t>
            </a:r>
            <a:r>
              <a:rPr lang="en-US" altLang="en-US" sz="2400" i="1" dirty="0" smtClean="0">
                <a:solidFill>
                  <a:srgbClr val="FFCC99"/>
                </a:solidFill>
              </a:rPr>
              <a:t>asymmetry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between positive and negative </a:t>
            </a:r>
            <a:r>
              <a:rPr lang="en-US" altLang="en-US" sz="2400" dirty="0" smtClean="0">
                <a:sym typeface="Symbol" panose="05050102010706020507" pitchFamily="18" charset="2"/>
              </a:rPr>
              <a:t></a:t>
            </a:r>
            <a:r>
              <a:rPr lang="en-US" altLang="en-US" sz="2400" baseline="30000" dirty="0" smtClean="0">
                <a:sym typeface="Symbol" panose="05050102010706020507" pitchFamily="18" charset="2"/>
              </a:rPr>
              <a:t>33</a:t>
            </a:r>
            <a:r>
              <a:rPr lang="en-US" altLang="en-US" sz="2400" dirty="0" smtClean="0">
                <a:sym typeface="Symbol" panose="05050102010706020507" pitchFamily="18" charset="2"/>
              </a:rPr>
              <a:t>S values, especially from 2.5-2.7 Ga</a:t>
            </a:r>
          </a:p>
          <a:p>
            <a:pPr lvl="1"/>
            <a:r>
              <a:rPr lang="en-US" altLang="en-US" sz="2000" dirty="0" smtClean="0">
                <a:sym typeface="Symbol" panose="05050102010706020507" pitchFamily="18" charset="2"/>
              </a:rPr>
              <a:t>Need a </a:t>
            </a:r>
            <a:r>
              <a:rPr lang="en-US" altLang="en-US" sz="2000" i="1" dirty="0" smtClean="0">
                <a:sym typeface="Symbol" panose="05050102010706020507" pitchFamily="18" charset="2"/>
              </a:rPr>
              <a:t>larger  </a:t>
            </a:r>
            <a:r>
              <a:rPr lang="en-US" altLang="en-US" sz="2000" dirty="0" smtClean="0">
                <a:sym typeface="Symbol" panose="05050102010706020507" pitchFamily="18" charset="2"/>
              </a:rPr>
              <a:t>sulfur exit channel for the negative values so that the isotopic signal is diluted</a:t>
            </a:r>
          </a:p>
          <a:p>
            <a:endParaRPr lang="en-US" alt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33600"/>
            <a:ext cx="3810000" cy="2513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4685805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D. T. Johnston, Earth Sci. Rev (2011)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12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Causes of sulfur MIF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r>
              <a:rPr lang="en-US" sz="2800" dirty="0" smtClean="0"/>
              <a:t>All of this has led to great interest in the </a:t>
            </a:r>
            <a:r>
              <a:rPr lang="en-US" sz="2800" i="1" dirty="0" smtClean="0"/>
              <a:t>causes </a:t>
            </a:r>
            <a:r>
              <a:rPr lang="en-US" sz="2800" dirty="0" smtClean="0"/>
              <a:t>of sulfur MIF</a:t>
            </a:r>
          </a:p>
          <a:p>
            <a:r>
              <a:rPr lang="en-US" sz="2800" dirty="0" smtClean="0"/>
              <a:t>Ever since 2000, the leading candidate has been photolysis of 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 the 190-220 nm band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CCFFFF"/>
                </a:solidFill>
              </a:rPr>
              <a:t>SO</a:t>
            </a:r>
            <a:r>
              <a:rPr lang="en-US" sz="2800" baseline="-25000" dirty="0" smtClean="0">
                <a:solidFill>
                  <a:srgbClr val="CCFFFF"/>
                </a:solidFill>
              </a:rPr>
              <a:t>2</a:t>
            </a:r>
            <a:r>
              <a:rPr lang="en-US" sz="2800" dirty="0" smtClean="0">
                <a:solidFill>
                  <a:srgbClr val="CCFFFF"/>
                </a:solidFill>
              </a:rPr>
              <a:t> + h</a:t>
            </a:r>
            <a:r>
              <a:rPr lang="en-US" sz="2800" dirty="0" smtClean="0">
                <a:solidFill>
                  <a:srgbClr val="CCFFFF"/>
                </a:solidFill>
                <a:sym typeface="Symbol" panose="05050102010706020507" pitchFamily="18" charset="2"/>
              </a:rPr>
              <a:t>    SO + O</a:t>
            </a:r>
          </a:p>
          <a:p>
            <a:r>
              <a:rPr lang="en-US" sz="2800" dirty="0" smtClean="0"/>
              <a:t>The 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molecule </a:t>
            </a:r>
            <a:r>
              <a:rPr lang="en-US" sz="2800" i="1" dirty="0" err="1" smtClean="0">
                <a:solidFill>
                  <a:srgbClr val="FFCC99"/>
                </a:solidFill>
              </a:rPr>
              <a:t>predissociates</a:t>
            </a:r>
            <a:r>
              <a:rPr lang="en-US" sz="2800" dirty="0" smtClean="0">
                <a:solidFill>
                  <a:srgbClr val="FFCC99"/>
                </a:solidFill>
              </a:rPr>
              <a:t> </a:t>
            </a:r>
            <a:r>
              <a:rPr lang="en-US" sz="2800" dirty="0" smtClean="0"/>
              <a:t>(i.e., goes to an excited bound state before breaking apart), creating lots of opportunities for unusual isotope effects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66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Production of sulfur “MIF” by SO</a:t>
            </a:r>
            <a:r>
              <a:rPr lang="en-US" altLang="en-US" sz="4000" baseline="-25000" dirty="0" smtClean="0"/>
              <a:t>2</a:t>
            </a:r>
            <a:r>
              <a:rPr lang="en-US" altLang="en-US" sz="4000" dirty="0" smtClean="0"/>
              <a:t> photolysis</a:t>
            </a:r>
          </a:p>
        </p:txBody>
      </p:sp>
      <p:pic>
        <p:nvPicPr>
          <p:cNvPr id="378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3810000" cy="3054350"/>
          </a:xfrm>
          <a:noFill/>
        </p:spPr>
      </p:pic>
      <p:pic>
        <p:nvPicPr>
          <p:cNvPr id="378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038600" cy="3084513"/>
          </a:xfrm>
          <a:noFill/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6167438" y="6461125"/>
            <a:ext cx="284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J.R. Lyons,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GRL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(2007)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990600" y="5105400"/>
            <a:ext cx="313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UV absorption coefficients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632325" y="5105400"/>
            <a:ext cx="379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Blowup of different forms of SO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41325" y="5530850"/>
            <a:ext cx="8226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The different 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isotopologues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of SO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(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e.g.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32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SO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and 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33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SO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  absorb UV radiation at slightly different wavelengths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1981200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Photolysis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209800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Photo-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excitation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508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Production of sulfur “MIF” by SO</a:t>
            </a:r>
            <a:r>
              <a:rPr lang="en-US" altLang="en-US" sz="4000" baseline="-25000" dirty="0" smtClean="0"/>
              <a:t>2</a:t>
            </a:r>
            <a:r>
              <a:rPr lang="en-US" altLang="en-US" sz="4000" dirty="0" smtClean="0"/>
              <a:t> photolysis</a:t>
            </a:r>
          </a:p>
        </p:txBody>
      </p:sp>
      <p:pic>
        <p:nvPicPr>
          <p:cNvPr id="378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981200"/>
            <a:ext cx="3810000" cy="3054350"/>
          </a:xfrm>
          <a:noFill/>
        </p:spPr>
      </p:pic>
      <p:pic>
        <p:nvPicPr>
          <p:cNvPr id="378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4038600" cy="3084513"/>
          </a:xfrm>
          <a:noFill/>
        </p:spPr>
      </p:pic>
      <p:sp>
        <p:nvSpPr>
          <p:cNvPr id="37893" name="Text Box 9"/>
          <p:cNvSpPr txBox="1">
            <a:spLocks noChangeArrowheads="1"/>
          </p:cNvSpPr>
          <p:nvPr/>
        </p:nvSpPr>
        <p:spPr bwMode="auto">
          <a:xfrm>
            <a:off x="6167438" y="6461125"/>
            <a:ext cx="284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J.R. Lyons,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GRL </a:t>
            </a: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(2007)</a:t>
            </a:r>
          </a:p>
        </p:txBody>
      </p:sp>
      <p:sp>
        <p:nvSpPr>
          <p:cNvPr id="37894" name="Text Box 11"/>
          <p:cNvSpPr txBox="1">
            <a:spLocks noChangeArrowheads="1"/>
          </p:cNvSpPr>
          <p:nvPr/>
        </p:nvSpPr>
        <p:spPr bwMode="auto">
          <a:xfrm>
            <a:off x="990600" y="5105400"/>
            <a:ext cx="313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UV absorption coefficients</a:t>
            </a:r>
          </a:p>
        </p:txBody>
      </p:sp>
      <p:sp>
        <p:nvSpPr>
          <p:cNvPr id="37895" name="Text Box 12"/>
          <p:cNvSpPr txBox="1">
            <a:spLocks noChangeArrowheads="1"/>
          </p:cNvSpPr>
          <p:nvPr/>
        </p:nvSpPr>
        <p:spPr bwMode="auto">
          <a:xfrm>
            <a:off x="4632325" y="5105400"/>
            <a:ext cx="3798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Blowup of different forms of SO</a:t>
            </a:r>
            <a:r>
              <a:rPr kumimoji="0" lang="en-US" altLang="en-US" sz="2000" b="0" i="0" u="none" strike="noStrike" kern="1200" cap="none" spc="0" normalizeH="0" baseline="-25000" noProof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441325" y="5530850"/>
            <a:ext cx="8356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This wavelength region is shielded by ozone today, and so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Farquhar et al. inferred that the Archean atmosphere must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have been low in O</a:t>
            </a:r>
            <a:r>
              <a:rPr kumimoji="0" lang="en-US" alt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 and O</a:t>
            </a:r>
            <a:r>
              <a:rPr kumimoji="0" lang="en-US" alt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1981200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Photolysis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209800"/>
            <a:ext cx="1053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Photo-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excitation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4962" cy="266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2895600"/>
          </a:xfrm>
        </p:spPr>
        <p:txBody>
          <a:bodyPr/>
          <a:lstStyle/>
          <a:p>
            <a:r>
              <a:rPr lang="en-US" sz="2800" dirty="0" smtClean="0"/>
              <a:t>In a new paper, </a:t>
            </a:r>
            <a:r>
              <a:rPr lang="en-US" sz="2800" dirty="0" err="1" smtClean="0"/>
              <a:t>Babikov</a:t>
            </a:r>
            <a:r>
              <a:rPr lang="en-US" sz="2800" dirty="0" smtClean="0"/>
              <a:t> has shown that while assumptions 2 and 3 are correct, assumption 1 is valid only some of the time</a:t>
            </a:r>
          </a:p>
          <a:p>
            <a:pPr lvl="1"/>
            <a:r>
              <a:rPr lang="en-US" sz="2400" dirty="0" smtClean="0">
                <a:solidFill>
                  <a:srgbClr val="FFCC99"/>
                </a:solidFill>
              </a:rPr>
              <a:t>In particular, isotopic reaction rates should be doubled for S</a:t>
            </a:r>
            <a:r>
              <a:rPr lang="en-US" sz="2400" baseline="-25000" dirty="0" smtClean="0">
                <a:solidFill>
                  <a:srgbClr val="FFCC99"/>
                </a:solidFill>
              </a:rPr>
              <a:t>2</a:t>
            </a:r>
            <a:r>
              <a:rPr lang="en-US" sz="2400" dirty="0" smtClean="0">
                <a:solidFill>
                  <a:srgbClr val="FFCC99"/>
                </a:solidFill>
              </a:rPr>
              <a:t> formation, but </a:t>
            </a:r>
            <a:r>
              <a:rPr lang="en-US" sz="2400" i="1" dirty="0" smtClean="0">
                <a:solidFill>
                  <a:srgbClr val="FFCC99"/>
                </a:solidFill>
              </a:rPr>
              <a:t>not  </a:t>
            </a:r>
            <a:r>
              <a:rPr lang="en-US" sz="2400" dirty="0" smtClean="0">
                <a:solidFill>
                  <a:srgbClr val="FFCC99"/>
                </a:solidFill>
              </a:rPr>
              <a:t>for formation of S</a:t>
            </a:r>
            <a:r>
              <a:rPr lang="en-US" sz="2400" baseline="-25000" dirty="0" smtClean="0">
                <a:solidFill>
                  <a:srgbClr val="FFCC99"/>
                </a:solidFill>
              </a:rPr>
              <a:t>4</a:t>
            </a:r>
            <a:r>
              <a:rPr lang="en-US" sz="2400" dirty="0" smtClean="0">
                <a:solidFill>
                  <a:srgbClr val="FFCC99"/>
                </a:solidFill>
              </a:rPr>
              <a:t> or S</a:t>
            </a:r>
            <a:r>
              <a:rPr lang="en-US" sz="2400" baseline="-25000" dirty="0" smtClean="0">
                <a:solidFill>
                  <a:srgbClr val="FFCC99"/>
                </a:solidFill>
              </a:rPr>
              <a:t>8</a:t>
            </a:r>
            <a:endParaRPr lang="en-US" sz="2400" dirty="0">
              <a:solidFill>
                <a:srgbClr val="FFCC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024" y="2133600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PNAS, in press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9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/>
              <a:t>Sulfur chain formation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241800" cy="4572000"/>
          </a:xfrm>
        </p:spPr>
        <p:txBody>
          <a:bodyPr/>
          <a:lstStyle/>
          <a:p>
            <a:r>
              <a:rPr lang="en-US" altLang="en-US" sz="2400" dirty="0" smtClean="0"/>
              <a:t>The main formation sequence is thought to be</a:t>
            </a:r>
          </a:p>
          <a:p>
            <a:pPr marL="457200" lvl="1" indent="0">
              <a:buFontTx/>
              <a:buNone/>
            </a:pPr>
            <a:r>
              <a:rPr lang="en-US" altLang="en-US" sz="2000" dirty="0" smtClean="0">
                <a:solidFill>
                  <a:srgbClr val="CCFFCC"/>
                </a:solidFill>
              </a:rPr>
              <a:t>S + S + M 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 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M</a:t>
            </a:r>
          </a:p>
          <a:p>
            <a:pPr marL="457200" lvl="1" indent="0">
              <a:buFontTx/>
              <a:buNone/>
            </a:pP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2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M  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4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M</a:t>
            </a:r>
          </a:p>
          <a:p>
            <a:pPr marL="457200" lvl="1" indent="0">
              <a:buFontTx/>
              <a:buNone/>
            </a:pP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4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4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M  S</a:t>
            </a:r>
            <a:r>
              <a:rPr lang="en-US" altLang="en-US" sz="2000" baseline="-25000" dirty="0" smtClean="0">
                <a:solidFill>
                  <a:srgbClr val="CCFFCC"/>
                </a:solidFill>
                <a:sym typeface="Symbol" panose="05050102010706020507" pitchFamily="18" charset="2"/>
              </a:rPr>
              <a:t>8</a:t>
            </a:r>
            <a:r>
              <a:rPr lang="en-US" altLang="en-US" sz="2000" dirty="0" smtClean="0">
                <a:solidFill>
                  <a:srgbClr val="CCFFCC"/>
                </a:solidFill>
                <a:sym typeface="Symbol" panose="05050102010706020507" pitchFamily="18" charset="2"/>
              </a:rPr>
              <a:t> + M</a:t>
            </a:r>
          </a:p>
          <a:p>
            <a:r>
              <a:rPr lang="en-US" altLang="en-US" sz="2400" dirty="0" smtClean="0"/>
              <a:t>At each of the latter two steps, the chance of incorporating </a:t>
            </a:r>
            <a:r>
              <a:rPr lang="en-US" altLang="en-US" sz="2400" i="1" dirty="0" smtClean="0"/>
              <a:t>any</a:t>
            </a:r>
            <a:r>
              <a:rPr lang="en-US" altLang="en-US" sz="2400" dirty="0" smtClean="0"/>
              <a:t> minor isotope, </a:t>
            </a:r>
            <a:r>
              <a:rPr lang="en-US" altLang="en-US" sz="2400" baseline="30000" dirty="0" err="1"/>
              <a:t>x</a:t>
            </a:r>
            <a:r>
              <a:rPr lang="en-US" altLang="en-US" sz="2400" dirty="0" err="1" smtClean="0"/>
              <a:t>S</a:t>
            </a:r>
            <a:r>
              <a:rPr lang="en-US" altLang="en-US" sz="2400" dirty="0" smtClean="0"/>
              <a:t>, goes down by a factor of 2  </a:t>
            </a:r>
            <a:r>
              <a:rPr lang="en-US" altLang="en-US" sz="2400" dirty="0" smtClean="0">
                <a:sym typeface="Symbol" panose="05050102010706020507" pitchFamily="18" charset="2"/>
              </a:rPr>
              <a:t>  big MIF signal that affects each isotope </a:t>
            </a:r>
            <a:r>
              <a:rPr lang="en-US" altLang="en-US" sz="2400" i="1" dirty="0" smtClean="0">
                <a:solidFill>
                  <a:srgbClr val="FFCC99"/>
                </a:solidFill>
                <a:sym typeface="Symbol" panose="05050102010706020507" pitchFamily="18" charset="2"/>
              </a:rPr>
              <a:t>equally</a:t>
            </a:r>
            <a:endParaRPr lang="en-US" altLang="en-US" sz="2400" i="1" dirty="0" smtClean="0">
              <a:solidFill>
                <a:srgbClr val="FFCC99"/>
              </a:solidFill>
            </a:endParaRPr>
          </a:p>
        </p:txBody>
      </p:sp>
      <p:pic>
        <p:nvPicPr>
          <p:cNvPr id="4198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926013"/>
            <a:ext cx="1600200" cy="1169987"/>
          </a:xfrm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78013"/>
            <a:ext cx="1447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0" name="Straight Connector 10"/>
          <p:cNvCxnSpPr>
            <a:cxnSpLocks noChangeShapeType="1"/>
            <a:stCxn id="41998" idx="5"/>
          </p:cNvCxnSpPr>
          <p:nvPr/>
        </p:nvCxnSpPr>
        <p:spPr bwMode="auto">
          <a:xfrm>
            <a:off x="6111782" y="3517807"/>
            <a:ext cx="136618" cy="48269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2" name="Straight Connector 16"/>
          <p:cNvCxnSpPr>
            <a:cxnSpLocks noChangeShapeType="1"/>
          </p:cNvCxnSpPr>
          <p:nvPr/>
        </p:nvCxnSpPr>
        <p:spPr bwMode="auto">
          <a:xfrm rot="5400000">
            <a:off x="6515100" y="3771900"/>
            <a:ext cx="0" cy="533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7726363" y="2030413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4" name="TextBox 18"/>
          <p:cNvSpPr txBox="1">
            <a:spLocks noChangeArrowheads="1"/>
          </p:cNvSpPr>
          <p:nvPr/>
        </p:nvSpPr>
        <p:spPr bwMode="auto">
          <a:xfrm>
            <a:off x="7721600" y="3549650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5" name="TextBox 19"/>
          <p:cNvSpPr txBox="1">
            <a:spLocks noChangeArrowheads="1"/>
          </p:cNvSpPr>
          <p:nvPr/>
        </p:nvSpPr>
        <p:spPr bwMode="auto">
          <a:xfrm>
            <a:off x="7737475" y="52530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6" name="Down Arrow 20"/>
          <p:cNvSpPr>
            <a:spLocks noChangeArrowheads="1"/>
          </p:cNvSpPr>
          <p:nvPr/>
        </p:nvSpPr>
        <p:spPr bwMode="auto">
          <a:xfrm>
            <a:off x="6400800" y="2716213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7" name="Down Arrow 21"/>
          <p:cNvSpPr>
            <a:spLocks noChangeArrowheads="1"/>
          </p:cNvSpPr>
          <p:nvPr/>
        </p:nvSpPr>
        <p:spPr bwMode="auto">
          <a:xfrm>
            <a:off x="6400800" y="4343400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8" name="Oval 22"/>
          <p:cNvSpPr>
            <a:spLocks noChangeArrowheads="1"/>
          </p:cNvSpPr>
          <p:nvPr/>
        </p:nvSpPr>
        <p:spPr bwMode="auto">
          <a:xfrm>
            <a:off x="5981700" y="33877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9" name="Oval 23"/>
          <p:cNvSpPr>
            <a:spLocks noChangeArrowheads="1"/>
          </p:cNvSpPr>
          <p:nvPr/>
        </p:nvSpPr>
        <p:spPr bwMode="auto">
          <a:xfrm>
            <a:off x="6172200" y="39338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858000" y="3405187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42000" idx="0"/>
            <a:endCxn id="19" idx="4"/>
          </p:cNvCxnSpPr>
          <p:nvPr/>
        </p:nvCxnSpPr>
        <p:spPr bwMode="auto">
          <a:xfrm flipV="1">
            <a:off x="6781800" y="3557587"/>
            <a:ext cx="152400" cy="4048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55449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mtClean="0"/>
              <a:t>Sulfur chain formation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4241800" cy="4572000"/>
          </a:xfrm>
        </p:spPr>
        <p:txBody>
          <a:bodyPr/>
          <a:lstStyle/>
          <a:p>
            <a:r>
              <a:rPr lang="en-US" altLang="en-US" sz="2400" dirty="0" smtClean="0"/>
              <a:t>S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formation does not create MIF because S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 acts as </a:t>
            </a:r>
            <a:r>
              <a:rPr lang="en-US" altLang="en-US" sz="2400" i="1" dirty="0" smtClean="0">
                <a:solidFill>
                  <a:srgbClr val="FFCC99"/>
                </a:solidFill>
              </a:rPr>
              <a:t>rigid rotator</a:t>
            </a:r>
          </a:p>
          <a:p>
            <a:pPr lvl="1"/>
            <a:r>
              <a:rPr lang="en-US" altLang="en-US" sz="2000" dirty="0" smtClean="0"/>
              <a:t>The ‘normal’ (</a:t>
            </a:r>
            <a:r>
              <a:rPr lang="en-US" altLang="en-US" sz="2000" baseline="30000" dirty="0" smtClean="0"/>
              <a:t>32</a:t>
            </a:r>
            <a:r>
              <a:rPr lang="en-US" altLang="en-US" sz="2000" dirty="0" smtClean="0"/>
              <a:t>S</a:t>
            </a:r>
            <a:r>
              <a:rPr lang="en-US" altLang="en-US" sz="2000" baseline="30000" dirty="0" smtClean="0"/>
              <a:t>32</a:t>
            </a:r>
            <a:r>
              <a:rPr lang="en-US" altLang="en-US" sz="2000" dirty="0" smtClean="0"/>
              <a:t>S) molecule is </a:t>
            </a:r>
            <a:r>
              <a:rPr lang="en-US" altLang="en-US" sz="2000" dirty="0" smtClean="0">
                <a:solidFill>
                  <a:srgbClr val="CCFFCC"/>
                </a:solidFill>
              </a:rPr>
              <a:t>symmetric,</a:t>
            </a:r>
            <a:r>
              <a:rPr lang="en-US" altLang="en-US" sz="2000" dirty="0" smtClean="0"/>
              <a:t> so it lacks even rotational states</a:t>
            </a:r>
          </a:p>
          <a:p>
            <a:pPr lvl="1"/>
            <a:r>
              <a:rPr lang="en-US" altLang="en-US" sz="2000" dirty="0" smtClean="0"/>
              <a:t>The isotopically substituted molecule (</a:t>
            </a:r>
            <a:r>
              <a:rPr lang="en-US" altLang="en-US" sz="2000" baseline="30000" dirty="0" err="1" smtClean="0"/>
              <a:t>x</a:t>
            </a:r>
            <a:r>
              <a:rPr lang="en-US" altLang="en-US" sz="2000" dirty="0" err="1" smtClean="0"/>
              <a:t>SS</a:t>
            </a:r>
            <a:r>
              <a:rPr lang="en-US" altLang="en-US" sz="2000" dirty="0" smtClean="0"/>
              <a:t>) is </a:t>
            </a:r>
            <a:r>
              <a:rPr lang="en-US" altLang="en-US" sz="2000" dirty="0" smtClean="0">
                <a:solidFill>
                  <a:srgbClr val="CCFFFF"/>
                </a:solidFill>
              </a:rPr>
              <a:t>asymmetric </a:t>
            </a:r>
            <a:r>
              <a:rPr lang="en-US" altLang="en-US" sz="2000" dirty="0" smtClean="0"/>
              <a:t>and has both even and odd rotational states</a:t>
            </a:r>
            <a:endParaRPr lang="en-US" altLang="en-US" sz="1600" dirty="0"/>
          </a:p>
          <a:p>
            <a:pPr lvl="1"/>
            <a:r>
              <a:rPr lang="en-US" altLang="en-US" sz="2000" dirty="0" smtClean="0"/>
              <a:t>This creates twice as many pathways for formation of </a:t>
            </a:r>
            <a:r>
              <a:rPr lang="en-US" altLang="en-US" sz="2000" baseline="30000" dirty="0" err="1" smtClean="0"/>
              <a:t>x</a:t>
            </a:r>
            <a:r>
              <a:rPr lang="en-US" altLang="en-US" sz="2000" dirty="0" err="1" smtClean="0"/>
              <a:t>SS</a:t>
            </a:r>
            <a:r>
              <a:rPr lang="en-US" altLang="en-US" sz="2000" dirty="0" smtClean="0"/>
              <a:t> compared to S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, thereby doubling the rate constant</a:t>
            </a:r>
          </a:p>
        </p:txBody>
      </p:sp>
      <p:pic>
        <p:nvPicPr>
          <p:cNvPr id="4198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4926013"/>
            <a:ext cx="1600200" cy="1169987"/>
          </a:xfrm>
        </p:spPr>
      </p:pic>
      <p:pic>
        <p:nvPicPr>
          <p:cNvPr id="4198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78013"/>
            <a:ext cx="1447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0" name="Straight Connector 10"/>
          <p:cNvCxnSpPr>
            <a:cxnSpLocks noChangeShapeType="1"/>
            <a:stCxn id="41998" idx="5"/>
          </p:cNvCxnSpPr>
          <p:nvPr/>
        </p:nvCxnSpPr>
        <p:spPr bwMode="auto">
          <a:xfrm>
            <a:off x="6111782" y="3517807"/>
            <a:ext cx="136618" cy="482693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992" name="Straight Connector 16"/>
          <p:cNvCxnSpPr>
            <a:cxnSpLocks noChangeShapeType="1"/>
          </p:cNvCxnSpPr>
          <p:nvPr/>
        </p:nvCxnSpPr>
        <p:spPr bwMode="auto">
          <a:xfrm rot="5400000">
            <a:off x="6515100" y="3771900"/>
            <a:ext cx="0" cy="5334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93" name="TextBox 17"/>
          <p:cNvSpPr txBox="1">
            <a:spLocks noChangeArrowheads="1"/>
          </p:cNvSpPr>
          <p:nvPr/>
        </p:nvSpPr>
        <p:spPr bwMode="auto">
          <a:xfrm>
            <a:off x="7726363" y="2030413"/>
            <a:ext cx="503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4" name="TextBox 18"/>
          <p:cNvSpPr txBox="1">
            <a:spLocks noChangeArrowheads="1"/>
          </p:cNvSpPr>
          <p:nvPr/>
        </p:nvSpPr>
        <p:spPr bwMode="auto">
          <a:xfrm>
            <a:off x="7721600" y="3549650"/>
            <a:ext cx="50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5" name="TextBox 19"/>
          <p:cNvSpPr txBox="1">
            <a:spLocks noChangeArrowheads="1"/>
          </p:cNvSpPr>
          <p:nvPr/>
        </p:nvSpPr>
        <p:spPr bwMode="auto">
          <a:xfrm>
            <a:off x="7737475" y="525303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S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 panose="020B0604020202020204" pitchFamily="34" charset="-128"/>
                <a:ea typeface="+mn-ea"/>
                <a:cs typeface="+mn-cs"/>
              </a:rPr>
              <a:t>8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6" name="Down Arrow 20"/>
          <p:cNvSpPr>
            <a:spLocks noChangeArrowheads="1"/>
          </p:cNvSpPr>
          <p:nvPr/>
        </p:nvSpPr>
        <p:spPr bwMode="auto">
          <a:xfrm>
            <a:off x="6400800" y="2716213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7" name="Down Arrow 21"/>
          <p:cNvSpPr>
            <a:spLocks noChangeArrowheads="1"/>
          </p:cNvSpPr>
          <p:nvPr/>
        </p:nvSpPr>
        <p:spPr bwMode="auto">
          <a:xfrm>
            <a:off x="6400800" y="4343400"/>
            <a:ext cx="228600" cy="390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8" name="Oval 22"/>
          <p:cNvSpPr>
            <a:spLocks noChangeArrowheads="1"/>
          </p:cNvSpPr>
          <p:nvPr/>
        </p:nvSpPr>
        <p:spPr bwMode="auto">
          <a:xfrm>
            <a:off x="5981700" y="33877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1999" name="Oval 23"/>
          <p:cNvSpPr>
            <a:spLocks noChangeArrowheads="1"/>
          </p:cNvSpPr>
          <p:nvPr/>
        </p:nvSpPr>
        <p:spPr bwMode="auto">
          <a:xfrm>
            <a:off x="6172200" y="3933825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42000" name="Oval 24"/>
          <p:cNvSpPr>
            <a:spLocks noChangeArrowheads="1"/>
          </p:cNvSpPr>
          <p:nvPr/>
        </p:nvSpPr>
        <p:spPr bwMode="auto">
          <a:xfrm>
            <a:off x="6705600" y="3962400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6858000" y="3405187"/>
            <a:ext cx="152400" cy="152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anose="020B060402020202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 panose="020B0604020202020204" pitchFamily="34" charset="-128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stCxn id="42000" idx="0"/>
            <a:endCxn id="19" idx="4"/>
          </p:cNvCxnSpPr>
          <p:nvPr/>
        </p:nvCxnSpPr>
        <p:spPr bwMode="auto">
          <a:xfrm flipV="1">
            <a:off x="6781800" y="3557587"/>
            <a:ext cx="152400" cy="40481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8204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FFFF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CC"/>
      </a:dk2>
      <a:lt2>
        <a:srgbClr val="FFFF00"/>
      </a:lt2>
      <a:accent1>
        <a:srgbClr val="00CC99"/>
      </a:accent1>
      <a:accent2>
        <a:srgbClr val="3333CC"/>
      </a:accent2>
      <a:accent3>
        <a:srgbClr val="AAAA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687</Words>
  <Application>Microsoft Office PowerPoint</Application>
  <PresentationFormat>On-screen Show (4:3)</PresentationFormat>
  <Paragraphs>84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Arial</vt:lpstr>
      <vt:lpstr>Calibri</vt:lpstr>
      <vt:lpstr>Symbol</vt:lpstr>
      <vt:lpstr>Times New Roman</vt:lpstr>
      <vt:lpstr>4_Default Design</vt:lpstr>
      <vt:lpstr>1_Default Design</vt:lpstr>
      <vt:lpstr>Default Design</vt:lpstr>
      <vt:lpstr>O isotopes in the early Solar System</vt:lpstr>
      <vt:lpstr>Geologic O2 Indicators</vt:lpstr>
      <vt:lpstr>MIF data as of 2011</vt:lpstr>
      <vt:lpstr>Causes of sulfur MIF</vt:lpstr>
      <vt:lpstr>Production of sulfur “MIF” by SO2 photolysis</vt:lpstr>
      <vt:lpstr>Production of sulfur “MIF” by SO2 photolysis</vt:lpstr>
      <vt:lpstr>PowerPoint Presentation</vt:lpstr>
      <vt:lpstr>Sulfur chain formation</vt:lpstr>
      <vt:lpstr>Sulfur chain formation</vt:lpstr>
      <vt:lpstr>Sulfur chain formation</vt:lpstr>
      <vt:lpstr>MIF generation during formation of S4 and S8 </vt:lpstr>
      <vt:lpstr>MIF generation during formation of S4 and S8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isotopes in the early Solar System</dc:title>
  <dc:creator>jfk4@emswin.psu.edu</dc:creator>
  <cp:lastModifiedBy>jfk4@emswin.psu.edu</cp:lastModifiedBy>
  <cp:revision>1</cp:revision>
  <dcterms:created xsi:type="dcterms:W3CDTF">2019-01-15T20:29:35Z</dcterms:created>
  <dcterms:modified xsi:type="dcterms:W3CDTF">2019-01-15T20:34:46Z</dcterms:modified>
</cp:coreProperties>
</file>