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image8.jpeg" ContentType="image/jpeg"/>
  <Override PartName="/ppt/media/image9.jpeg" ContentType="image/jpeg"/>
  <Override PartName="/ppt/media/media2.mp4" ContentType="video/unknown"/>
  <Override PartName="/ppt/media/media3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1.mov" ContentType="video/unknown"/>
  <Override PartName="/ppt/media/image16.jpeg" ContentType="image/jpeg"/>
  <Override PartName="/ppt/media/image17.jpeg" ContentType="image/jpeg"/>
  <Override PartName="/ppt/media/media1.gif" ContentType="video/unknown"/>
  <Override PartName="/ppt/media/image18.jpeg" ContentType="image/jpeg"/>
  <Override PartName="/ppt/media/media2.gif" ContentType="video/unknown"/>
  <Override PartName="/ppt/media/media3.gif" ContentType="video/unknown"/>
  <Override PartName="/ppt/media/image19.jpeg" ContentType="image/jpeg"/>
  <Override PartName="/ppt/media/media1.m4v" ContentType="video/unknown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media4.mp4" ContentType="video/unknown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hyperlink" Target="http://IAU.org" TargetMode="External"/><Relationship Id="rId4" Type="http://schemas.openxmlformats.org/officeDocument/2006/relationships/image" Target="../media/image1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3" Type="http://schemas.microsoft.com/office/2007/relationships/media" Target="../media/media1.gif"/><Relationship Id="rId4" Type="http://schemas.openxmlformats.org/officeDocument/2006/relationships/image" Target="../media/image7.png"/><Relationship Id="rId5" Type="http://schemas.openxmlformats.org/officeDocument/2006/relationships/image" Target="../media/image18.jpeg"/><Relationship Id="rId6" Type="http://schemas.openxmlformats.org/officeDocument/2006/relationships/image" Target="../media/image1.gif"/><Relationship Id="rId7" Type="http://schemas.openxmlformats.org/officeDocument/2006/relationships/video" Target="../media/media2.gif"/><Relationship Id="rId8" Type="http://schemas.microsoft.com/office/2007/relationships/media" Target="../media/media2.gif"/><Relationship Id="rId9" Type="http://schemas.openxmlformats.org/officeDocument/2006/relationships/image" Target="../media/image8.png"/><Relationship Id="rId10" Type="http://schemas.openxmlformats.org/officeDocument/2006/relationships/video" Target="../media/media3.gif"/><Relationship Id="rId11" Type="http://schemas.microsoft.com/office/2007/relationships/media" Target="../media/media3.g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.g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hyperlink" Target="http://www3.geosc.psu.edu/~ruk15/" TargetMode="Externa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10.png"/><Relationship Id="rId6" Type="http://schemas.openxmlformats.org/officeDocument/2006/relationships/image" Target="../media/image33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16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hyperlink" Target="http://IAU.org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3.png"/><Relationship Id="rId5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xoplanè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3234" y="-104643"/>
            <a:ext cx="15671268" cy="99628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7" name="Shape 37"/>
          <p:cNvSpPr/>
          <p:nvPr>
            <p:ph type="title"/>
          </p:nvPr>
        </p:nvSpPr>
        <p:spPr>
          <a:xfrm>
            <a:off x="1032933" y="815975"/>
            <a:ext cx="11684001" cy="2222500"/>
          </a:xfrm>
          <a:prstGeom prst="rect">
            <a:avLst/>
          </a:prstGeom>
        </p:spPr>
        <p:txBody>
          <a:bodyPr/>
          <a:lstStyle>
            <a:lvl1pPr algn="ctr" defTabSz="578358">
              <a:defRPr spc="982" sz="613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82" sz="6138">
                <a:solidFill>
                  <a:srgbClr val="FFFFFF"/>
                </a:solidFill>
              </a:rPr>
              <a:t>Potential habitable worlds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660400" y="-71967"/>
            <a:ext cx="11684000" cy="889001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>
              <a:defRPr b="0" cap="none" spc="0" sz="1800">
                <a:solidFill>
                  <a:srgbClr val="000000"/>
                </a:solidFill>
              </a:defRPr>
            </a:pPr>
            <a:r>
              <a:rPr b="1" cap="all" spc="384" sz="2400">
                <a:solidFill>
                  <a:srgbClr val="55D7FF"/>
                </a:solidFill>
              </a:rPr>
              <a:t>The search for</a:t>
            </a:r>
          </a:p>
        </p:txBody>
      </p:sp>
      <p:sp>
        <p:nvSpPr>
          <p:cNvPr id="39" name="Shape 39"/>
          <p:cNvSpPr/>
          <p:nvPr/>
        </p:nvSpPr>
        <p:spPr>
          <a:xfrm>
            <a:off x="562301" y="7909983"/>
            <a:ext cx="336273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Ravi Kopparapu</a:t>
            </a:r>
            <a:endParaRPr sz="34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(NASA Goddard)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86" name="16500feetmilkywaykc2_bruni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3114"/>
            <a:ext cx="13004801" cy="840977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397509" y="8760883"/>
            <a:ext cx="1220978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Almost every star in our Galaxy has a planet around it.</a:t>
            </a:r>
          </a:p>
        </p:txBody>
      </p:sp>
    </p:spTree>
  </p:cSld>
  <p:clrMapOvr>
    <a:masterClrMapping/>
  </p:clrMapOvr>
  <p:transition spd="fast" advClick="1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-46085" y="647700"/>
            <a:ext cx="13572481" cy="2984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what kind of planets are out there?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4546600" y="2768600"/>
            <a:ext cx="5410200" cy="889000"/>
          </a:xfrm>
          <a:prstGeom prst="rect">
            <a:avLst/>
          </a:prstGeom>
        </p:spPr>
        <p:txBody>
          <a:bodyPr/>
          <a:lstStyle>
            <a:lvl1pPr>
              <a:defRPr spc="592" sz="37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592" sz="3700">
                <a:solidFill>
                  <a:srgbClr val="55D7FF"/>
                </a:solidFill>
              </a:rPr>
              <a:t>hot-jupiters!</a:t>
            </a:r>
          </a:p>
        </p:txBody>
      </p:sp>
      <p:pic>
        <p:nvPicPr>
          <p:cNvPr id="91" name="Hubble-Reveals-Variation-Between-Hot-Extrasolar-Planet-Atmospher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875" y="4082276"/>
            <a:ext cx="6109471" cy="458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663562main_Evaporating_Exoplanet_Beauty_Smal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2398" y="4122753"/>
            <a:ext cx="8002047" cy="450115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597843" y="9089056"/>
            <a:ext cx="432458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 NASA, ESA, and G. Bacon (STScI)</a:t>
            </a:r>
          </a:p>
        </p:txBody>
      </p:sp>
      <p:sp>
        <p:nvSpPr>
          <p:cNvPr id="94" name="Shape 94"/>
          <p:cNvSpPr/>
          <p:nvPr/>
        </p:nvSpPr>
        <p:spPr>
          <a:xfrm>
            <a:off x="8627944" y="9089056"/>
            <a:ext cx="17602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 NASA-GSFC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32411" y="325966"/>
            <a:ext cx="12939978" cy="2984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FIRST EXTRASOLAR PLANETARY SYSTEM AROUND A SUN-LIKE STAR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633" y="2120137"/>
            <a:ext cx="7569395" cy="35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3933" y="5558366"/>
            <a:ext cx="7717026" cy="195093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1309410" y="7522633"/>
            <a:ext cx="232571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51 PEGASI b</a:t>
            </a:r>
          </a:p>
        </p:txBody>
      </p:sp>
    </p:spTree>
  </p:cSld>
  <p:clrMapOvr>
    <a:masterClrMapping/>
  </p:clrMapOvr>
  <p:transition spd="slow" advClick="1">
    <p:push dir="l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-46085" y="647700"/>
            <a:ext cx="13572481" cy="2984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what kind of planets are out there?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2831504" y="2768600"/>
            <a:ext cx="7684096" cy="8890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super-earths and mini-neptunes!</a:t>
            </a:r>
          </a:p>
        </p:txBody>
      </p:sp>
      <p:pic>
        <p:nvPicPr>
          <p:cNvPr id="104" name="Super-Earth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100" y="4477173"/>
            <a:ext cx="13004800" cy="577765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49326" y="9298516"/>
            <a:ext cx="31525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NASA Ames/JPL-Caltech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flip dir="r"/>
      </p:transition>
    </mc:Choice>
    <mc:Fallback>
      <p:transition xmlns:p14="http://schemas.microsoft.com/office/powerpoint/2010/main" spd="slow" advClick="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olarSyste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00" y="1521307"/>
            <a:ext cx="13004800" cy="767618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>
            <p:ph type="title"/>
          </p:nvPr>
        </p:nvSpPr>
        <p:spPr>
          <a:xfrm>
            <a:off x="660400" y="482600"/>
            <a:ext cx="11684000" cy="1460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our solar system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110" name="Shape 110"/>
          <p:cNvSpPr/>
          <p:nvPr/>
        </p:nvSpPr>
        <p:spPr>
          <a:xfrm>
            <a:off x="11419624" y="8779933"/>
            <a:ext cx="123995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600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IAU.org</a:t>
            </a:r>
          </a:p>
        </p:txBody>
      </p:sp>
      <p:pic>
        <p:nvPicPr>
          <p:cNvPr id="111" name="SUPEREARTH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0666" y="5418666"/>
            <a:ext cx="89074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SUPEREARTH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0466" y="5418666"/>
            <a:ext cx="89074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LostInGlareH264FullSiz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8533" y="215900"/>
            <a:ext cx="13004801" cy="7315200"/>
          </a:xfrm>
          <a:prstGeom prst="rect">
            <a:avLst/>
          </a:prstGeom>
        </p:spPr>
      </p:pic>
      <p:sp>
        <p:nvSpPr>
          <p:cNvPr id="115" name="Shape 115"/>
          <p:cNvSpPr/>
          <p:nvPr>
            <p:ph type="title"/>
          </p:nvPr>
        </p:nvSpPr>
        <p:spPr>
          <a:xfrm>
            <a:off x="196915" y="55033"/>
            <a:ext cx="6345636" cy="29845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why didn’t we find any before?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xfrm>
            <a:off x="113770" y="6767645"/>
            <a:ext cx="12777260" cy="3561557"/>
          </a:xfrm>
          <a:prstGeom prst="rect">
            <a:avLst/>
          </a:prstGeom>
        </p:spPr>
        <p:txBody>
          <a:bodyPr/>
          <a:lstStyle/>
          <a:p>
            <a:pPr lvl="0" marL="277749" indent="-277749" defTabSz="370331">
              <a:defRPr cap="none" spc="0" sz="1800">
                <a:solidFill>
                  <a:srgbClr val="000000"/>
                </a:solidFill>
              </a:defRPr>
            </a:pPr>
            <a:r>
              <a:rPr sz="3402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 A Sun-like star is about a billion times brighter than the light reflected from its planets.</a:t>
            </a:r>
            <a:endParaRPr sz="3402">
              <a:solidFill>
                <a:srgbClr val="FFFFFF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lvl="0" marL="277749" indent="-277749" defTabSz="370331">
              <a:defRPr cap="none" spc="0" sz="1800">
                <a:solidFill>
                  <a:srgbClr val="000000"/>
                </a:solidFill>
              </a:defRPr>
            </a:pPr>
            <a:endParaRPr sz="3402">
              <a:solidFill>
                <a:srgbClr val="FFFFFF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lvl="0" marL="277749" indent="-277749" defTabSz="370331">
              <a:defRPr cap="none" spc="0" sz="1800">
                <a:solidFill>
                  <a:srgbClr val="000000"/>
                </a:solidFill>
              </a:defRPr>
            </a:pPr>
            <a:r>
              <a:rPr sz="3402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This is like being in San Francisco and trying to see a pinhead 15 meters from a grapefruit in Washington, D.C.</a:t>
            </a:r>
            <a:endParaRPr sz="3402">
              <a:solidFill>
                <a:srgbClr val="FFFFFF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kepler186f_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22375"/>
            <a:ext cx="13004800" cy="730885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>
            <p:ph type="title"/>
          </p:nvPr>
        </p:nvSpPr>
        <p:spPr>
          <a:xfrm>
            <a:off x="660400" y="332316"/>
            <a:ext cx="11684000" cy="1460501"/>
          </a:xfrm>
          <a:prstGeom prst="rect">
            <a:avLst/>
          </a:prstGeom>
        </p:spPr>
        <p:txBody>
          <a:bodyPr/>
          <a:lstStyle/>
          <a:p>
            <a:pPr lvl="0" defTabSz="432308">
              <a:defRPr cap="none" spc="0" sz="1800">
                <a:solidFill>
                  <a:srgbClr val="000000"/>
                </a:solidFill>
              </a:defRPr>
            </a:pPr>
            <a:r>
              <a:rPr cap="all" spc="734" sz="4588">
                <a:solidFill>
                  <a:srgbClr val="FFFFFF"/>
                </a:solidFill>
              </a:rPr>
              <a:t>any interesting</a:t>
            </a:r>
            <a:r>
              <a:rPr baseline="31999" cap="all" spc="745" sz="4662">
                <a:solidFill>
                  <a:srgbClr val="FFFFFF"/>
                </a:solidFill>
              </a:rPr>
              <a:t> </a:t>
            </a:r>
            <a:r>
              <a:rPr cap="all" spc="734" sz="4588">
                <a:solidFill>
                  <a:srgbClr val="FFFFFF"/>
                </a:solidFill>
              </a:rPr>
              <a:t>candidates?</a:t>
            </a:r>
          </a:p>
        </p:txBody>
      </p:sp>
      <p:sp>
        <p:nvSpPr>
          <p:cNvPr id="120" name="Shape 120"/>
          <p:cNvSpPr/>
          <p:nvPr/>
        </p:nvSpPr>
        <p:spPr>
          <a:xfrm>
            <a:off x="70842" y="7759700"/>
            <a:ext cx="1441261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cap="all" spc="639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39" sz="4000">
                <a:solidFill>
                  <a:srgbClr val="FFFFFF"/>
                </a:solidFill>
              </a:rPr>
              <a:t>Do you mean the planets that are Earth-size that can have alien life?</a:t>
            </a:r>
          </a:p>
        </p:txBody>
      </p:sp>
      <p:sp>
        <p:nvSpPr>
          <p:cNvPr id="121" name="Shape 121"/>
          <p:cNvSpPr/>
          <p:nvPr/>
        </p:nvSpPr>
        <p:spPr>
          <a:xfrm>
            <a:off x="8205561" y="9306983"/>
            <a:ext cx="47386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NASA Ames/SETI Institute/JPL-Caltech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pc="753" sz="4712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53" sz="4712">
                <a:solidFill>
                  <a:srgbClr val="FFFFFF"/>
                </a:solidFill>
              </a:rPr>
              <a:t>why is the earth habitable?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25" name="NASA - Rotating Earth - HDTV resolution 1280x720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2590800"/>
            <a:ext cx="8128000" cy="4572000"/>
          </a:xfrm>
          <a:prstGeom prst="rect">
            <a:avLst/>
          </a:prstGeom>
        </p:spPr>
      </p:pic>
      <p:sp>
        <p:nvSpPr>
          <p:cNvPr id="126" name="Shape 126"/>
          <p:cNvSpPr/>
          <p:nvPr/>
        </p:nvSpPr>
        <p:spPr>
          <a:xfrm>
            <a:off x="95334" y="6940550"/>
            <a:ext cx="1232306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Right size, atmosphere, temperature, abundant water.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But the most important…right distance from the Sun.</a:t>
            </a:r>
          </a:p>
        </p:txBody>
      </p:sp>
    </p:spTree>
  </p:cSld>
  <p:clrMapOvr>
    <a:masterClrMapping/>
  </p:clrMapOvr>
  <p:transition spd="slow" advClick="1">
    <p:fade thruBlk="1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lides-8_800_6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466" y="1083733"/>
            <a:ext cx="11717868" cy="87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>
            <p:ph type="title"/>
          </p:nvPr>
        </p:nvSpPr>
        <p:spPr>
          <a:xfrm>
            <a:off x="660400" y="156633"/>
            <a:ext cx="11684000" cy="1460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habitable zone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131" name="Shape 131"/>
          <p:cNvSpPr/>
          <p:nvPr/>
        </p:nvSpPr>
        <p:spPr>
          <a:xfrm>
            <a:off x="4795742" y="9266766"/>
            <a:ext cx="75789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Credit: Petigura/UC Berkeley, Howard/UH-Manoa, Marcy/UC Berkeley</a:t>
            </a:r>
          </a:p>
        </p:txBody>
      </p:sp>
      <p:sp>
        <p:nvSpPr>
          <p:cNvPr id="132" name="Shape 132"/>
          <p:cNvSpPr/>
          <p:nvPr/>
        </p:nvSpPr>
        <p:spPr>
          <a:xfrm>
            <a:off x="4607915" y="1200150"/>
            <a:ext cx="378897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</a:rPr>
              <a:t>(“Goldilocks Zone”)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1314119" y="418630"/>
            <a:ext cx="12882695" cy="14605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why “</a:t>
            </a:r>
            <a:r>
              <a:rPr cap="all" i="1" spc="992" sz="6200" u="sng">
                <a:solidFill>
                  <a:srgbClr val="FFFFFF"/>
                </a:solidFill>
              </a:rPr>
              <a:t>Liquid Water</a:t>
            </a:r>
            <a:r>
              <a:rPr cap="all" spc="992" sz="6200">
                <a:solidFill>
                  <a:srgbClr val="FFFFFF"/>
                </a:solidFill>
              </a:rPr>
              <a:t>”?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36" name="H2Osymstretch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94100" y="1632184"/>
            <a:ext cx="3175000" cy="2984501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7040372" y="6663266"/>
            <a:ext cx="6036057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And a universal solvent!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Can form bonds allowing 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chemical reactions.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38" name="Shape 138"/>
          <p:cNvSpPr/>
          <p:nvPr/>
        </p:nvSpPr>
        <p:spPr>
          <a:xfrm>
            <a:off x="4952944" y="2167466"/>
            <a:ext cx="457312" cy="1"/>
          </a:xfrm>
          <a:prstGeom prst="line">
            <a:avLst/>
          </a:prstGeom>
          <a:ln w="50800">
            <a:solidFill>
              <a:srgbClr val="4F4F4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cap="all" spc="384" sz="2400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4952944" y="3992267"/>
            <a:ext cx="457312" cy="1"/>
          </a:xfrm>
          <a:prstGeom prst="line">
            <a:avLst/>
          </a:prstGeom>
          <a:ln w="50800">
            <a:solidFill>
              <a:srgbClr val="4F4F4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cap="all" spc="384" sz="2400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5181600" y="3814467"/>
            <a:ext cx="1" cy="355602"/>
          </a:xfrm>
          <a:prstGeom prst="line">
            <a:avLst/>
          </a:prstGeom>
          <a:ln w="50800">
            <a:solidFill>
              <a:srgbClr val="4F4F4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cap="all" spc="384" sz="2400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pic>
        <p:nvPicPr>
          <p:cNvPr id="141" name="250px-SaltInWaterSolutionLiqui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650" y="5131738"/>
            <a:ext cx="2497977" cy="473616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6477846" y="4476750"/>
            <a:ext cx="66192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Water is a “polar” molecule. </a:t>
            </a:r>
          </a:p>
        </p:txBody>
      </p:sp>
      <p:pic>
        <p:nvPicPr>
          <p:cNvPr id="143" name="171saltdissolve2.g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2466" y="5232868"/>
            <a:ext cx="4318001" cy="453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H2Obend.gif"/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65538" y="1632184"/>
            <a:ext cx="3175001" cy="2984501"/>
          </a:xfrm>
          <a:prstGeom prst="rect">
            <a:avLst/>
          </a:prstGeom>
        </p:spPr>
      </p:pic>
      <p:pic>
        <p:nvPicPr>
          <p:cNvPr id="145" name="H2Oasymstretch.gif"/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822661" y="1632184"/>
            <a:ext cx="3175001" cy="2984501"/>
          </a:xfrm>
          <a:prstGeom prst="rect">
            <a:avLst/>
          </a:prstGeom>
        </p:spPr>
      </p:pic>
      <p:sp>
        <p:nvSpPr>
          <p:cNvPr id="146" name="Shape 146"/>
          <p:cNvSpPr/>
          <p:nvPr/>
        </p:nvSpPr>
        <p:spPr>
          <a:xfrm>
            <a:off x="1406798" y="1926166"/>
            <a:ext cx="109248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9061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90614"/>
                </a:solidFill>
              </a:rPr>
              <a:t>Oxygen</a:t>
            </a:r>
          </a:p>
        </p:txBody>
      </p:sp>
      <p:sp>
        <p:nvSpPr>
          <p:cNvPr id="147" name="Shape 147"/>
          <p:cNvSpPr/>
          <p:nvPr/>
        </p:nvSpPr>
        <p:spPr>
          <a:xfrm>
            <a:off x="337496" y="3528952"/>
            <a:ext cx="135148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9061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90614"/>
                </a:solidFill>
              </a:rPr>
              <a:t>Hydrogen</a:t>
            </a:r>
          </a:p>
        </p:txBody>
      </p:sp>
      <p:sp>
        <p:nvSpPr>
          <p:cNvPr id="148" name="Shape 148"/>
          <p:cNvSpPr/>
          <p:nvPr/>
        </p:nvSpPr>
        <p:spPr>
          <a:xfrm>
            <a:off x="2189055" y="3528952"/>
            <a:ext cx="135148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9061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90614"/>
                </a:solidFill>
              </a:rPr>
              <a:t>Hydrogen</a:t>
            </a:r>
          </a:p>
        </p:txBody>
      </p:sp>
    </p:spTree>
  </p:cSld>
  <p:clrMapOvr>
    <a:masterClrMapping/>
  </p:clrMapOvr>
  <p:transition spd="fast" advClick="1">
    <p:fade thruBlk="1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mediacall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where is everybody?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3" name="3125155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1843616"/>
            <a:ext cx="6350000" cy="420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Affluent neighborhoo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8533" y="1944459"/>
            <a:ext cx="6480997" cy="400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20110209-193906-pic-110293103_t64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66" y="6000750"/>
            <a:ext cx="6791084" cy="372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Everybody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5668" y="6000750"/>
            <a:ext cx="5586728" cy="3724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52" name="14-25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8521"/>
            <a:ext cx="13004800" cy="7318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46354" y="7497233"/>
            <a:ext cx="1191209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Currently, we can only see the outer atmospheres of planets remotely, using telescopes. </a:t>
            </a:r>
          </a:p>
        </p:txBody>
      </p:sp>
    </p:spTree>
  </p:cSld>
  <p:clrMapOvr>
    <a:masterClrMapping/>
  </p:clrMapOvr>
  <p:transition spd="slow" advClick="1">
    <p:push dir="l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66212" y="393700"/>
            <a:ext cx="12872376" cy="1460500"/>
          </a:xfrm>
          <a:prstGeom prst="rect">
            <a:avLst/>
          </a:prstGeom>
        </p:spPr>
        <p:txBody>
          <a:bodyPr/>
          <a:lstStyle>
            <a:lvl1pPr algn="ctr"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how do we find signatures of life on other planets?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57" name="_home_www_videos_universe_20140320_starshade20140320-1280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981200"/>
            <a:ext cx="13004801" cy="7315200"/>
          </a:xfrm>
          <a:prstGeom prst="rect">
            <a:avLst/>
          </a:prstGeom>
        </p:spPr>
      </p:pic>
      <p:sp>
        <p:nvSpPr>
          <p:cNvPr id="158" name="Shape 158"/>
          <p:cNvSpPr/>
          <p:nvPr/>
        </p:nvSpPr>
        <p:spPr>
          <a:xfrm>
            <a:off x="1097661" y="9067800"/>
            <a:ext cx="28846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NASA/JPL/Caltech</a:t>
            </a:r>
          </a:p>
        </p:txBody>
      </p:sp>
    </p:spTree>
  </p:cSld>
  <p:clrMapOvr>
    <a:masterClrMapping/>
  </p:clrMapOvr>
  <p:transition spd="slow" advClick="1">
    <p:fade thruBlk="1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660400" y="495300"/>
            <a:ext cx="11684000" cy="1460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habitable zone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FFFFFF"/>
                </a:solidFill>
              </a:rPr>
              <a:t>`</a:t>
            </a:r>
          </a:p>
        </p:txBody>
      </p:sp>
      <p:pic>
        <p:nvPicPr>
          <p:cNvPr id="162" name="CompLifeZoneRGBwTxt-full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03891"/>
            <a:ext cx="13004800" cy="7321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368570" y="9105900"/>
            <a:ext cx="427512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NASA/Kepler Mission/Dana Berry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67" name="Seff_HZ_090320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42964"/>
            <a:ext cx="13004801" cy="7483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ttempt5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984" y="0"/>
            <a:ext cx="161925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>
            <p:ph type="title"/>
          </p:nvPr>
        </p:nvSpPr>
        <p:spPr>
          <a:xfrm>
            <a:off x="524933" y="275166"/>
            <a:ext cx="11684001" cy="1460501"/>
          </a:xfrm>
          <a:prstGeom prst="rect">
            <a:avLst/>
          </a:prstGeom>
        </p:spPr>
        <p:txBody>
          <a:bodyPr/>
          <a:lstStyle>
            <a:lvl1pPr algn="ctr"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how common are potential habitable planets?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xfrm>
            <a:off x="524933" y="275166"/>
            <a:ext cx="11684001" cy="1460501"/>
          </a:xfrm>
          <a:prstGeom prst="rect">
            <a:avLst/>
          </a:prstGeom>
        </p:spPr>
        <p:txBody>
          <a:bodyPr/>
          <a:lstStyle>
            <a:lvl1pPr algn="ctr"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how common are potential habitable planets?</a:t>
            </a:r>
          </a:p>
        </p:txBody>
      </p:sp>
      <p:sp>
        <p:nvSpPr>
          <p:cNvPr id="173" name="Shape 173"/>
          <p:cNvSpPr/>
          <p:nvPr/>
        </p:nvSpPr>
        <p:spPr>
          <a:xfrm>
            <a:off x="363840" y="5909733"/>
            <a:ext cx="12277119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Survey: </a:t>
            </a:r>
            <a:endParaRPr sz="4000">
              <a:solidFill>
                <a:srgbClr val="FFFFFF"/>
              </a:solidFill>
            </a:endParaRPr>
          </a:p>
          <a:p>
            <a:pPr lvl="0" marL="790222" indent="-790222"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Gather information from a small population that is uniformly mixed.</a:t>
            </a:r>
            <a:endParaRPr sz="4000">
              <a:solidFill>
                <a:srgbClr val="FFFFFF"/>
              </a:solidFill>
            </a:endParaRPr>
          </a:p>
          <a:p>
            <a:pPr lvl="0" marL="790222" indent="-790222"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Apply the result to a larger population</a:t>
            </a:r>
          </a:p>
        </p:txBody>
      </p:sp>
      <p:pic>
        <p:nvPicPr>
          <p:cNvPr id="174" name="population_7_billion_neand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2133380"/>
            <a:ext cx="4956195" cy="3964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lesen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4100" y="1566333"/>
            <a:ext cx="3929670" cy="4715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nasa_planet_mdwar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>
            <p:ph type="title"/>
          </p:nvPr>
        </p:nvSpPr>
        <p:spPr>
          <a:xfrm>
            <a:off x="524933" y="275166"/>
            <a:ext cx="11684001" cy="1460501"/>
          </a:xfrm>
          <a:prstGeom prst="rect">
            <a:avLst/>
          </a:prstGeom>
        </p:spPr>
        <p:txBody>
          <a:bodyPr/>
          <a:lstStyle>
            <a:lvl1pPr algn="ctr"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how common are potential habitable planets?</a:t>
            </a:r>
          </a:p>
        </p:txBody>
      </p:sp>
      <p:sp>
        <p:nvSpPr>
          <p:cNvPr id="179" name="Shape 179"/>
          <p:cNvSpPr/>
          <p:nvPr/>
        </p:nvSpPr>
        <p:spPr>
          <a:xfrm>
            <a:off x="655319" y="6258983"/>
            <a:ext cx="1169416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For small, cool stars ~ 50% (conservative estimate!)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About 40 billion in our Galaxy!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oKepler-11_IntroSho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808918"/>
            <a:ext cx="11319497" cy="886301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>
            <p:ph type="title"/>
          </p:nvPr>
        </p:nvSpPr>
        <p:spPr>
          <a:xfrm>
            <a:off x="524933" y="275166"/>
            <a:ext cx="11684001" cy="1460501"/>
          </a:xfrm>
          <a:prstGeom prst="rect">
            <a:avLst/>
          </a:prstGeom>
        </p:spPr>
        <p:txBody>
          <a:bodyPr/>
          <a:lstStyle>
            <a:lvl1pPr algn="ctr"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how common are potential habitable planets?</a:t>
            </a:r>
          </a:p>
        </p:txBody>
      </p:sp>
      <p:sp>
        <p:nvSpPr>
          <p:cNvPr id="183" name="Shape 183"/>
          <p:cNvSpPr/>
          <p:nvPr/>
        </p:nvSpPr>
        <p:spPr>
          <a:xfrm>
            <a:off x="3150616" y="7105649"/>
            <a:ext cx="6703569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For Sun-like stars ~ 22%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About 2 billion in our Galaxy!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xfrm>
            <a:off x="106693" y="1003300"/>
            <a:ext cx="12791414" cy="1460500"/>
          </a:xfrm>
          <a:prstGeom prst="rect">
            <a:avLst/>
          </a:prstGeom>
        </p:spPr>
        <p:txBody>
          <a:bodyPr/>
          <a:lstStyle>
            <a:lvl1pPr defTabSz="379729">
              <a:defRPr spc="644" sz="403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44" sz="4030">
                <a:solidFill>
                  <a:srgbClr val="FFFFFF"/>
                </a:solidFill>
              </a:rPr>
              <a:t>Why are we around a sun-like star?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87" name="ooKepler-11_IntroSho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466" y="2182283"/>
            <a:ext cx="6138963" cy="480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nasa_planet_mdwarf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971" y="1879600"/>
            <a:ext cx="6286903" cy="4715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2333413" y="7423150"/>
            <a:ext cx="10566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22%</a:t>
            </a:r>
          </a:p>
        </p:txBody>
      </p:sp>
      <p:sp>
        <p:nvSpPr>
          <p:cNvPr id="190" name="Shape 190"/>
          <p:cNvSpPr/>
          <p:nvPr/>
        </p:nvSpPr>
        <p:spPr>
          <a:xfrm>
            <a:off x="9648613" y="7423150"/>
            <a:ext cx="10566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50%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flip dir="r"/>
      </p:transition>
    </mc:Choice>
    <mc:Fallback>
      <p:transition xmlns:p14="http://schemas.microsoft.com/office/powerpoint/2010/main" spd="slow" advClick="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194" name="DG_CVn_Flare_FINAL_1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0647552" y="6974416"/>
            <a:ext cx="237769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Credit: NASA-GSFC</a:t>
            </a:r>
          </a:p>
        </p:txBody>
      </p:sp>
      <p:sp>
        <p:nvSpPr>
          <p:cNvPr id="196" name="Shape 196"/>
          <p:cNvSpPr/>
          <p:nvPr/>
        </p:nvSpPr>
        <p:spPr>
          <a:xfrm>
            <a:off x="905143" y="7154333"/>
            <a:ext cx="6690248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522111" indent="-522111">
              <a:buClr>
                <a:srgbClr val="646464"/>
              </a:buClr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Cool, red stars have flares.</a:t>
            </a:r>
            <a:endParaRPr sz="4000">
              <a:solidFill>
                <a:srgbClr val="FFFFFF"/>
              </a:solidFill>
            </a:endParaRPr>
          </a:p>
          <a:p>
            <a:pPr lvl="0" marL="522111" indent="-522111">
              <a:buClr>
                <a:srgbClr val="646464"/>
              </a:buClr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Planets are tidally locked.</a:t>
            </a:r>
            <a:endParaRPr sz="4000">
              <a:solidFill>
                <a:srgbClr val="FFFFFF"/>
              </a:solidFill>
            </a:endParaRPr>
          </a:p>
          <a:p>
            <a:pPr lvl="0" marL="522111" indent="-522111">
              <a:buClr>
                <a:srgbClr val="646464"/>
              </a:buClr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Estimates are preliminary.</a:t>
            </a:r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Where is everybody?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0" name="The-Twilight-Zo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377" y="2002366"/>
            <a:ext cx="10526046" cy="483213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3731683" y="7270750"/>
            <a:ext cx="59817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Is there anyone out there?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warp dir="in"/>
      </p:transition>
    </mc:Choice>
    <mc:Fallback>
      <p:transition xmlns:p14="http://schemas.microsoft.com/office/powerpoint/2010/main" spd="slow" advClick="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660400" y="698500"/>
            <a:ext cx="11684000" cy="1460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where is everybody?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200" name="calvi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660" y="1890183"/>
            <a:ext cx="11079415" cy="659404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7169931" y="8671983"/>
            <a:ext cx="41513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Calvin and Hobbes: Bill Watterson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xfrm>
            <a:off x="660400" y="309033"/>
            <a:ext cx="11684000" cy="1460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where is everybody?</a:t>
            </a:r>
          </a:p>
        </p:txBody>
      </p:sp>
      <p:sp>
        <p:nvSpPr>
          <p:cNvPr id="204" name="Shape 204"/>
          <p:cNvSpPr/>
          <p:nvPr/>
        </p:nvSpPr>
        <p:spPr>
          <a:xfrm>
            <a:off x="73289" y="1909233"/>
            <a:ext cx="10502326" cy="759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Life is hard to arise ?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Intelligent life is uncommon ?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They want to be anonymous 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Hard to travel/communicate expensive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Prime Directive ?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Did not search long enough?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They are us ! 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Great Filter ?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34057" indent="-365477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We are not listening properly.</a:t>
            </a:r>
            <a:endParaRPr sz="31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11480" indent="-342900" algn="l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5" name="rockyplane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7666" y="1416050"/>
            <a:ext cx="4152531" cy="3114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lanetalignment_white_bi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4447" y="4454948"/>
            <a:ext cx="4832620" cy="2503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le-blue-do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0133"/>
            <a:ext cx="130048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>
            <p:ph type="title"/>
          </p:nvPr>
        </p:nvSpPr>
        <p:spPr>
          <a:xfrm>
            <a:off x="660400" y="258233"/>
            <a:ext cx="11684000" cy="1460501"/>
          </a:xfrm>
          <a:prstGeom prst="rect">
            <a:avLst/>
          </a:prstGeom>
        </p:spPr>
        <p:txBody>
          <a:bodyPr/>
          <a:lstStyle>
            <a:lvl1pPr defTabSz="566674">
              <a:defRPr spc="962" sz="6014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62" sz="6014">
                <a:solidFill>
                  <a:srgbClr val="FFFFFF"/>
                </a:solidFill>
              </a:rPr>
              <a:t>earth from voyager 1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</p:spTree>
  </p:cSld>
  <p:clrMapOvr>
    <a:masterClrMapping/>
  </p:clrMapOvr>
  <p:transition spd="slow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le-blue-do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0133"/>
            <a:ext cx="130048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>
            <p:ph type="title"/>
          </p:nvPr>
        </p:nvSpPr>
        <p:spPr>
          <a:xfrm>
            <a:off x="660400" y="258233"/>
            <a:ext cx="11684000" cy="1460501"/>
          </a:xfrm>
          <a:prstGeom prst="rect">
            <a:avLst/>
          </a:prstGeom>
        </p:spPr>
        <p:txBody>
          <a:bodyPr/>
          <a:lstStyle>
            <a:lvl1pPr defTabSz="566674">
              <a:defRPr spc="962" sz="6014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62" sz="6014">
                <a:solidFill>
                  <a:srgbClr val="FFFFFF"/>
                </a:solidFill>
              </a:rPr>
              <a:t>earth from voyager 1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215" name="4wq9db2n-136840077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6404" y="4127619"/>
            <a:ext cx="6697690" cy="534702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 flipV="1">
            <a:off x="4174066" y="3466173"/>
            <a:ext cx="3433102" cy="60629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cap="all" spc="384" sz="2400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17" name="Shape 217"/>
          <p:cNvSpPr/>
          <p:nvPr/>
        </p:nvSpPr>
        <p:spPr>
          <a:xfrm flipH="1" flipV="1">
            <a:off x="7865533" y="3462866"/>
            <a:ext cx="2873442" cy="61290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cap="all" spc="384" sz="2400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</p:spTree>
  </p:cSld>
  <p:clrMapOvr>
    <a:masterClrMapping/>
  </p:clrMapOvr>
  <p:transition spd="slow" advClick="1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1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>
            <p:ph type="title"/>
          </p:nvPr>
        </p:nvSpPr>
        <p:spPr>
          <a:xfrm>
            <a:off x="660400" y="173566"/>
            <a:ext cx="11684000" cy="1460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contact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222" name="Shape 222"/>
          <p:cNvSpPr/>
          <p:nvPr/>
        </p:nvSpPr>
        <p:spPr>
          <a:xfrm>
            <a:off x="1178813" y="6917266"/>
            <a:ext cx="10647173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Ravi Kopparapu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Ph: 225-678-0058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email: ravikumar.kopparapu@nasa.gov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webpage: </a:t>
            </a:r>
            <a:r>
              <a:rPr sz="4000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http://www3.geosc.psu.edu/~ruk15/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le-blue-do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0133"/>
            <a:ext cx="130048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>
            <p:ph type="title"/>
          </p:nvPr>
        </p:nvSpPr>
        <p:spPr>
          <a:xfrm>
            <a:off x="660400" y="258233"/>
            <a:ext cx="11684000" cy="1460501"/>
          </a:xfrm>
          <a:prstGeom prst="rect">
            <a:avLst/>
          </a:prstGeom>
        </p:spPr>
        <p:txBody>
          <a:bodyPr/>
          <a:lstStyle>
            <a:lvl1pPr defTabSz="566674">
              <a:defRPr spc="962" sz="6014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62" sz="6014">
                <a:solidFill>
                  <a:srgbClr val="FFFFFF"/>
                </a:solidFill>
              </a:rPr>
              <a:t>earth from voyager 1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230" name="Carl Sagan - Pale Blue Dot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3867" y="6553200"/>
            <a:ext cx="4064001" cy="3048000"/>
          </a:xfrm>
          <a:prstGeom prst="rect">
            <a:avLst/>
          </a:prstGeom>
        </p:spPr>
      </p:pic>
      <p:pic>
        <p:nvPicPr>
          <p:cNvPr id="231" name="sagancollection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1551" y="5395383"/>
            <a:ext cx="2977137" cy="421761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7389198" y="8862483"/>
            <a:ext cx="256133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Carl Sagan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my-little-pony-star-trek-enterprise-wallchan-2535603.jp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5150" y="24765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pc="639" sz="40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39" sz="4000">
                <a:solidFill>
                  <a:srgbClr val="FFFFFF"/>
                </a:solidFill>
              </a:rPr>
              <a:t>Because, Star trek!</a:t>
            </a:r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ctr" defTabSz="566674">
              <a:defRPr spc="372" sz="232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72" sz="2328">
                <a:solidFill>
                  <a:srgbClr val="FFFFFF"/>
                </a:solidFill>
              </a:rPr>
              <a:t>why should i care?</a:t>
            </a:r>
          </a:p>
        </p:txBody>
      </p:sp>
    </p:spTree>
  </p:cSld>
  <p:clrMapOvr>
    <a:masterClrMapping/>
  </p:clrMapOvr>
  <p:transition spd="slow" advClick="1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title"/>
          </p:nvPr>
        </p:nvSpPr>
        <p:spPr>
          <a:xfrm>
            <a:off x="660400" y="224366"/>
            <a:ext cx="11684000" cy="1460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candidates</a:t>
            </a:r>
          </a:p>
        </p:txBody>
      </p:sp>
      <p:pic>
        <p:nvPicPr>
          <p:cNvPr id="239" name="Kepler-62f_with_62e_as_Morning_Sta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67" y="1557866"/>
            <a:ext cx="6863835" cy="386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kepler186f_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3109" y="1609973"/>
            <a:ext cx="6684368" cy="375669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165182" y="5374216"/>
            <a:ext cx="24109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Kepler-62f</a:t>
            </a:r>
          </a:p>
        </p:txBody>
      </p:sp>
      <p:sp>
        <p:nvSpPr>
          <p:cNvPr id="242" name="Shape 242"/>
          <p:cNvSpPr/>
          <p:nvPr/>
        </p:nvSpPr>
        <p:spPr>
          <a:xfrm>
            <a:off x="9313502" y="5374216"/>
            <a:ext cx="2675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Kepler-186f</a:t>
            </a:r>
          </a:p>
        </p:txBody>
      </p:sp>
      <p:sp>
        <p:nvSpPr>
          <p:cNvPr id="243" name="Shape 243"/>
          <p:cNvSpPr/>
          <p:nvPr/>
        </p:nvSpPr>
        <p:spPr>
          <a:xfrm>
            <a:off x="403354" y="8305799"/>
            <a:ext cx="1294315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We do not know if there is any life on any of these planets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6" name="Shape 2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247" name="knownexoplanets_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1015" y="2069954"/>
            <a:ext cx="13659815" cy="7683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127463" y="2054919"/>
            <a:ext cx="13004801" cy="7840333"/>
          </a:xfrm>
          <a:prstGeom prst="rect">
            <a:avLst/>
          </a:prstGeom>
        </p:spPr>
        <p:txBody>
          <a:bodyPr/>
          <a:lstStyle/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ARE THERE PLANETS AROUND OTHER STARS?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IF YES, HOW COMMON ARE THEY?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WHAT KIND OF PLANETS ARE OUT THERE?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DO THEY HAVE LIFE ON THEM?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DOES LIFE REQUIRE SPECIAL CONDITIONS?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IS EARTH THE ONLY HABITABLE PLANET?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FFFFFF"/>
                </a:solidFill>
              </a:rPr>
              <a:t>HOW DO WE FIND A HABITABLE PLANET?</a:t>
            </a:r>
            <a:endParaRPr sz="2844">
              <a:solidFill>
                <a:srgbClr val="FFFFFF"/>
              </a:solidFill>
            </a:endParaRPr>
          </a:p>
          <a:p>
            <a:pPr lvl="0" marL="371221" indent="-371221" defTabSz="461518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endParaRPr sz="2844">
              <a:solidFill>
                <a:srgbClr val="FFFFFF"/>
              </a:solidFill>
            </a:endParaRPr>
          </a:p>
        </p:txBody>
      </p:sp>
      <p:pic>
        <p:nvPicPr>
          <p:cNvPr id="55" name="004-the-twilight-zone-theredlis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4918" y="2687188"/>
            <a:ext cx="5838964" cy="4379224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10069969" y="7020821"/>
            <a:ext cx="200886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ROD SERLING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rtist’s_impression_of_the_planet_around_Alpha_Centauri_B_(Annotated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0667" y="26855"/>
            <a:ext cx="15206134" cy="950383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>
            <p:ph type="title"/>
          </p:nvPr>
        </p:nvSpPr>
        <p:spPr>
          <a:xfrm>
            <a:off x="148959" y="8877300"/>
            <a:ext cx="12325881" cy="830395"/>
          </a:xfrm>
          <a:prstGeom prst="rect">
            <a:avLst/>
          </a:prstGeom>
        </p:spPr>
        <p:txBody>
          <a:bodyPr/>
          <a:lstStyle>
            <a:lvl1pPr algn="ctr" defTabSz="262889">
              <a:defRPr spc="360" sz="225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60" sz="2250">
                <a:solidFill>
                  <a:srgbClr val="FFFFFF"/>
                </a:solidFill>
              </a:rPr>
              <a:t>How long does it take to travel to the nearest star system?</a:t>
            </a:r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tar_field_full_g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55938" y="59862"/>
            <a:ext cx="19370676" cy="968533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>
            <p:ph type="title"/>
          </p:nvPr>
        </p:nvSpPr>
        <p:spPr>
          <a:xfrm>
            <a:off x="1134533" y="833966"/>
            <a:ext cx="11684001" cy="14605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distances in space</a:t>
            </a:r>
          </a:p>
        </p:txBody>
      </p:sp>
      <p:sp>
        <p:nvSpPr>
          <p:cNvPr id="255" name="Shape 2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256" name="Shape 256"/>
          <p:cNvSpPr/>
          <p:nvPr/>
        </p:nvSpPr>
        <p:spPr>
          <a:xfrm>
            <a:off x="451985" y="2476500"/>
            <a:ext cx="12100830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If the Earth-Sun distance = 1 foot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Pluto is at 40 feet away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Voyager 1  is at 120 feet away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The nearest star is 42 miles (D.C to Baltimore) !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The nearest planetary system is 120 miles away.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 marL="460163" indent="-391583" algn="l" defTabSz="457200">
              <a:lnSpc>
                <a:spcPct val="150000"/>
              </a:lnSpc>
              <a:buSzPct val="90000"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In the year 40,000 AD, Voyager will pass near a star that is approaching us</a:t>
            </a:r>
            <a:endParaRPr sz="3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slow" advClick="1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Artist’s_impression_of_the_planet_around_Alpha_Centauri_B_(Annotated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0667" y="26855"/>
            <a:ext cx="15206134" cy="950383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>
            <p:ph type="title"/>
          </p:nvPr>
        </p:nvSpPr>
        <p:spPr>
          <a:xfrm>
            <a:off x="507867" y="8877300"/>
            <a:ext cx="12468160" cy="830395"/>
          </a:xfrm>
          <a:prstGeom prst="rect">
            <a:avLst/>
          </a:prstGeom>
        </p:spPr>
        <p:txBody>
          <a:bodyPr/>
          <a:lstStyle>
            <a:lvl1pPr algn="ctr" defTabSz="280415">
              <a:defRPr spc="384" sz="24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With the fastest spacecraft we have now, it would take…</a:t>
            </a:r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</p:spTree>
  </p:cSld>
  <p:clrMapOvr>
    <a:masterClrMapping/>
  </p:clrMapOvr>
  <p:transition spd="slow" advClick="1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Artist’s_impression_of_the_planet_around_Alpha_Centauri_B_(Annotated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0667" y="26855"/>
            <a:ext cx="15206134" cy="950383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>
            <p:ph type="title"/>
          </p:nvPr>
        </p:nvSpPr>
        <p:spPr>
          <a:xfrm>
            <a:off x="507867" y="8877300"/>
            <a:ext cx="12468160" cy="830395"/>
          </a:xfrm>
          <a:prstGeom prst="rect">
            <a:avLst/>
          </a:prstGeom>
        </p:spPr>
        <p:txBody>
          <a:bodyPr/>
          <a:lstStyle>
            <a:lvl1pPr algn="ctr" defTabSz="490727">
              <a:defRPr spc="672" sz="4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72" sz="4200">
                <a:solidFill>
                  <a:srgbClr val="FFFFFF"/>
                </a:solidFill>
              </a:rPr>
              <a:t>75,000 years !</a:t>
            </a:r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</p:spTree>
  </p:cSld>
  <p:clrMapOvr>
    <a:masterClrMapping/>
  </p:clrMapOvr>
  <p:transition spd="med" advClick="1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xfrm>
            <a:off x="1507066" y="31750"/>
            <a:ext cx="11684001" cy="1460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Extrasolar planet</a:t>
            </a:r>
          </a:p>
        </p:txBody>
      </p:sp>
      <p:sp>
        <p:nvSpPr>
          <p:cNvPr id="267" name="Shape 267"/>
          <p:cNvSpPr/>
          <p:nvPr/>
        </p:nvSpPr>
        <p:spPr>
          <a:xfrm>
            <a:off x="352017" y="8710083"/>
            <a:ext cx="956965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 planet that orbits another star (dead or alive)</a:t>
            </a:r>
          </a:p>
        </p:txBody>
      </p:sp>
      <p:sp>
        <p:nvSpPr>
          <p:cNvPr id="268" name="Shape 268"/>
          <p:cNvSpPr/>
          <p:nvPr/>
        </p:nvSpPr>
        <p:spPr>
          <a:xfrm>
            <a:off x="11037671" y="9249833"/>
            <a:ext cx="8354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NASA</a:t>
            </a:r>
          </a:p>
        </p:txBody>
      </p:sp>
      <p:pic>
        <p:nvPicPr>
          <p:cNvPr id="269" name="64292main_neptune-brows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06680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xfrm>
            <a:off x="101534" y="1003300"/>
            <a:ext cx="12801733" cy="1460500"/>
          </a:xfrm>
          <a:prstGeom prst="rect">
            <a:avLst/>
          </a:prstGeom>
        </p:spPr>
        <p:txBody>
          <a:bodyPr/>
          <a:lstStyle>
            <a:lvl1pPr defTabSz="368045">
              <a:defRPr spc="624" sz="3906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624" sz="3906">
                <a:solidFill>
                  <a:srgbClr val="FFFFFF"/>
                </a:solidFill>
              </a:rPr>
              <a:t>“water on the surface of a planet”?</a:t>
            </a:r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273" name="Aerial_view_of_the_Amazon_Rainfores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66" y="1883958"/>
            <a:ext cx="6743872" cy="414015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 rot="16185342">
            <a:off x="2264971" y="2253405"/>
            <a:ext cx="1206501" cy="673101"/>
          </a:xfrm>
          <a:prstGeom prst="rightArrow">
            <a:avLst>
              <a:gd name="adj1" fmla="val 32000"/>
              <a:gd name="adj2" fmla="val 12075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75" name="Shape 275"/>
          <p:cNvSpPr/>
          <p:nvPr/>
        </p:nvSpPr>
        <p:spPr>
          <a:xfrm>
            <a:off x="3371596" y="2038783"/>
            <a:ext cx="189280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Oxygen</a:t>
            </a:r>
          </a:p>
        </p:txBody>
      </p:sp>
      <p:pic>
        <p:nvPicPr>
          <p:cNvPr id="276" name="CSIRO_ScienceImage_1898_Testing_Sheep_for_Methane_Producti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516" y="1947565"/>
            <a:ext cx="6019406" cy="401293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 rot="16185342">
            <a:off x="7522771" y="2380405"/>
            <a:ext cx="1206501" cy="673101"/>
          </a:xfrm>
          <a:prstGeom prst="rightArrow">
            <a:avLst>
              <a:gd name="adj1" fmla="val 32000"/>
              <a:gd name="adj2" fmla="val 12075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78" name="Shape 278"/>
          <p:cNvSpPr/>
          <p:nvPr/>
        </p:nvSpPr>
        <p:spPr>
          <a:xfrm>
            <a:off x="8638286" y="2190135"/>
            <a:ext cx="21290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Methane</a:t>
            </a:r>
          </a:p>
        </p:txBody>
      </p:sp>
      <p:sp>
        <p:nvSpPr>
          <p:cNvPr id="279" name="Shape 279"/>
          <p:cNvSpPr/>
          <p:nvPr/>
        </p:nvSpPr>
        <p:spPr>
          <a:xfrm>
            <a:off x="176866" y="6123516"/>
            <a:ext cx="12651068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342900" indent="-342900" algn="l" defTabSz="45720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Green plants and algae (and cyanobacteria) produce oxgyen from photosynthesis.</a:t>
            </a:r>
            <a:endParaRPr sz="2700">
              <a:solidFill>
                <a:srgbClr val="FFFFFF"/>
              </a:solidFill>
            </a:endParaRPr>
          </a:p>
          <a:p>
            <a:pPr lvl="0" marL="342900" indent="-342900" algn="l" defTabSz="45720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Bacteria produce methane.  </a:t>
            </a:r>
            <a:endParaRPr sz="2700">
              <a:solidFill>
                <a:srgbClr val="FFFFFF"/>
              </a:solidFill>
            </a:endParaRPr>
          </a:p>
          <a:p>
            <a:pPr lvl="0" marL="342900" indent="-342900" algn="l" defTabSz="45720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A combination of these two gases could be a potential  life signature.</a:t>
            </a:r>
            <a:endParaRPr sz="2700">
              <a:solidFill>
                <a:srgbClr val="FFFFFF"/>
              </a:solidFill>
            </a:endParaRPr>
          </a:p>
          <a:p>
            <a:pPr lvl="0" marL="342900" indent="-342900" algn="l" defTabSz="457200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1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attempt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62" y="-1722505"/>
            <a:ext cx="12622876" cy="1262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>
            <p:ph type="title"/>
          </p:nvPr>
        </p:nvSpPr>
        <p:spPr>
          <a:xfrm>
            <a:off x="795866" y="1374775"/>
            <a:ext cx="11684001" cy="2222500"/>
          </a:xfrm>
          <a:prstGeom prst="rect">
            <a:avLst/>
          </a:prstGeom>
        </p:spPr>
        <p:txBody>
          <a:bodyPr/>
          <a:lstStyle>
            <a:lvl1pPr algn="ctr" defTabSz="578358">
              <a:defRPr spc="982" sz="6138">
                <a:solidFill>
                  <a:srgbClr val="00FDFF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82" sz="6138">
                <a:solidFill>
                  <a:srgbClr val="00FDFF"/>
                </a:solidFill>
              </a:rPr>
              <a:t>Potential habitable worlds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795866" y="232833"/>
            <a:ext cx="11684001" cy="889001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>
              <a:defRPr b="0" cap="none" spc="0" sz="1800">
                <a:solidFill>
                  <a:srgbClr val="000000"/>
                </a:solidFill>
              </a:defRPr>
            </a:pPr>
            <a:r>
              <a:rPr b="1" cap="all" spc="384" sz="2400">
                <a:solidFill>
                  <a:srgbClr val="55D7FF"/>
                </a:solidFill>
              </a:rPr>
              <a:t>The search for</a:t>
            </a:r>
          </a:p>
        </p:txBody>
      </p:sp>
      <p:sp>
        <p:nvSpPr>
          <p:cNvPr id="284" name="Shape 284"/>
          <p:cNvSpPr/>
          <p:nvPr/>
        </p:nvSpPr>
        <p:spPr>
          <a:xfrm>
            <a:off x="141647" y="8981016"/>
            <a:ext cx="31541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Ravi Kopparapu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pc="982" sz="613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82" sz="6138">
                <a:solidFill>
                  <a:srgbClr val="FFFFFF"/>
                </a:solidFill>
              </a:rPr>
              <a:t>our habitable planet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60" name="NASA - Rotating Earth - HDTV resolution 1280x720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57500" y="3048000"/>
            <a:ext cx="8128000" cy="4572000"/>
          </a:xfrm>
          <a:prstGeom prst="rect">
            <a:avLst/>
          </a:prstGeom>
        </p:spPr>
      </p:pic>
      <p:sp>
        <p:nvSpPr>
          <p:cNvPr id="61" name="Shape 61"/>
          <p:cNvSpPr/>
          <p:nvPr/>
        </p:nvSpPr>
        <p:spPr>
          <a:xfrm>
            <a:off x="149889" y="9207500"/>
            <a:ext cx="369648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NASA-GSFC,Robert Simmon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olarSyste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00" y="1521307"/>
            <a:ext cx="13004800" cy="767618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>
            <p:ph type="title"/>
          </p:nvPr>
        </p:nvSpPr>
        <p:spPr>
          <a:xfrm>
            <a:off x="660400" y="482600"/>
            <a:ext cx="11684000" cy="1460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our solar system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66" name="Shape 66"/>
          <p:cNvSpPr/>
          <p:nvPr/>
        </p:nvSpPr>
        <p:spPr>
          <a:xfrm>
            <a:off x="11419624" y="8779933"/>
            <a:ext cx="123995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600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IAU.org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warp dir="in"/>
      </p:transition>
    </mc:Choice>
    <mc:Fallback>
      <p:transition xmlns:p14="http://schemas.microsoft.com/office/powerpoint/2010/main" spd="slow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MarsTOSremastered-Intr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title"/>
          </p:nvPr>
        </p:nvSpPr>
        <p:spPr>
          <a:xfrm>
            <a:off x="660400" y="563033"/>
            <a:ext cx="11684000" cy="1460501"/>
          </a:xfrm>
          <a:prstGeom prst="rect">
            <a:avLst/>
          </a:prstGeom>
        </p:spPr>
        <p:txBody>
          <a:bodyPr/>
          <a:lstStyle>
            <a:lvl1pPr defTabSz="432308">
              <a:defRPr spc="734" sz="4588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34" sz="4588">
                <a:solidFill>
                  <a:srgbClr val="FFFFFF"/>
                </a:solidFill>
              </a:rPr>
              <a:t>science and science fiction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sp>
        <p:nvSpPr>
          <p:cNvPr id="71" name="Shape 71"/>
          <p:cNvSpPr/>
          <p:nvPr/>
        </p:nvSpPr>
        <p:spPr>
          <a:xfrm>
            <a:off x="426466" y="7954433"/>
            <a:ext cx="1164386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DO WE KNOW IF THERE ARE PLANETS AROUND OTHER STARS?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11026_Exoplanet_Animation_MPEG4_1920x1080_29.97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74" name="Shape 74"/>
          <p:cNvSpPr/>
          <p:nvPr>
            <p:ph type="title"/>
          </p:nvPr>
        </p:nvSpPr>
        <p:spPr>
          <a:xfrm>
            <a:off x="1507066" y="31750"/>
            <a:ext cx="11684001" cy="1460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Extrasolar planet</a:t>
            </a:r>
          </a:p>
        </p:txBody>
      </p:sp>
      <p:sp>
        <p:nvSpPr>
          <p:cNvPr id="75" name="Shape 75"/>
          <p:cNvSpPr/>
          <p:nvPr/>
        </p:nvSpPr>
        <p:spPr>
          <a:xfrm>
            <a:off x="337058" y="8483600"/>
            <a:ext cx="12330685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MORE THAN 1700 PLANETS FOUND. THOUSANDS MORE WAITING TO BE CONFIRMED</a:t>
            </a:r>
          </a:p>
        </p:txBody>
      </p:sp>
      <p:sp>
        <p:nvSpPr>
          <p:cNvPr id="76" name="Shape 76"/>
          <p:cNvSpPr/>
          <p:nvPr/>
        </p:nvSpPr>
        <p:spPr>
          <a:xfrm>
            <a:off x="68093" y="7437966"/>
            <a:ext cx="26239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Michael Lentz (USRA)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914400" y="-97367"/>
            <a:ext cx="11684000" cy="14605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double star planets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pc="372" sz="2328"/>
            </a:pPr>
          </a:p>
        </p:txBody>
      </p:sp>
      <p:pic>
        <p:nvPicPr>
          <p:cNvPr id="80" name="Kepler 16-b_ A Planet With Two Suns [720p]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61999"/>
            <a:ext cx="10386214" cy="5842246"/>
          </a:xfrm>
          <a:prstGeom prst="rect">
            <a:avLst/>
          </a:prstGeom>
        </p:spPr>
      </p:pic>
      <p:pic>
        <p:nvPicPr>
          <p:cNvPr id="81" name="index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84203" y="6668547"/>
            <a:ext cx="3702064" cy="308505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-420201" y="6921500"/>
            <a:ext cx="669053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Kepler-16b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(Animation: JPL/Caltech)</a:t>
            </a:r>
          </a:p>
        </p:txBody>
      </p:sp>
    </p:spTree>
  </p:cSld>
  <p:clrMapOvr>
    <a:masterClrMapping/>
  </p:clrMapOvr>
  <p:transition spd="med" advClick="1">
    <p:pull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