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9" r:id="rId3"/>
    <p:sldId id="260" r:id="rId4"/>
    <p:sldId id="258" r:id="rId5"/>
    <p:sldId id="271" r:id="rId6"/>
    <p:sldId id="261" r:id="rId7"/>
    <p:sldId id="262" r:id="rId8"/>
    <p:sldId id="272" r:id="rId9"/>
    <p:sldId id="264" r:id="rId10"/>
    <p:sldId id="265" r:id="rId11"/>
    <p:sldId id="266" r:id="rId12"/>
    <p:sldId id="263" r:id="rId13"/>
    <p:sldId id="267" r:id="rId14"/>
    <p:sldId id="268" r:id="rId15"/>
    <p:sldId id="269" r:id="rId16"/>
    <p:sldId id="274" r:id="rId17"/>
    <p:sldId id="270" r:id="rId18"/>
    <p:sldId id="273" r:id="rId19"/>
    <p:sldId id="275" r:id="rId20"/>
    <p:sldId id="276" r:id="rId21"/>
    <p:sldId id="277" r:id="rId22"/>
    <p:sldId id="279" r:id="rId23"/>
    <p:sldId id="278" r:id="rId24"/>
    <p:sldId id="25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707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9732E-A8FF-4687-8DEF-61833A5C02E2}" type="datetimeFigureOut">
              <a:rPr lang="en-US" smtClean="0"/>
              <a:pPr/>
              <a:t>3/5/2008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3F08A-2C78-4D9D-AA56-E3A90627FF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3F08A-2C78-4D9D-AA56-E3A90627FF8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3F08A-2C78-4D9D-AA56-E3A90627FF8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3F08A-2C78-4D9D-AA56-E3A90627FF8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3F08A-2C78-4D9D-AA56-E3A90627FF8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3F08A-2C78-4D9D-AA56-E3A90627FF8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3F08A-2C78-4D9D-AA56-E3A90627FF8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3F08A-2C78-4D9D-AA56-E3A90627FF8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3F08A-2C78-4D9D-AA56-E3A90627FF8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3F08A-2C78-4D9D-AA56-E3A90627FF8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3F08A-2C78-4D9D-AA56-E3A90627FF8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3F08A-2C78-4D9D-AA56-E3A90627FF8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3F08A-2C78-4D9D-AA56-E3A90627FF8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3F08A-2C78-4D9D-AA56-E3A90627FF8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3F08A-2C78-4D9D-AA56-E3A90627FF8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3F08A-2C78-4D9D-AA56-E3A90627FF8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3F08A-2C78-4D9D-AA56-E3A90627FF8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3F08A-2C78-4D9D-AA56-E3A90627FF8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3F08A-2C78-4D9D-AA56-E3A90627FF8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3F08A-2C78-4D9D-AA56-E3A90627FF8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3F08A-2C78-4D9D-AA56-E3A90627FF8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3F08A-2C78-4D9D-AA56-E3A90627FF8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3F08A-2C78-4D9D-AA56-E3A90627FF8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3F08A-2C78-4D9D-AA56-E3A90627FF8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3F08A-2C78-4D9D-AA56-E3A90627FF8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0A20-9DA1-480D-AD03-8C37FAC888EA}" type="datetimeFigureOut">
              <a:rPr lang="en-US" smtClean="0"/>
              <a:pPr/>
              <a:t>3/5/2008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FF51-893A-40E2-B557-A00A89896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0A20-9DA1-480D-AD03-8C37FAC888EA}" type="datetimeFigureOut">
              <a:rPr lang="en-US" smtClean="0"/>
              <a:pPr/>
              <a:t>3/5/2008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FF51-893A-40E2-B557-A00A89896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0A20-9DA1-480D-AD03-8C37FAC888EA}" type="datetimeFigureOut">
              <a:rPr lang="en-US" smtClean="0"/>
              <a:pPr/>
              <a:t>3/5/2008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FF51-893A-40E2-B557-A00A89896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0A20-9DA1-480D-AD03-8C37FAC888EA}" type="datetimeFigureOut">
              <a:rPr lang="en-US" smtClean="0"/>
              <a:pPr/>
              <a:t>3/5/2008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FF51-893A-40E2-B557-A00A89896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0A20-9DA1-480D-AD03-8C37FAC888EA}" type="datetimeFigureOut">
              <a:rPr lang="en-US" smtClean="0"/>
              <a:pPr/>
              <a:t>3/5/2008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FF51-893A-40E2-B557-A00A89896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0A20-9DA1-480D-AD03-8C37FAC888EA}" type="datetimeFigureOut">
              <a:rPr lang="en-US" smtClean="0"/>
              <a:pPr/>
              <a:t>3/5/2008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FF51-893A-40E2-B557-A00A89896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0A20-9DA1-480D-AD03-8C37FAC888EA}" type="datetimeFigureOut">
              <a:rPr lang="en-US" smtClean="0"/>
              <a:pPr/>
              <a:t>3/5/2008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FF51-893A-40E2-B557-A00A89896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0A20-9DA1-480D-AD03-8C37FAC888EA}" type="datetimeFigureOut">
              <a:rPr lang="en-US" smtClean="0"/>
              <a:pPr/>
              <a:t>3/5/2008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FF51-893A-40E2-B557-A00A89896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0A20-9DA1-480D-AD03-8C37FAC888EA}" type="datetimeFigureOut">
              <a:rPr lang="en-US" smtClean="0"/>
              <a:pPr/>
              <a:t>3/5/2008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FF51-893A-40E2-B557-A00A89896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0A20-9DA1-480D-AD03-8C37FAC888EA}" type="datetimeFigureOut">
              <a:rPr lang="en-US" smtClean="0"/>
              <a:pPr/>
              <a:t>3/5/2008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FF51-893A-40E2-B557-A00A89896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0A20-9DA1-480D-AD03-8C37FAC888EA}" type="datetimeFigureOut">
              <a:rPr lang="en-US" smtClean="0"/>
              <a:pPr/>
              <a:t>3/5/2008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D18FF51-893A-40E2-B557-A00A898963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690A20-9DA1-480D-AD03-8C37FAC888EA}" type="datetimeFigureOut">
              <a:rPr lang="en-US" smtClean="0"/>
              <a:pPr/>
              <a:t>3/5/2008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18FF51-893A-40E2-B557-A00A8989633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ravi\Desktop\GW-lecture\wd_lg.mpg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audio" Target="file:///C:\Users\ravi\Desktop\GW-lecture\ns-no-noise.au" TargetMode="External"/><Relationship Id="rId1" Type="http://schemas.openxmlformats.org/officeDocument/2006/relationships/audio" Target="file:///C:\Users\ravi\Desktop\GW-lecture\ns-600kpc.au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ravi\Desktop\GW-lecture\ns-no-noise.au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Gravitational-waves:   </a:t>
            </a:r>
            <a:br>
              <a:rPr lang="en-US" dirty="0" smtClean="0"/>
            </a:br>
            <a:r>
              <a:rPr lang="en-US" dirty="0" smtClean="0"/>
              <a:t>Sources and detection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pPr algn="ctr"/>
            <a:r>
              <a:rPr lang="en-US" dirty="0" smtClean="0"/>
              <a:t>Ravi </a:t>
            </a:r>
            <a:r>
              <a:rPr lang="en-US" dirty="0" err="1" smtClean="0"/>
              <a:t>kumar</a:t>
            </a:r>
            <a:r>
              <a:rPr lang="en-US" dirty="0" smtClean="0"/>
              <a:t> </a:t>
            </a:r>
            <a:r>
              <a:rPr lang="en-US" dirty="0" err="1" smtClean="0"/>
              <a:t>Kopparapu</a:t>
            </a:r>
            <a:endParaRPr lang="en-US" dirty="0" smtClean="0"/>
          </a:p>
          <a:p>
            <a:r>
              <a:rPr lang="en-US" dirty="0" smtClean="0"/>
              <a:t>Center for Gravitational-Wave Physics (CGWP)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8028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Inspiraling binary stars</a:t>
            </a:r>
            <a:endParaRPr lang="en-US" sz="4000" dirty="0"/>
          </a:p>
        </p:txBody>
      </p:sp>
      <p:pic>
        <p:nvPicPr>
          <p:cNvPr id="4" name="wd_lg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43000" y="1843088"/>
            <a:ext cx="6858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27888"/>
          </a:xfrm>
        </p:spPr>
        <p:txBody>
          <a:bodyPr>
            <a:noAutofit/>
          </a:bodyPr>
          <a:lstStyle/>
          <a:p>
            <a:r>
              <a:rPr lang="en-US" sz="4000" dirty="0" smtClean="0"/>
              <a:t>Sources of GWs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Exploding stars: </a:t>
            </a:r>
            <a:r>
              <a:rPr lang="en-US" b="1" dirty="0" smtClean="0"/>
              <a:t>Core collapse</a:t>
            </a:r>
          </a:p>
          <a:p>
            <a:pPr>
              <a:buNone/>
            </a:pPr>
            <a:r>
              <a:rPr lang="en-US" b="1" smtClean="0"/>
              <a:t> </a:t>
            </a:r>
            <a:r>
              <a:rPr lang="en-US" b="1" smtClean="0"/>
              <a:t>   </a:t>
            </a:r>
            <a:r>
              <a:rPr lang="en-US" b="1" smtClean="0"/>
              <a:t>Supernovae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Pulsars (rotating Neutron stars)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Stochastic sources: Jumble of signals from lot of sources</a:t>
            </a:r>
            <a:endParaRPr lang="en-US" b="1" dirty="0"/>
          </a:p>
        </p:txBody>
      </p:sp>
      <p:pic>
        <p:nvPicPr>
          <p:cNvPr id="4" name="Picture 3" descr="supernova_wideweb__470x458,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219200"/>
            <a:ext cx="3517900" cy="2590800"/>
          </a:xfrm>
          <a:prstGeom prst="rect">
            <a:avLst/>
          </a:prstGeom>
        </p:spPr>
      </p:pic>
      <p:pic>
        <p:nvPicPr>
          <p:cNvPr id="5" name="Picture 4" descr="pulsa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962400"/>
            <a:ext cx="1362075" cy="1095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85648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How do we know GWs exist ?</a:t>
            </a:r>
            <a:r>
              <a:rPr lang="en-US" dirty="0" smtClean="0"/>
              <a:t> </a:t>
            </a:r>
            <a:r>
              <a:rPr lang="en-US" sz="3500" dirty="0" smtClean="0"/>
              <a:t>Indirect proof.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105400"/>
          </a:xfrm>
        </p:spPr>
        <p:txBody>
          <a:bodyPr/>
          <a:lstStyle/>
          <a:p>
            <a:r>
              <a:rPr lang="en-US" dirty="0" err="1" smtClean="0"/>
              <a:t>Hulse</a:t>
            </a:r>
            <a:r>
              <a:rPr lang="en-US" dirty="0" smtClean="0"/>
              <a:t>-Taylor binary pulsar (Nobel prize 1993)</a:t>
            </a:r>
          </a:p>
          <a:p>
            <a:r>
              <a:rPr lang="en-US" dirty="0" smtClean="0"/>
              <a:t>Steady decrease in orbital </a:t>
            </a:r>
          </a:p>
          <a:p>
            <a:pPr>
              <a:buNone/>
            </a:pPr>
            <a:r>
              <a:rPr lang="en-US" dirty="0" smtClean="0"/>
              <a:t>   separation due to loss of energy</a:t>
            </a:r>
          </a:p>
          <a:p>
            <a:pPr>
              <a:buNone/>
            </a:pPr>
            <a:r>
              <a:rPr lang="en-US" dirty="0" smtClean="0"/>
              <a:t>   through GWs.</a:t>
            </a:r>
            <a:endParaRPr lang="en-US" dirty="0"/>
          </a:p>
        </p:txBody>
      </p:sp>
      <p:pic>
        <p:nvPicPr>
          <p:cNvPr id="4" name="Picture 3" descr="PeriastronTime_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133600"/>
            <a:ext cx="4381500" cy="4419600"/>
          </a:xfrm>
          <a:prstGeom prst="rect">
            <a:avLst/>
          </a:prstGeom>
        </p:spPr>
      </p:pic>
      <p:pic>
        <p:nvPicPr>
          <p:cNvPr id="5" name="Picture 4" descr="bin_puls_orbit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505200"/>
            <a:ext cx="4438650" cy="3062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704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Detection of Gravitational-waves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991600" cy="5181600"/>
          </a:xfrm>
        </p:spPr>
        <p:txBody>
          <a:bodyPr/>
          <a:lstStyle/>
          <a:p>
            <a:r>
              <a:rPr lang="en-US" dirty="0" smtClean="0"/>
              <a:t>Ground based detectors:</a:t>
            </a:r>
          </a:p>
          <a:p>
            <a:pPr>
              <a:buNone/>
            </a:pPr>
            <a:r>
              <a:rPr lang="en-US" dirty="0" smtClean="0"/>
              <a:t>     LIGO (U.S.A), VIRGO (Italy), GEO (Germany), TAMA (Japan), AURIGA (Australia)</a:t>
            </a:r>
          </a:p>
          <a:p>
            <a:endParaRPr lang="en-US" dirty="0" smtClean="0"/>
          </a:p>
          <a:p>
            <a:r>
              <a:rPr lang="en-US" dirty="0" smtClean="0"/>
              <a:t>(Proposed) Space-based detectors:</a:t>
            </a:r>
          </a:p>
          <a:p>
            <a:pPr>
              <a:buNone/>
            </a:pPr>
            <a:r>
              <a:rPr lang="en-US" dirty="0" smtClean="0"/>
              <a:t>    LISA (NASA-ESA)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/>
          </a:bodyPr>
          <a:lstStyle/>
          <a:p>
            <a:pPr algn="ctr"/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3352800"/>
            <a:ext cx="9144000" cy="3352800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Livingston, Louisiana                                                       Hanford, Washington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Livi</a:t>
            </a:r>
            <a:endParaRPr lang="en-US" dirty="0"/>
          </a:p>
        </p:txBody>
      </p:sp>
      <p:pic>
        <p:nvPicPr>
          <p:cNvPr id="7" name="Picture 6" descr="LL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38600" cy="3505200"/>
          </a:xfrm>
          <a:prstGeom prst="rect">
            <a:avLst/>
          </a:prstGeom>
        </p:spPr>
      </p:pic>
      <p:pic>
        <p:nvPicPr>
          <p:cNvPr id="8" name="Picture 7" descr="louisiana_alligato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038600"/>
            <a:ext cx="4078061" cy="2819400"/>
          </a:xfrm>
          <a:prstGeom prst="rect">
            <a:avLst/>
          </a:prstGeom>
        </p:spPr>
      </p:pic>
      <p:pic>
        <p:nvPicPr>
          <p:cNvPr id="9" name="Picture 8" descr="LH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399" y="0"/>
            <a:ext cx="4798785" cy="3505200"/>
          </a:xfrm>
          <a:prstGeom prst="rect">
            <a:avLst/>
          </a:prstGeom>
        </p:spPr>
      </p:pic>
      <p:pic>
        <p:nvPicPr>
          <p:cNvPr id="10" name="Picture 9" descr="logo_lon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01" y="4800600"/>
            <a:ext cx="4838699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4000" b="1" i="1" dirty="0" smtClean="0"/>
              <a:t>L</a:t>
            </a:r>
            <a:r>
              <a:rPr lang="en-US" sz="4000" dirty="0" smtClean="0"/>
              <a:t>aser </a:t>
            </a:r>
            <a:r>
              <a:rPr lang="en-US" sz="4000" b="1" i="1" dirty="0" smtClean="0"/>
              <a:t>I</a:t>
            </a:r>
            <a:r>
              <a:rPr lang="en-US" sz="4000" dirty="0" smtClean="0"/>
              <a:t>nterferometer </a:t>
            </a:r>
            <a:r>
              <a:rPr lang="en-US" sz="4000" b="1" i="1" dirty="0" err="1" smtClean="0"/>
              <a:t>G</a:t>
            </a:r>
            <a:r>
              <a:rPr lang="en-US" sz="4000" dirty="0" err="1" smtClean="0"/>
              <a:t>ravitaional</a:t>
            </a:r>
            <a:r>
              <a:rPr lang="en-US" sz="4000" dirty="0" smtClean="0"/>
              <a:t> wave </a:t>
            </a:r>
            <a:r>
              <a:rPr lang="en-US" sz="4000" b="1" i="1" dirty="0" smtClean="0"/>
              <a:t>O</a:t>
            </a:r>
            <a:r>
              <a:rPr lang="en-US" sz="4000" dirty="0" smtClean="0"/>
              <a:t>bservatory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5029200"/>
          </a:xfrm>
        </p:spPr>
        <p:txBody>
          <a:bodyPr/>
          <a:lstStyle/>
          <a:p>
            <a:r>
              <a:rPr lang="en-US" dirty="0" smtClean="0"/>
              <a:t>LIGO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Length of each arm, L = 4 km,</a:t>
            </a:r>
          </a:p>
          <a:p>
            <a:r>
              <a:rPr lang="en-US" dirty="0" smtClean="0"/>
              <a:t> frequency range , f = 10 Hz – 10</a:t>
            </a:r>
            <a:r>
              <a:rPr lang="en-US" baseline="30000" dirty="0" smtClean="0"/>
              <a:t>4 </a:t>
            </a:r>
            <a:r>
              <a:rPr lang="en-US" dirty="0" smtClean="0"/>
              <a:t>Hz</a:t>
            </a:r>
          </a:p>
          <a:p>
            <a:r>
              <a:rPr lang="en-US" dirty="0" smtClean="0"/>
              <a:t> </a:t>
            </a:r>
            <a:r>
              <a:rPr lang="el-GR" dirty="0" smtClean="0"/>
              <a:t>Δ</a:t>
            </a:r>
            <a:r>
              <a:rPr lang="en-US" dirty="0" smtClean="0"/>
              <a:t>L ~ 10</a:t>
            </a:r>
            <a:r>
              <a:rPr lang="en-US" baseline="30000" dirty="0" smtClean="0"/>
              <a:t>-18</a:t>
            </a:r>
            <a:r>
              <a:rPr lang="en-US" dirty="0" smtClean="0"/>
              <a:t> meters, size of proton ~ 10</a:t>
            </a:r>
            <a:r>
              <a:rPr lang="en-US" baseline="30000" dirty="0" smtClean="0"/>
              <a:t>-15</a:t>
            </a:r>
            <a:r>
              <a:rPr lang="en-US" dirty="0" smtClean="0"/>
              <a:t> meters</a:t>
            </a:r>
            <a:endParaRPr lang="en-US" baseline="30000" dirty="0"/>
          </a:p>
        </p:txBody>
      </p:sp>
      <p:pic>
        <p:nvPicPr>
          <p:cNvPr id="7" name="Picture 6" descr="gravity-img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676400"/>
            <a:ext cx="5362815" cy="3190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5516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LIGO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en-US" dirty="0" smtClean="0"/>
              <a:t>Measuring GWs</a:t>
            </a:r>
            <a:endParaRPr lang="en-US" dirty="0"/>
          </a:p>
        </p:txBody>
      </p:sp>
      <p:pic>
        <p:nvPicPr>
          <p:cNvPr id="4" name="Picture 3" descr="gwI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150" y="1847850"/>
            <a:ext cx="5981700" cy="316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0408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LIGO</a:t>
            </a:r>
            <a:endParaRPr lang="en-US" sz="4000" dirty="0"/>
          </a:p>
        </p:txBody>
      </p:sp>
      <p:pic>
        <p:nvPicPr>
          <p:cNvPr id="4" name="Content Placeholder 3" descr="S5allcurves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1752600"/>
            <a:ext cx="4510667" cy="3066035"/>
          </a:xfrm>
        </p:spPr>
      </p:pic>
      <p:pic>
        <p:nvPicPr>
          <p:cNvPr id="5" name="Picture 4" descr="noise_sourc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752600"/>
            <a:ext cx="4481537" cy="46029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5257800"/>
            <a:ext cx="45127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range for an </a:t>
            </a:r>
            <a:r>
              <a:rPr lang="en-US" dirty="0" err="1" smtClean="0"/>
              <a:t>inspiralling</a:t>
            </a:r>
            <a:r>
              <a:rPr lang="en-US" dirty="0" smtClean="0"/>
              <a:t> binary NS</a:t>
            </a:r>
          </a:p>
          <a:p>
            <a:r>
              <a:rPr lang="en-US" dirty="0" smtClean="0"/>
              <a:t>averaged over all orientations and locations</a:t>
            </a:r>
          </a:p>
          <a:p>
            <a:r>
              <a:rPr lang="en-US" dirty="0" smtClean="0"/>
              <a:t>is ~  15 </a:t>
            </a:r>
            <a:r>
              <a:rPr lang="en-US" dirty="0" err="1" smtClean="0"/>
              <a:t>Mpc</a:t>
            </a:r>
            <a:r>
              <a:rPr lang="en-US" dirty="0" smtClean="0"/>
              <a:t> ( near Virgo cluster of galaxies)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Signal and Noise</a:t>
            </a:r>
            <a:endParaRPr lang="en-US" sz="4000" dirty="0"/>
          </a:p>
        </p:txBody>
      </p:sp>
      <p:pic>
        <p:nvPicPr>
          <p:cNvPr id="4" name="Content Placeholder 3" descr="Canyousee.pn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17817" y="1524000"/>
            <a:ext cx="6163983" cy="3979280"/>
          </a:xfrm>
        </p:spPr>
      </p:pic>
      <p:pic>
        <p:nvPicPr>
          <p:cNvPr id="5" name="ns-600kpc.au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6781800" y="3810000"/>
            <a:ext cx="304800" cy="304800"/>
          </a:xfrm>
          <a:prstGeom prst="rect">
            <a:avLst/>
          </a:prstGeom>
        </p:spPr>
      </p:pic>
      <p:pic>
        <p:nvPicPr>
          <p:cNvPr id="6" name="ns-no-noise.au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6781800" y="2362200"/>
            <a:ext cx="304800" cy="30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91400" y="2286000"/>
            <a:ext cx="1060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noise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43800" y="3733800"/>
            <a:ext cx="1319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Noise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551688"/>
          </a:xfrm>
        </p:spPr>
        <p:txBody>
          <a:bodyPr>
            <a:normAutofit fontScale="90000"/>
          </a:bodyPr>
          <a:lstStyle/>
          <a:p>
            <a:r>
              <a:rPr lang="en-US" sz="3800" dirty="0" smtClean="0"/>
              <a:t>What type of sources can LIGO detect ?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en-US" dirty="0" smtClean="0"/>
              <a:t>Last stages of </a:t>
            </a:r>
            <a:r>
              <a:rPr lang="en-US" dirty="0" err="1" smtClean="0"/>
              <a:t>inspiral</a:t>
            </a:r>
            <a:r>
              <a:rPr lang="en-US" dirty="0" smtClean="0"/>
              <a:t> of Binary NS</a:t>
            </a:r>
          </a:p>
          <a:p>
            <a:r>
              <a:rPr lang="en-US" dirty="0" smtClean="0"/>
              <a:t>Mergers of  stellar and </a:t>
            </a:r>
            <a:r>
              <a:rPr lang="en-US" dirty="0" err="1" smtClean="0"/>
              <a:t>supermassive</a:t>
            </a:r>
            <a:r>
              <a:rPr lang="en-US" dirty="0" smtClean="0"/>
              <a:t> black holes</a:t>
            </a:r>
          </a:p>
          <a:p>
            <a:r>
              <a:rPr lang="en-US" dirty="0" smtClean="0"/>
              <a:t>Core-collapse supernovae</a:t>
            </a:r>
          </a:p>
          <a:p>
            <a:r>
              <a:rPr lang="en-US" dirty="0" smtClean="0"/>
              <a:t>Pulsars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Scan0002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895600"/>
            <a:ext cx="51816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802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Gravity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dirty="0" smtClean="0"/>
              <a:t>Einstein’s General theory of relativity :</a:t>
            </a:r>
          </a:p>
          <a:p>
            <a:pPr>
              <a:buNone/>
            </a:pPr>
            <a:r>
              <a:rPr lang="en-US" dirty="0" smtClean="0"/>
              <a:t>   Gravity is a manifestation of curvature of 4-  dimensional (3 space + 1 time) space-time produced by matter (metric equation ? g</a:t>
            </a:r>
            <a:r>
              <a:rPr lang="el-GR" baseline="-25000" dirty="0" smtClean="0"/>
              <a:t>μν</a:t>
            </a:r>
            <a:r>
              <a:rPr lang="en-US" dirty="0" smtClean="0"/>
              <a:t> = </a:t>
            </a:r>
            <a:r>
              <a:rPr lang="el-GR" dirty="0" smtClean="0"/>
              <a:t>η</a:t>
            </a:r>
            <a:r>
              <a:rPr lang="el-GR" baseline="-25000" dirty="0" smtClean="0"/>
              <a:t>μν</a:t>
            </a:r>
            <a:r>
              <a:rPr lang="en-US" baseline="-25000" dirty="0" smtClean="0"/>
              <a:t> </a:t>
            </a:r>
            <a:r>
              <a:rPr lang="en-US" dirty="0" smtClean="0"/>
              <a:t> )</a:t>
            </a:r>
          </a:p>
          <a:p>
            <a:r>
              <a:rPr lang="en-US" dirty="0" smtClean="0"/>
              <a:t>If the curvature is weak, it produces the familiar Newtonian gravity:</a:t>
            </a:r>
          </a:p>
          <a:p>
            <a:pPr>
              <a:buNone/>
            </a:pPr>
            <a:r>
              <a:rPr lang="en-US" dirty="0" smtClean="0"/>
              <a:t>    F = G M1 M2/r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pic>
        <p:nvPicPr>
          <p:cNvPr id="4" name="Picture 3" descr="Spacetime_curva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886200"/>
            <a:ext cx="4076700" cy="1933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78028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Space-based GW detection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181600"/>
          </a:xfrm>
        </p:spPr>
        <p:txBody>
          <a:bodyPr/>
          <a:lstStyle/>
          <a:p>
            <a:r>
              <a:rPr lang="en-US" dirty="0" smtClean="0"/>
              <a:t>LISA (</a:t>
            </a:r>
            <a:r>
              <a:rPr lang="en-US" b="1" i="1" dirty="0" smtClean="0"/>
              <a:t>L</a:t>
            </a:r>
            <a:r>
              <a:rPr lang="en-US" dirty="0" smtClean="0"/>
              <a:t>aser </a:t>
            </a:r>
            <a:r>
              <a:rPr lang="en-US" b="1" i="1" dirty="0" smtClean="0"/>
              <a:t>I</a:t>
            </a:r>
            <a:r>
              <a:rPr lang="en-US" dirty="0" smtClean="0"/>
              <a:t>nterferometer </a:t>
            </a:r>
            <a:r>
              <a:rPr lang="en-US" b="1" i="1" dirty="0" smtClean="0"/>
              <a:t>S</a:t>
            </a:r>
            <a:r>
              <a:rPr lang="en-US" dirty="0" smtClean="0"/>
              <a:t>pace </a:t>
            </a:r>
            <a:r>
              <a:rPr lang="en-US" b="1" i="1" dirty="0" smtClean="0"/>
              <a:t>A</a:t>
            </a:r>
            <a:r>
              <a:rPr lang="en-US" dirty="0" smtClean="0"/>
              <a:t>ntenna)</a:t>
            </a:r>
          </a:p>
          <a:p>
            <a:endParaRPr lang="en-US" dirty="0"/>
          </a:p>
        </p:txBody>
      </p:sp>
      <p:pic>
        <p:nvPicPr>
          <p:cNvPr id="4" name="Picture 3" descr="lisawav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86000"/>
            <a:ext cx="3641912" cy="2786063"/>
          </a:xfrm>
          <a:prstGeom prst="rect">
            <a:avLst/>
          </a:prstGeom>
        </p:spPr>
      </p:pic>
      <p:pic>
        <p:nvPicPr>
          <p:cNvPr id="5" name="Picture 4" descr="orbits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2362200"/>
            <a:ext cx="4690704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229600" cy="5516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Sources for LISA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r>
              <a:rPr lang="en-US" dirty="0" smtClean="0"/>
              <a:t>Double White Dwarfs</a:t>
            </a:r>
          </a:p>
          <a:p>
            <a:r>
              <a:rPr lang="en-US" dirty="0" smtClean="0"/>
              <a:t>White-dwarf black hole</a:t>
            </a:r>
          </a:p>
          <a:p>
            <a:r>
              <a:rPr lang="en-US" dirty="0" err="1" smtClean="0"/>
              <a:t>Supermassive</a:t>
            </a:r>
            <a:r>
              <a:rPr lang="en-US" dirty="0" smtClean="0"/>
              <a:t> and Intermediate mass black holes</a:t>
            </a:r>
            <a:endParaRPr lang="en-US" dirty="0"/>
          </a:p>
        </p:txBody>
      </p:sp>
      <p:pic>
        <p:nvPicPr>
          <p:cNvPr id="4" name="Picture 3" descr="LISA_s-curv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200400"/>
            <a:ext cx="3810000" cy="336499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What’s the big deal 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991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GWs bring info about objects that can not be seen with EM observations and vice-versa.</a:t>
            </a:r>
          </a:p>
          <a:p>
            <a:r>
              <a:rPr lang="en-US" dirty="0" smtClean="0"/>
              <a:t>This is a radically different field than EM observations.</a:t>
            </a:r>
          </a:p>
          <a:p>
            <a:r>
              <a:rPr lang="en-US" dirty="0" smtClean="0"/>
              <a:t>Measuring a length smaller than proton size is no longer a science fiction !!  Observations have already been taken with the first version of LIGO (and VIRGO, GEO).</a:t>
            </a:r>
          </a:p>
          <a:p>
            <a:r>
              <a:rPr lang="en-US" dirty="0" smtClean="0"/>
              <a:t>We talked about signals and sources that we *</a:t>
            </a:r>
            <a:r>
              <a:rPr lang="en-US" b="1" i="1" dirty="0" smtClean="0"/>
              <a:t>know*</a:t>
            </a:r>
            <a:r>
              <a:rPr lang="en-US" dirty="0" smtClean="0"/>
              <a:t> about. Any new field has it’s own surprises (radio, gamma-ray).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/>
              <a:t>“….</a:t>
            </a:r>
            <a:r>
              <a:rPr lang="en-US" b="1" i="1" dirty="0" smtClean="0"/>
              <a:t>there </a:t>
            </a:r>
            <a:r>
              <a:rPr lang="en-US" b="1" i="1" dirty="0" smtClean="0"/>
              <a:t>are known </a:t>
            </a:r>
            <a:r>
              <a:rPr lang="en-US" b="1" i="1" dirty="0" err="1" smtClean="0"/>
              <a:t>knowns</a:t>
            </a:r>
            <a:r>
              <a:rPr lang="en-US" b="1" i="1" dirty="0" smtClean="0"/>
              <a:t>, there are known </a:t>
            </a:r>
            <a:r>
              <a:rPr lang="en-US" b="1" i="1" dirty="0" smtClean="0"/>
              <a:t>unknowns, But there are also unknown </a:t>
            </a:r>
            <a:r>
              <a:rPr lang="en-US" b="1" i="1" dirty="0" smtClean="0"/>
              <a:t>unknowns</a:t>
            </a:r>
            <a:r>
              <a:rPr lang="en-US" dirty="0" smtClean="0"/>
              <a:t>….”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  ---- Don Rumsfeld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78028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The future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/>
          <a:lstStyle/>
          <a:p>
            <a:r>
              <a:rPr lang="en-US" dirty="0" smtClean="0"/>
              <a:t>Enhanced LIGO ~ 2010, </a:t>
            </a:r>
          </a:p>
          <a:p>
            <a:r>
              <a:rPr lang="en-US" dirty="0" smtClean="0"/>
              <a:t>Advanced LIGO ~ 2013 , Can see black hole binaries </a:t>
            </a:r>
            <a:r>
              <a:rPr lang="en-US" dirty="0" err="1" smtClean="0"/>
              <a:t>upto</a:t>
            </a:r>
            <a:r>
              <a:rPr lang="en-US" dirty="0" smtClean="0"/>
              <a:t> 4 </a:t>
            </a:r>
            <a:r>
              <a:rPr lang="en-US" dirty="0" err="1" smtClean="0"/>
              <a:t>Gpc</a:t>
            </a:r>
            <a:r>
              <a:rPr lang="en-US" dirty="0" smtClean="0"/>
              <a:t> (12 billion light years, z ~ 1)</a:t>
            </a:r>
          </a:p>
          <a:p>
            <a:r>
              <a:rPr lang="en-US" dirty="0" smtClean="0"/>
              <a:t>Advanced LIGO can detect hundreds of merger events in one year of observations because it can observe to larger distances !!</a:t>
            </a:r>
          </a:p>
          <a:p>
            <a:r>
              <a:rPr lang="en-US" dirty="0" smtClean="0"/>
              <a:t>Join us….if you are interested…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</a:t>
            </a:r>
            <a:endParaRPr lang="en-US" dirty="0"/>
          </a:p>
        </p:txBody>
      </p:sp>
      <p:pic>
        <p:nvPicPr>
          <p:cNvPr id="4" name="Picture 3" descr="uncle_s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4028846"/>
            <a:ext cx="2971800" cy="2829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780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</a:t>
            </a:r>
            <a:r>
              <a:rPr lang="en-US" dirty="0" err="1" smtClean="0"/>
              <a:t>Gravitaitonal</a:t>
            </a:r>
            <a:r>
              <a:rPr lang="en-US" dirty="0" smtClean="0"/>
              <a:t>-waves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Einstein’s General theory of relativity :</a:t>
            </a:r>
          </a:p>
          <a:p>
            <a:pPr>
              <a:buNone/>
            </a:pPr>
            <a:r>
              <a:rPr lang="en-US" dirty="0" smtClean="0"/>
              <a:t>       Gravity →Curvature of 4-dimensional (3 space + 1 </a:t>
            </a:r>
          </a:p>
          <a:p>
            <a:pPr>
              <a:buNone/>
            </a:pPr>
            <a:r>
              <a:rPr lang="en-US" dirty="0" smtClean="0"/>
              <a:t>                         time) space-time fabric  produced by matter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Gravitational-waves →Ripples on space-time produced</a:t>
            </a:r>
          </a:p>
          <a:p>
            <a:pPr>
              <a:buNone/>
            </a:pPr>
            <a:r>
              <a:rPr lang="en-US" dirty="0" smtClean="0"/>
              <a:t>                                          by accelerated matter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</a:p>
        </p:txBody>
      </p:sp>
      <p:pic>
        <p:nvPicPr>
          <p:cNvPr id="4" name="Picture 3" descr="Spacetime_curva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971800"/>
            <a:ext cx="4076700" cy="1933575"/>
          </a:xfrm>
          <a:prstGeom prst="rect">
            <a:avLst/>
          </a:prstGeom>
        </p:spPr>
      </p:pic>
      <p:pic>
        <p:nvPicPr>
          <p:cNvPr id="6" name="Picture 5" descr="wavy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2971800"/>
            <a:ext cx="3048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856488"/>
          </a:xfrm>
        </p:spPr>
        <p:txBody>
          <a:bodyPr/>
          <a:lstStyle/>
          <a:p>
            <a:pPr algn="ctr"/>
            <a:r>
              <a:rPr lang="en-US" dirty="0" smtClean="0"/>
              <a:t>Gravitational-waves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When the curvature varies rapidly due to motion of the object(s), curvature ripples are produced. These ripples of the space-time are Gravitational-waves.</a:t>
            </a:r>
          </a:p>
          <a:p>
            <a:r>
              <a:rPr lang="en-US" dirty="0" smtClean="0"/>
              <a:t>Gravitational-waves propagate at the speed of light.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            Animation by William </a:t>
            </a:r>
            <a:r>
              <a:rPr lang="en-US" sz="2000" dirty="0" err="1" smtClean="0"/>
              <a:t>Folkner</a:t>
            </a:r>
            <a:r>
              <a:rPr lang="en-US" sz="2000" dirty="0" smtClean="0"/>
              <a:t>, LISA project, JPL</a:t>
            </a:r>
          </a:p>
          <a:p>
            <a:endParaRPr lang="en-US" dirty="0"/>
          </a:p>
        </p:txBody>
      </p:sp>
      <p:pic>
        <p:nvPicPr>
          <p:cNvPr id="4" name="Picture 3" descr="wav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3505200"/>
            <a:ext cx="41148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100" dirty="0" smtClean="0"/>
              <a:t>Electromagnetic (versus) Gravitational-</a:t>
            </a:r>
            <a:br>
              <a:rPr lang="en-US" sz="4100" dirty="0" smtClean="0"/>
            </a:br>
            <a:r>
              <a:rPr lang="en-US" sz="4100" dirty="0" smtClean="0"/>
              <a:t>waves</a:t>
            </a:r>
            <a:endParaRPr lang="en-US" sz="4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991600" cy="4876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EM waves are produced by accelerated charges, whereas GWs are produced by accelerated “masses”.</a:t>
            </a:r>
          </a:p>
          <a:p>
            <a:r>
              <a:rPr lang="en-US" dirty="0" smtClean="0"/>
              <a:t>EM waves </a:t>
            </a:r>
            <a:r>
              <a:rPr lang="en-US" dirty="0" err="1" smtClean="0"/>
              <a:t>propogate</a:t>
            </a:r>
            <a:r>
              <a:rPr lang="en-US" dirty="0" smtClean="0"/>
              <a:t> through space-time, GWs are oscillations of space-time itself.</a:t>
            </a:r>
          </a:p>
          <a:p>
            <a:r>
              <a:rPr lang="en-US" dirty="0" smtClean="0"/>
              <a:t>Typical frequencies of EM waves range from (10</a:t>
            </a:r>
            <a:r>
              <a:rPr lang="en-US" baseline="30000" dirty="0" smtClean="0"/>
              <a:t>7 </a:t>
            </a:r>
            <a:r>
              <a:rPr lang="en-US" dirty="0" smtClean="0"/>
              <a:t>Hz – 10</a:t>
            </a:r>
            <a:r>
              <a:rPr lang="en-US" baseline="30000" dirty="0" smtClean="0"/>
              <a:t>20 </a:t>
            </a:r>
            <a:r>
              <a:rPr lang="en-US" dirty="0" smtClean="0"/>
              <a:t>Hz) whereas GW frequencies range from ~ (10</a:t>
            </a:r>
            <a:r>
              <a:rPr lang="en-US" baseline="30000" dirty="0" smtClean="0"/>
              <a:t>-9</a:t>
            </a:r>
            <a:r>
              <a:rPr lang="en-US" dirty="0" smtClean="0"/>
              <a:t> Hz – 10</a:t>
            </a:r>
            <a:r>
              <a:rPr lang="en-US" baseline="30000" dirty="0" smtClean="0"/>
              <a:t>4</a:t>
            </a:r>
            <a:r>
              <a:rPr lang="en-US" dirty="0" smtClean="0"/>
              <a:t> Hz). They are more like sound waves.</a:t>
            </a:r>
          </a:p>
          <a:p>
            <a:pPr>
              <a:buNone/>
            </a:pPr>
            <a:endParaRPr lang="en-US" dirty="0" smtClean="0"/>
          </a:p>
          <a:p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27888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 </a:t>
            </a:r>
            <a:r>
              <a:rPr lang="en-US" sz="4000" dirty="0" err="1" smtClean="0"/>
              <a:t>Quadrupole</a:t>
            </a:r>
            <a:r>
              <a:rPr lang="en-US" sz="4000" dirty="0" smtClean="0"/>
              <a:t> Field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257800"/>
          </a:xfrm>
        </p:spPr>
        <p:txBody>
          <a:bodyPr/>
          <a:lstStyle/>
          <a:p>
            <a:r>
              <a:rPr lang="en-US" dirty="0" smtClean="0"/>
              <a:t>An oscillating dipole produces EM waves.</a:t>
            </a:r>
          </a:p>
          <a:p>
            <a:r>
              <a:rPr lang="en-US" dirty="0" smtClean="0"/>
              <a:t>A time varying mass-</a:t>
            </a:r>
            <a:r>
              <a:rPr lang="en-US" dirty="0" err="1" smtClean="0"/>
              <a:t>quadrupole</a:t>
            </a:r>
            <a:r>
              <a:rPr lang="en-US" dirty="0" smtClean="0"/>
              <a:t> produces GWs</a:t>
            </a:r>
            <a:endParaRPr lang="en-US" dirty="0"/>
          </a:p>
        </p:txBody>
      </p:sp>
      <p:pic>
        <p:nvPicPr>
          <p:cNvPr id="4" name="Picture 3" descr="267px-Magnetic_quadrupole_moment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514600"/>
            <a:ext cx="2543175" cy="2524125"/>
          </a:xfrm>
          <a:prstGeom prst="rect">
            <a:avLst/>
          </a:prstGeom>
        </p:spPr>
      </p:pic>
      <p:pic>
        <p:nvPicPr>
          <p:cNvPr id="5" name="Picture 4" descr="Scan0001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14600"/>
            <a:ext cx="8760241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704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Gravitational-waves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GWs stretch and compress the space-time in two directions (polarizations): ‘+’ and ‘x’.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</a:t>
            </a:r>
            <a:r>
              <a:rPr lang="en-US" baseline="-25000" dirty="0" smtClean="0"/>
              <a:t>+</a:t>
            </a:r>
            <a:r>
              <a:rPr lang="en-US" dirty="0" smtClean="0"/>
              <a:t> &amp; h</a:t>
            </a:r>
            <a:r>
              <a:rPr lang="en-US" baseline="-25000" dirty="0" smtClean="0"/>
              <a:t>x</a:t>
            </a:r>
            <a:r>
              <a:rPr lang="en-US" dirty="0" smtClean="0"/>
              <a:t> are time-varying and their amplitude depend on the source that is emitting GWs.</a:t>
            </a:r>
            <a:endParaRPr lang="en-US" dirty="0"/>
          </a:p>
        </p:txBody>
      </p:sp>
      <p:pic>
        <p:nvPicPr>
          <p:cNvPr id="5" name="Picture 4" descr="ring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62200"/>
            <a:ext cx="76200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Gravitational-waves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en-US" baseline="-25000" dirty="0" smtClean="0"/>
              <a:t>+  </a:t>
            </a:r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r>
              <a:rPr lang="en-US" dirty="0" smtClean="0"/>
              <a:t>h</a:t>
            </a:r>
            <a:r>
              <a:rPr lang="en-US" baseline="-25000" dirty="0" smtClean="0"/>
              <a:t>x</a:t>
            </a:r>
            <a:endParaRPr lang="en-US" baseline="-25000" dirty="0"/>
          </a:p>
        </p:txBody>
      </p:sp>
      <p:pic>
        <p:nvPicPr>
          <p:cNvPr id="7" name="Picture 6" descr="gravitywav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676400"/>
            <a:ext cx="1714500" cy="1714500"/>
          </a:xfrm>
          <a:prstGeom prst="rect">
            <a:avLst/>
          </a:prstGeom>
        </p:spPr>
      </p:pic>
      <p:pic>
        <p:nvPicPr>
          <p:cNvPr id="8" name="Picture 7" descr="gravwavecros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3657600"/>
            <a:ext cx="1714500" cy="1714500"/>
          </a:xfrm>
          <a:prstGeom prst="rect">
            <a:avLst/>
          </a:prstGeom>
        </p:spPr>
      </p:pic>
      <p:pic>
        <p:nvPicPr>
          <p:cNvPr id="9" name="Picture 8" descr="ring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24000"/>
            <a:ext cx="67056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78028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Propagation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en-US" baseline="-25000" dirty="0" smtClean="0"/>
              <a:t>+                                                                                                       </a:t>
            </a:r>
            <a:r>
              <a:rPr lang="en-US" dirty="0" smtClean="0"/>
              <a:t> h</a:t>
            </a:r>
            <a:r>
              <a:rPr lang="en-US" baseline="-25000" dirty="0" smtClean="0"/>
              <a:t>x</a:t>
            </a:r>
            <a:endParaRPr lang="en-US" baseline="-25000" dirty="0"/>
          </a:p>
        </p:txBody>
      </p:sp>
      <p:pic>
        <p:nvPicPr>
          <p:cNvPr id="4" name="Picture 3" descr="cyl_plu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514600"/>
            <a:ext cx="2181225" cy="2838450"/>
          </a:xfrm>
          <a:prstGeom prst="rect">
            <a:avLst/>
          </a:prstGeom>
        </p:spPr>
      </p:pic>
      <p:pic>
        <p:nvPicPr>
          <p:cNvPr id="5" name="Picture 4" descr="gw_elliptic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819400"/>
            <a:ext cx="2028825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27888"/>
          </a:xfrm>
        </p:spPr>
        <p:txBody>
          <a:bodyPr>
            <a:noAutofit/>
          </a:bodyPr>
          <a:lstStyle/>
          <a:p>
            <a:r>
              <a:rPr lang="en-US" sz="4000" dirty="0" smtClean="0"/>
              <a:t>Sources of GWs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/>
          <a:lstStyle/>
          <a:p>
            <a:r>
              <a:rPr lang="en-US" b="1" dirty="0" smtClean="0"/>
              <a:t>Inspiral sources</a:t>
            </a:r>
            <a:r>
              <a:rPr lang="en-US" dirty="0" smtClean="0"/>
              <a:t>: Binary black holes, Binary Neutron stars (pulsars),  Binary white-dwarfs or combination of these.</a:t>
            </a:r>
          </a:p>
          <a:p>
            <a:pPr>
              <a:buNone/>
            </a:pPr>
            <a:r>
              <a:rPr lang="en-US" dirty="0" smtClean="0"/>
              <a:t>   As two stars orbit around each other, they steadily lose </a:t>
            </a:r>
          </a:p>
          <a:p>
            <a:pPr>
              <a:buNone/>
            </a:pPr>
            <a:r>
              <a:rPr lang="en-US" dirty="0" smtClean="0"/>
              <a:t>  energy and angular momentum in the form of GWs.</a:t>
            </a:r>
          </a:p>
          <a:p>
            <a:pPr>
              <a:buNone/>
            </a:pPr>
            <a:r>
              <a:rPr lang="en-US" dirty="0" smtClean="0"/>
              <a:t>  This makes the orbital separation to shrink slowly and they merge after some time (this time depends on their masses and orbital separation that we observe)</a:t>
            </a:r>
            <a:endParaRPr lang="en-US" dirty="0"/>
          </a:p>
        </p:txBody>
      </p:sp>
      <p:pic>
        <p:nvPicPr>
          <p:cNvPr id="4" name="Picture 3" descr="chirp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419600"/>
            <a:ext cx="3714750" cy="2438400"/>
          </a:xfrm>
          <a:prstGeom prst="rect">
            <a:avLst/>
          </a:prstGeom>
        </p:spPr>
      </p:pic>
      <p:pic>
        <p:nvPicPr>
          <p:cNvPr id="5" name="ns-no-noise.au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981200" y="5486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1030</TotalTime>
  <Words>778</Words>
  <Application>Microsoft Office PowerPoint</Application>
  <PresentationFormat>On-screen Show (4:3)</PresentationFormat>
  <Paragraphs>175</Paragraphs>
  <Slides>24</Slides>
  <Notes>24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   Gravitational-waves:    Sources and detection </vt:lpstr>
      <vt:lpstr>Gravity</vt:lpstr>
      <vt:lpstr>Gravitational-waves</vt:lpstr>
      <vt:lpstr>     Electromagnetic (versus) Gravitational- waves</vt:lpstr>
      <vt:lpstr> Quadrupole Field</vt:lpstr>
      <vt:lpstr> Gravitational-waves</vt:lpstr>
      <vt:lpstr>Gravitational-waves</vt:lpstr>
      <vt:lpstr>Propagation</vt:lpstr>
      <vt:lpstr>Sources of GWs</vt:lpstr>
      <vt:lpstr>Inspiraling binary stars</vt:lpstr>
      <vt:lpstr>Sources of GWs</vt:lpstr>
      <vt:lpstr>How do we know GWs exist ? Indirect proof.</vt:lpstr>
      <vt:lpstr>Detection of Gravitational-waves</vt:lpstr>
      <vt:lpstr>Slide 14</vt:lpstr>
      <vt:lpstr>Laser Interferometer Gravitaional wave Observatory</vt:lpstr>
      <vt:lpstr>LIGO</vt:lpstr>
      <vt:lpstr>LIGO</vt:lpstr>
      <vt:lpstr>Signal and Noise</vt:lpstr>
      <vt:lpstr>What type of sources can LIGO detect ?</vt:lpstr>
      <vt:lpstr>Space-based GW detection</vt:lpstr>
      <vt:lpstr>Sources for LISA</vt:lpstr>
      <vt:lpstr>What’s the big deal ?</vt:lpstr>
      <vt:lpstr>The future</vt:lpstr>
      <vt:lpstr>What are Gravitaitonal-waves 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Gravitational-waves:    Sources and detection </dc:title>
  <dc:creator>Ravi kumar</dc:creator>
  <cp:lastModifiedBy>ravi</cp:lastModifiedBy>
  <cp:revision>43</cp:revision>
  <dcterms:created xsi:type="dcterms:W3CDTF">2008-03-04T23:04:29Z</dcterms:created>
  <dcterms:modified xsi:type="dcterms:W3CDTF">2008-03-05T18:54:30Z</dcterms:modified>
</cp:coreProperties>
</file>