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34" autoAdjust="0"/>
  </p:normalViewPr>
  <p:slideViewPr>
    <p:cSldViewPr>
      <p:cViewPr varScale="1">
        <p:scale>
          <a:sx n="103" d="100"/>
          <a:sy n="103" d="100"/>
        </p:scale>
        <p:origin x="-2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34A0322-5F9D-418F-9FE9-55D125F9D30E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5374075-38A1-4AA6-B191-8301CC8AD84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A0322-5F9D-418F-9FE9-55D125F9D30E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374075-38A1-4AA6-B191-8301CC8AD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A0322-5F9D-418F-9FE9-55D125F9D30E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374075-38A1-4AA6-B191-8301CC8AD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A0322-5F9D-418F-9FE9-55D125F9D30E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374075-38A1-4AA6-B191-8301CC8AD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34A0322-5F9D-418F-9FE9-55D125F9D30E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5374075-38A1-4AA6-B191-8301CC8AD8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A0322-5F9D-418F-9FE9-55D125F9D30E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5374075-38A1-4AA6-B191-8301CC8AD8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A0322-5F9D-418F-9FE9-55D125F9D30E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5374075-38A1-4AA6-B191-8301CC8AD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A0322-5F9D-418F-9FE9-55D125F9D30E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374075-38A1-4AA6-B191-8301CC8AD8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4A0322-5F9D-418F-9FE9-55D125F9D30E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374075-38A1-4AA6-B191-8301CC8AD8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34A0322-5F9D-418F-9FE9-55D125F9D30E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5374075-38A1-4AA6-B191-8301CC8AD84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34A0322-5F9D-418F-9FE9-55D125F9D30E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5374075-38A1-4AA6-B191-8301CC8AD8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34A0322-5F9D-418F-9FE9-55D125F9D30E}" type="datetimeFigureOut">
              <a:rPr lang="en-US" smtClean="0"/>
              <a:t>11/17/2009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5374075-38A1-4AA6-B191-8301CC8AD849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Bottom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IT</a:t>
            </a:r>
            <a:r>
              <a:rPr lang="en-US" baseline="0" dirty="0" smtClean="0"/>
              <a:t> revolution has drastically changed the way meteorologists operate day-to-day, leaving major implications to you</a:t>
            </a:r>
          </a:p>
          <a:p>
            <a:r>
              <a:rPr lang="en-US" baseline="0" dirty="0" smtClean="0"/>
              <a:t>To have the best opportunities upon graduation, MUST have a solid IT understanding of operational meteorology and an ability to digest large amounts of information quickly and accurately.</a:t>
            </a:r>
          </a:p>
          <a:p>
            <a:r>
              <a:rPr lang="en-US" baseline="0" dirty="0" smtClean="0"/>
              <a:t>Use the time you have to put technology to work for you, and it will pay off over and over again during your career, especially as a recent graduate</a:t>
            </a:r>
          </a:p>
          <a:p>
            <a:r>
              <a:rPr lang="en-US" dirty="0" smtClean="0"/>
              <a:t>Moreover, honing your technological skill now will only provide additional advantages over your competition when the next wave of IT ingenuity erupts.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general: </a:t>
            </a:r>
          </a:p>
          <a:p>
            <a:pPr lvl="1"/>
            <a:r>
              <a:rPr lang="en-US" i="1" dirty="0" smtClean="0"/>
              <a:t>Refers to entire industry</a:t>
            </a:r>
            <a:endParaRPr lang="en-US" i="1" dirty="0"/>
          </a:p>
          <a:p>
            <a:pPr lvl="1"/>
            <a:r>
              <a:rPr lang="en-US" i="1" baseline="0" dirty="0" smtClean="0"/>
              <a:t>the use of computers and computer software to manage information </a:t>
            </a:r>
            <a:endParaRPr lang="en-US" i="0" baseline="0" dirty="0" smtClean="0"/>
          </a:p>
          <a:p>
            <a:r>
              <a:rPr lang="en-US" i="0" baseline="0" dirty="0" smtClean="0"/>
              <a:t>More Specifically: </a:t>
            </a:r>
          </a:p>
          <a:p>
            <a:pPr lvl="1"/>
            <a:r>
              <a:rPr lang="en-US" i="1" baseline="0" dirty="0" smtClean="0"/>
              <a:t>IT </a:t>
            </a:r>
          </a:p>
          <a:p>
            <a:pPr lvl="1"/>
            <a:r>
              <a:rPr lang="en-US" i="1" baseline="0" dirty="0" smtClean="0"/>
              <a:t>Management Information Services (MIS)</a:t>
            </a:r>
          </a:p>
          <a:p>
            <a:pPr lvl="1"/>
            <a:r>
              <a:rPr lang="en-US" i="1" baseline="0" dirty="0" smtClean="0"/>
              <a:t>Information Services (IS)</a:t>
            </a:r>
          </a:p>
          <a:p>
            <a:pPr lvl="0"/>
            <a:r>
              <a:rPr lang="en-US" i="0" baseline="0" dirty="0" smtClean="0"/>
              <a:t>Involves:</a:t>
            </a:r>
          </a:p>
          <a:p>
            <a:pPr lvl="1"/>
            <a:r>
              <a:rPr lang="en-US" i="1" baseline="0" dirty="0" smtClean="0"/>
              <a:t>conversion, storage, protection, processing, transmission, and secure retrieval of information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What</a:t>
            </a:r>
            <a:r>
              <a:rPr lang="en-US" baseline="0" dirty="0" smtClean="0"/>
              <a:t> does IT have to do with Meteo?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EVERYTHING!</a:t>
            </a:r>
          </a:p>
          <a:p>
            <a:pPr lvl="0"/>
            <a:r>
              <a:rPr lang="en-US" dirty="0" smtClean="0"/>
              <a:t>Weather observing</a:t>
            </a:r>
          </a:p>
          <a:p>
            <a:pPr lvl="1"/>
            <a:r>
              <a:rPr lang="en-US" i="1" dirty="0" smtClean="0"/>
              <a:t>IT governs, at least in part, the accuracy and precision, frequency, and resolution of observation networks</a:t>
            </a:r>
          </a:p>
          <a:p>
            <a:pPr lvl="1"/>
            <a:r>
              <a:rPr lang="en-US" i="1" dirty="0" smtClean="0"/>
              <a:t>Also determines the rate and volume of data transfer between the network and storage database</a:t>
            </a:r>
          </a:p>
          <a:p>
            <a:pPr lvl="1"/>
            <a:r>
              <a:rPr lang="en-US" i="1" dirty="0" smtClean="0"/>
              <a:t>Imagine the differences between the time required for the collection, organization, standardization, interpretation, transmission, and storage of weather observations between 1950 and today.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… have to do with Meteo?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Weather forecasting</a:t>
            </a:r>
          </a:p>
          <a:p>
            <a:pPr lvl="1"/>
            <a:r>
              <a:rPr lang="en-US" dirty="0" smtClean="0"/>
              <a:t>Persistence</a:t>
            </a:r>
            <a:r>
              <a:rPr lang="en-US" baseline="0" dirty="0" smtClean="0"/>
              <a:t> </a:t>
            </a:r>
            <a:r>
              <a:rPr lang="en-US" i="1" baseline="0" dirty="0" smtClean="0"/>
              <a:t>(weather tomorrow = weather today)</a:t>
            </a:r>
          </a:p>
          <a:p>
            <a:pPr lvl="1"/>
            <a:r>
              <a:rPr lang="en-US" i="0" baseline="0" dirty="0" smtClean="0"/>
              <a:t>Climatology </a:t>
            </a:r>
            <a:r>
              <a:rPr lang="en-US" i="1" baseline="0" dirty="0" smtClean="0"/>
              <a:t>(long-term averages predict </a:t>
            </a:r>
            <a:r>
              <a:rPr lang="en-US" i="1" baseline="0" dirty="0" err="1" smtClean="0"/>
              <a:t>wx</a:t>
            </a:r>
            <a:r>
              <a:rPr lang="en-US" i="1" baseline="0" dirty="0" smtClean="0"/>
              <a:t>)</a:t>
            </a:r>
          </a:p>
          <a:p>
            <a:pPr lvl="1"/>
            <a:r>
              <a:rPr lang="en-US" i="0" baseline="0" dirty="0" smtClean="0"/>
              <a:t>Trend </a:t>
            </a:r>
            <a:r>
              <a:rPr lang="en-US" i="1" baseline="0" dirty="0" smtClean="0"/>
              <a:t>(</a:t>
            </a:r>
            <a:r>
              <a:rPr lang="en-US" b="1" i="1" baseline="0" dirty="0" smtClean="0"/>
              <a:t>changes</a:t>
            </a:r>
            <a:r>
              <a:rPr lang="en-US" b="0" i="1" baseline="0" dirty="0" smtClean="0"/>
              <a:t> in </a:t>
            </a:r>
            <a:r>
              <a:rPr lang="en-US" b="0" i="1" baseline="0" dirty="0" err="1" smtClean="0"/>
              <a:t>wx</a:t>
            </a:r>
            <a:r>
              <a:rPr lang="en-US" b="0" i="1" baseline="0" dirty="0" smtClean="0"/>
              <a:t> will continue at current rate)</a:t>
            </a:r>
          </a:p>
          <a:p>
            <a:pPr lvl="1"/>
            <a:r>
              <a:rPr lang="en-US" b="0" i="0" baseline="0" dirty="0" smtClean="0"/>
              <a:t>Analog</a:t>
            </a:r>
            <a:r>
              <a:rPr lang="en-US" b="0" i="1" baseline="0" dirty="0" smtClean="0"/>
              <a:t> (history repeats itself)</a:t>
            </a:r>
          </a:p>
          <a:p>
            <a:pPr lvl="1"/>
            <a:r>
              <a:rPr lang="en-US" b="0" i="0" baseline="0" dirty="0" smtClean="0"/>
              <a:t>Type </a:t>
            </a:r>
            <a:r>
              <a:rPr lang="en-US" b="0" i="1" baseline="0" dirty="0" smtClean="0"/>
              <a:t>(categorizing </a:t>
            </a:r>
            <a:r>
              <a:rPr lang="en-US" b="0" i="1" baseline="0" dirty="0" err="1" smtClean="0"/>
              <a:t>wx</a:t>
            </a:r>
            <a:r>
              <a:rPr lang="en-US" b="0" i="1" baseline="0" dirty="0" smtClean="0"/>
              <a:t> into “personalities”)</a:t>
            </a:r>
          </a:p>
          <a:p>
            <a:pPr lvl="1"/>
            <a:r>
              <a:rPr lang="en-US" b="0" i="0" baseline="0" dirty="0" smtClean="0"/>
              <a:t>Numerical …</a:t>
            </a:r>
          </a:p>
          <a:p>
            <a:pPr lvl="1"/>
            <a:r>
              <a:rPr lang="en-US" b="0" i="0" baseline="0" dirty="0" smtClean="0"/>
              <a:t>Ensemble </a:t>
            </a:r>
            <a:r>
              <a:rPr lang="en-US" b="0" i="1" baseline="0" dirty="0" smtClean="0"/>
              <a:t>(tweaking of initial forecast variables)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0"/>
            <a:ext cx="2819400" cy="2514600"/>
          </a:xfrm>
        </p:spPr>
        <p:txBody>
          <a:bodyPr>
            <a:normAutofit/>
          </a:bodyPr>
          <a:lstStyle/>
          <a:p>
            <a:pPr lvl="0"/>
            <a:r>
              <a:rPr lang="en-US" sz="4000" dirty="0" smtClean="0"/>
              <a:t>Numerical Weather Prediction</a:t>
            </a:r>
            <a:endParaRPr lang="en-US" sz="4000" dirty="0"/>
          </a:p>
        </p:txBody>
      </p:sp>
      <p:pic>
        <p:nvPicPr>
          <p:cNvPr id="4" name="Content Placeholder 3" descr="nwpflow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0" y="0"/>
            <a:ext cx="6358227" cy="6858000"/>
          </a:xfrm>
        </p:spPr>
      </p:pic>
      <p:sp>
        <p:nvSpPr>
          <p:cNvPr id="5" name="Text Placeholder 4"/>
          <p:cNvSpPr>
            <a:spLocks noGrp="1"/>
          </p:cNvSpPr>
          <p:nvPr>
            <p:ph type="body" idx="4294967295"/>
          </p:nvPr>
        </p:nvSpPr>
        <p:spPr>
          <a:xfrm>
            <a:off x="304800" y="3200400"/>
            <a:ext cx="2743200" cy="52578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sz="2800" dirty="0" smtClean="0"/>
              <a:t>Just a few simple steps…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NWP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Weather observations</a:t>
            </a:r>
          </a:p>
          <a:p>
            <a:pPr lvl="1"/>
            <a:r>
              <a:rPr lang="en-US" i="1" dirty="0" smtClean="0"/>
              <a:t>sfc </a:t>
            </a:r>
            <a:r>
              <a:rPr lang="en-US" i="1" dirty="0" err="1" smtClean="0"/>
              <a:t>wx</a:t>
            </a:r>
            <a:r>
              <a:rPr lang="en-US" i="1" dirty="0" smtClean="0"/>
              <a:t> </a:t>
            </a:r>
            <a:r>
              <a:rPr lang="en-US" i="1" dirty="0" err="1" smtClean="0"/>
              <a:t>obs</a:t>
            </a:r>
            <a:r>
              <a:rPr lang="en-US" i="1" dirty="0" smtClean="0"/>
              <a:t>, sat images, </a:t>
            </a:r>
            <a:r>
              <a:rPr lang="en-US" i="1" dirty="0" err="1" smtClean="0"/>
              <a:t>radiosondes</a:t>
            </a:r>
            <a:endParaRPr lang="en-US" i="1" dirty="0" smtClean="0"/>
          </a:p>
          <a:p>
            <a:pPr lvl="1"/>
            <a:r>
              <a:rPr lang="en-US" i="1" dirty="0" smtClean="0"/>
              <a:t>Garbage in = garbage out</a:t>
            </a:r>
            <a:endParaRPr lang="en-US" dirty="0" smtClean="0"/>
          </a:p>
          <a:p>
            <a:r>
              <a:rPr lang="en-US" dirty="0" smtClean="0"/>
              <a:t>Data assimilation</a:t>
            </a:r>
          </a:p>
          <a:p>
            <a:pPr lvl="1"/>
            <a:r>
              <a:rPr lang="en-US" i="1" dirty="0" smtClean="0"/>
              <a:t>Interpolation (data fitting)</a:t>
            </a:r>
          </a:p>
          <a:p>
            <a:pPr lvl="1"/>
            <a:r>
              <a:rPr lang="en-US" i="1" dirty="0" smtClean="0"/>
              <a:t>Initialization (smoothing)</a:t>
            </a:r>
          </a:p>
          <a:p>
            <a:r>
              <a:rPr lang="en-US" dirty="0" smtClean="0"/>
              <a:t>Forecast model integration</a:t>
            </a:r>
          </a:p>
          <a:p>
            <a:pPr lvl="1"/>
            <a:r>
              <a:rPr lang="en-US" i="1" dirty="0" smtClean="0"/>
              <a:t>Integration (solving </a:t>
            </a:r>
            <a:r>
              <a:rPr lang="en-US" i="1" dirty="0" err="1" smtClean="0"/>
              <a:t>eqns</a:t>
            </a:r>
            <a:r>
              <a:rPr lang="en-US" i="1" dirty="0" smtClean="0"/>
              <a:t> in space/time , using result to calculate future changes. </a:t>
            </a:r>
          </a:p>
          <a:p>
            <a:pPr lvl="1"/>
            <a:r>
              <a:rPr lang="en-US" i="1" dirty="0" smtClean="0"/>
              <a:t>Supercomputers required for rapid return of results</a:t>
            </a:r>
          </a:p>
          <a:p>
            <a:pPr lvl="1"/>
            <a:r>
              <a:rPr lang="en-US" i="1" dirty="0" smtClean="0"/>
              <a:t>Lower </a:t>
            </a:r>
            <a:r>
              <a:rPr lang="en-US" i="1" dirty="0" err="1" smtClean="0"/>
              <a:t>obs</a:t>
            </a:r>
            <a:r>
              <a:rPr lang="en-US" i="1" dirty="0" smtClean="0"/>
              <a:t> network resolution (grid point spacing) = </a:t>
            </a:r>
          </a:p>
          <a:p>
            <a:pPr lvl="2"/>
            <a:r>
              <a:rPr lang="en-US" i="1" dirty="0" smtClean="0"/>
              <a:t>Improvements in model forecasts of small phenomena</a:t>
            </a:r>
          </a:p>
          <a:p>
            <a:pPr lvl="2"/>
            <a:r>
              <a:rPr lang="en-US" i="1" dirty="0" smtClean="0"/>
              <a:t>However, more computing time required as well!</a:t>
            </a:r>
          </a:p>
          <a:p>
            <a:r>
              <a:rPr lang="en-US" dirty="0" smtClean="0"/>
              <a:t>Forecast tweaking/broadcasting</a:t>
            </a:r>
          </a:p>
          <a:p>
            <a:pPr lvl="1"/>
            <a:r>
              <a:rPr lang="en-US" i="1" dirty="0" smtClean="0">
                <a:solidFill>
                  <a:srgbClr val="FFC000"/>
                </a:solidFill>
              </a:rPr>
              <a:t>Various models used operationally today differ in resolution, equations, etc</a:t>
            </a:r>
          </a:p>
          <a:p>
            <a:pPr lvl="2"/>
            <a:r>
              <a:rPr lang="en-US" i="1" dirty="0" smtClean="0">
                <a:solidFill>
                  <a:srgbClr val="FFC000"/>
                </a:solidFill>
              </a:rPr>
              <a:t>Thus, knowing model biases and utilizing all relevant model output key!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145</TotalTime>
  <Words>999</Words>
  <Application>Microsoft Office PowerPoint</Application>
  <PresentationFormat>On-screen Show (4:3)</PresentationFormat>
  <Paragraphs>132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Foundry</vt:lpstr>
      <vt:lpstr>The Role of IT in Meteorology</vt:lpstr>
      <vt:lpstr>Information Technology</vt:lpstr>
      <vt:lpstr>What does IT have to do with Meteo?</vt:lpstr>
      <vt:lpstr>… have to do with Meteo? (Cont.)</vt:lpstr>
      <vt:lpstr>Numerical Weather Prediction</vt:lpstr>
      <vt:lpstr>NWP Process</vt:lpstr>
      <vt:lpstr>What does this mean to you?</vt:lpstr>
      <vt:lpstr>A quick example</vt:lpstr>
      <vt:lpstr>But I’m a mere Freshman…</vt:lpstr>
      <vt:lpstr>Opportunities and Resources</vt:lpstr>
      <vt:lpstr>The Bottom Line</vt:lpstr>
      <vt:lpstr>Knowledge is Power</vt:lpstr>
    </vt:vector>
  </TitlesOfParts>
  <Company>Penn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IT in Meteorology</dc:title>
  <dc:creator>dac5039</dc:creator>
  <cp:lastModifiedBy>dac5039</cp:lastModifiedBy>
  <cp:revision>16</cp:revision>
  <dcterms:created xsi:type="dcterms:W3CDTF">2009-11-17T14:34:06Z</dcterms:created>
  <dcterms:modified xsi:type="dcterms:W3CDTF">2009-11-17T16:59:56Z</dcterms:modified>
</cp:coreProperties>
</file>